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5" r:id="rId6"/>
    <p:sldId id="269" r:id="rId7"/>
    <p:sldId id="264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E45FED-2A6B-52AA-9A22-AF3CB9D99BC8}" name="Jelena JT. Todic" initials="JJT" userId="S-1-5-21-3468391650-3599918298-52641188-129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944"/>
  </p:normalViewPr>
  <p:slideViewPr>
    <p:cSldViewPr snapToGrid="0">
      <p:cViewPr varScale="1">
        <p:scale>
          <a:sx n="115" d="100"/>
          <a:sy n="115" d="100"/>
        </p:scale>
        <p:origin x="8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21878-8EEB-BD49-9502-B62564985E62}" type="datetimeFigureOut">
              <a:rPr lang="en-RS" smtClean="0"/>
              <a:t>25.11.22.</a:t>
            </a:fld>
            <a:endParaRPr lang="e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5CA60-3CF4-764F-8A2C-6F521B9B4128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61812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У суштини, иако се зове МИ ово је класична ГЕП анализа тренутног и жељеног стања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3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4665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Укажи на неке примере пројеката развоја софтвера о којима се сме причати и упореди традиционални и ЛЦНЦ приступ у тим случајевима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4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750929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Флексибилност даје могућност да визуелно нове функције које се ”преносе” из ЕРС-а изгледају исто или веома слично али модерније и лепше!</a:t>
            </a:r>
          </a:p>
          <a:p>
            <a:r>
              <a:rPr lang="sr-Cyrl-RS"/>
              <a:t>Стога прелазак </a:t>
            </a:r>
            <a:r>
              <a:rPr lang="sr-Cyrl-RS" dirty="0"/>
              <a:t>на нови </a:t>
            </a:r>
            <a:r>
              <a:rPr lang="sr-Cyrl-RS"/>
              <a:t>ИС неће представљати </a:t>
            </a:r>
            <a:r>
              <a:rPr lang="sr-Cyrl-RS" dirty="0"/>
              <a:t>проблем за стечајне управнике!</a:t>
            </a:r>
          </a:p>
          <a:p>
            <a:r>
              <a:rPr lang="sr-Cyrl-RS" dirty="0"/>
              <a:t>Обука за учеснике у стечајном поступку је такође укључена!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5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50579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И ово није све јер је ово тржиште тренутно најдинамичније тржиште софтвера!</a:t>
            </a:r>
            <a:endParaRPr lang="sr-Latn-RS" dirty="0"/>
          </a:p>
          <a:p>
            <a:r>
              <a:rPr lang="sr-Cyrl-RS" dirty="0"/>
              <a:t>ОВДЕ НЕМА ДОМАЋИХ И РЕГИОНАЛНИХ КОМПАНИЈА – ТЗВ. </a:t>
            </a:r>
            <a:r>
              <a:rPr lang="sr-Cyrl-RS"/>
              <a:t>„КОМПАНИЈА </a:t>
            </a:r>
            <a:r>
              <a:rPr lang="sr-Cyrl-RS" dirty="0"/>
              <a:t>ИЗ </a:t>
            </a:r>
            <a:r>
              <a:rPr lang="sr-Cyrl-RS"/>
              <a:t>МАЊЕ ВИДЉИВИХ ЗЕМАЉА“!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6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089919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Значи покушаћемо да имплементирамо пословне процесе свеукупно посматрано из свих углова 360 степени!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7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40260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Идеја је да се ниједан податак не уноси ако већ негде постоји, поготово ако одатле и потиче!</a:t>
            </a:r>
            <a:endParaRPr lang="e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B5CA60-3CF4-764F-8A2C-6F521B9B4128}" type="slidenum">
              <a:rPr lang="en-RS" smtClean="0"/>
              <a:t>8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5956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4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27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0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7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5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22DD-05C7-4BA6-81BD-C6C96FFCB265}" type="datetimeFigureOut">
              <a:rPr lang="en-US" smtClean="0"/>
              <a:t>11/25/22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582DE-2E78-43A0-A32B-7F8B424C5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t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CB70B-5589-810A-79E7-DA058A42A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94" y="20918"/>
            <a:ext cx="9248506" cy="5202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EDD32D-9E7C-0732-8D92-AEE660D9D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830" y="639354"/>
            <a:ext cx="9952892" cy="18207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600" b="1" dirty="0">
                <a:solidFill>
                  <a:schemeClr val="bg1"/>
                </a:solidFill>
              </a:rPr>
              <a:t>EBRD </a:t>
            </a:r>
            <a:r>
              <a:rPr lang="sr-RS" sz="4600" b="1" dirty="0">
                <a:solidFill>
                  <a:schemeClr val="bg1"/>
                </a:solidFill>
              </a:rPr>
              <a:t>пројекат</a:t>
            </a:r>
            <a:br>
              <a:rPr lang="sr-Cyrl-RS" sz="4600" b="1" dirty="0">
                <a:solidFill>
                  <a:schemeClr val="bg1"/>
                </a:solidFill>
              </a:rPr>
            </a:br>
            <a:r>
              <a:rPr lang="en-US" sz="4600" b="1" i="1" dirty="0">
                <a:solidFill>
                  <a:schemeClr val="bg1"/>
                </a:solidFill>
              </a:rPr>
              <a:t>Technical Cooperation Project in Serbia – Support to the Bankruptcy Supervision Agency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482B9-516D-95DC-B464-FD09820E6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829" y="4235940"/>
            <a:ext cx="8415775" cy="418380"/>
          </a:xfrm>
        </p:spPr>
        <p:txBody>
          <a:bodyPr>
            <a:normAutofit lnSpcReduction="10000"/>
          </a:bodyPr>
          <a:lstStyle/>
          <a:p>
            <a:pPr algn="l"/>
            <a:r>
              <a:rPr lang="sr-RS" dirty="0">
                <a:solidFill>
                  <a:schemeClr val="bg1"/>
                </a:solidFill>
              </a:rPr>
              <a:t>Бојан Цветковић, Консултант за ИТ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DECC6E-8760-A2C3-1879-6ACA702DA4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2409593"/>
            <a:ext cx="4913274" cy="505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C5667F-9461-E0B0-6DA8-43AECBF6FB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66" y="4892716"/>
            <a:ext cx="4913274" cy="505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87A9CD-6DE1-E7A0-E677-B222959B8EDB}"/>
              </a:ext>
            </a:extLst>
          </p:cNvPr>
          <p:cNvSpPr/>
          <p:nvPr/>
        </p:nvSpPr>
        <p:spPr>
          <a:xfrm>
            <a:off x="0" y="5199017"/>
            <a:ext cx="12192000" cy="1658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BBF7A0-FD9D-4C94-46B3-95711EEDEF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61" y="5326453"/>
            <a:ext cx="2726401" cy="13587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DDDC62-CC61-DA83-224B-FD288436C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" y="5301081"/>
            <a:ext cx="2473233" cy="1462630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FB5A13C3-191D-768A-F3F6-BDE16AB7F4F9}"/>
              </a:ext>
            </a:extLst>
          </p:cNvPr>
          <p:cNvSpPr txBox="1">
            <a:spLocks/>
          </p:cNvSpPr>
          <p:nvPr/>
        </p:nvSpPr>
        <p:spPr>
          <a:xfrm>
            <a:off x="587829" y="2907919"/>
            <a:ext cx="8415775" cy="1117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RS" sz="3200" dirty="0">
                <a:solidFill>
                  <a:schemeClr val="bg1"/>
                </a:solidFill>
              </a:rPr>
              <a:t>Панел - Будућност дигитализације стечајног поступка у Србији</a:t>
            </a:r>
            <a:endParaRPr lang="sr-Cyrl-RS" sz="3200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86A69C-241B-629E-BF6E-381B38031C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379" y="5519804"/>
            <a:ext cx="2363423" cy="12439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CAA294-A4FF-8ADD-B17A-86E74EC48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68" y="5785959"/>
            <a:ext cx="3052938" cy="595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E49110-8EC1-6785-249D-61CBDC2C36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40" y="5785959"/>
            <a:ext cx="2363423" cy="6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67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0" y="2911515"/>
            <a:ext cx="11711520" cy="10349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7200" dirty="0"/>
              <a:t>ХВАЛА ВАМ!</a:t>
            </a:r>
            <a:endParaRPr lang="en-US" sz="7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678098" y="3946484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FC2958C-0836-B0FA-E8C3-175126D48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23" y="937588"/>
            <a:ext cx="3132668" cy="1648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BB4F616-B459-346C-6B58-A174AE2187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209" y="4489759"/>
            <a:ext cx="5665581" cy="11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b="1" dirty="0"/>
              <a:t>О пројекту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7" y="3196962"/>
            <a:ext cx="11836957" cy="2445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r-RS" dirty="0"/>
              <a:t>Кључни циљеви Фазе 1:</a:t>
            </a:r>
          </a:p>
          <a:p>
            <a:r>
              <a:rPr lang="sr-Cyrl-RS" sz="2600" dirty="0"/>
              <a:t>А</a:t>
            </a:r>
            <a:r>
              <a:rPr lang="sr-RS" sz="2600" dirty="0"/>
              <a:t>генд</a:t>
            </a:r>
            <a:r>
              <a:rPr lang="sr-Cyrl-RS" sz="2600" dirty="0"/>
              <a:t>а</a:t>
            </a:r>
            <a:r>
              <a:rPr lang="sr-RS" sz="2600" dirty="0"/>
              <a:t> управљања подацима и дигитализације</a:t>
            </a:r>
          </a:p>
          <a:p>
            <a:r>
              <a:rPr lang="sr-RS" sz="2600" dirty="0"/>
              <a:t>Процена тренутног стања АЛСУ ИС (ЈИС, ЕРС, РБМС) са фокусом на </a:t>
            </a:r>
            <a:r>
              <a:rPr lang="sr-Cyrl-RS" sz="2600" dirty="0"/>
              <a:t>улоге, </a:t>
            </a:r>
            <a:r>
              <a:rPr lang="sr-RS" sz="2600" dirty="0"/>
              <a:t>податк</a:t>
            </a:r>
            <a:r>
              <a:rPr lang="sr-Cyrl-RS" sz="2600" dirty="0"/>
              <a:t>е</a:t>
            </a:r>
            <a:r>
              <a:rPr lang="sr-RS" sz="2600" dirty="0"/>
              <a:t>, процедуре, функционалности, извештавање,</a:t>
            </a:r>
            <a:r>
              <a:rPr lang="sr-Cyrl-RS" sz="2600" dirty="0"/>
              <a:t> и</a:t>
            </a:r>
            <a:r>
              <a:rPr lang="sr-RS" sz="2600" dirty="0"/>
              <a:t> интероперабилност</a:t>
            </a:r>
          </a:p>
          <a:p>
            <a:r>
              <a:rPr lang="sr-RS" sz="2600" dirty="0"/>
              <a:t>Преглед очекивања и дефинисање техничк</a:t>
            </a:r>
            <a:r>
              <a:rPr lang="sr-Cyrl-RS" sz="2600" dirty="0"/>
              <a:t>ог</a:t>
            </a:r>
            <a:r>
              <a:rPr lang="sr-RS" sz="2600" dirty="0"/>
              <a:t> концепт</a:t>
            </a:r>
            <a:r>
              <a:rPr lang="sr-Cyrl-RS" sz="2600" dirty="0"/>
              <a:t>а</a:t>
            </a:r>
            <a:endParaRPr lang="sr-RS" sz="2600" dirty="0"/>
          </a:p>
          <a:p>
            <a:r>
              <a:rPr lang="sr-RS" sz="2600" dirty="0"/>
              <a:t>Дефиниција оквирне мапе пута за имплементацију</a:t>
            </a:r>
            <a:endParaRPr lang="en-US" sz="2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D57288B-4504-8EC8-8D14-D7C031B2F261}"/>
              </a:ext>
            </a:extLst>
          </p:cNvPr>
          <p:cNvSpPr txBox="1">
            <a:spLocks/>
          </p:cNvSpPr>
          <p:nvPr/>
        </p:nvSpPr>
        <p:spPr>
          <a:xfrm>
            <a:off x="246017" y="1267408"/>
            <a:ext cx="11711520" cy="2100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r-Cyrl-RS" b="1" dirty="0"/>
              <a:t>Пројекат Подршке Агенцији за лиценцирање стечајних управника</a:t>
            </a:r>
            <a:endParaRPr lang="sr-Latn-RS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RS" dirty="0"/>
              <a:t>Постепени приступ имплементацији заснован на три фазе:</a:t>
            </a:r>
          </a:p>
          <a:p>
            <a:r>
              <a:rPr lang="sr-RS" sz="2600" dirty="0"/>
              <a:t>Фаза 1: Методологија, мапа пута и нацрти регулативе</a:t>
            </a:r>
          </a:p>
          <a:p>
            <a:r>
              <a:rPr lang="sr-RS" sz="2600" dirty="0"/>
              <a:t>Фаза 2: Развој система, имплементација и тестирање</a:t>
            </a:r>
          </a:p>
          <a:p>
            <a:r>
              <a:rPr lang="sr-RS" sz="2600" dirty="0"/>
              <a:t>Фаза 3: Увођење, изградња капацитета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935013-48D7-5811-65AA-BCD634B25886}"/>
              </a:ext>
            </a:extLst>
          </p:cNvPr>
          <p:cNvSpPr txBox="1">
            <a:spLocks/>
          </p:cNvSpPr>
          <p:nvPr/>
        </p:nvSpPr>
        <p:spPr>
          <a:xfrm>
            <a:off x="246017" y="5576828"/>
            <a:ext cx="11711520" cy="1098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RS" b="1" dirty="0">
                <a:solidFill>
                  <a:srgbClr val="0070C0"/>
                </a:solidFill>
              </a:rPr>
              <a:t>П</a:t>
            </a:r>
            <a:r>
              <a:rPr lang="sr-Cyrl-RS" b="1" dirty="0">
                <a:solidFill>
                  <a:srgbClr val="0070C0"/>
                </a:solidFill>
              </a:rPr>
              <a:t>ројекат спроводи ЕБРД у сарадњи са својим партнерима</a:t>
            </a:r>
          </a:p>
          <a:p>
            <a:pPr marL="0" indent="0"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sr-Cyrl-RS" b="1" dirty="0">
                <a:solidFill>
                  <a:srgbClr val="0070C0"/>
                </a:solidFill>
              </a:rPr>
              <a:t>Прву фазу пројекта је финансирала Влада Луксембурга</a:t>
            </a:r>
            <a:endParaRPr lang="sr-RS" b="1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963DB2-D296-E98D-1EC9-C2AC7FDA33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78" y="-383"/>
            <a:ext cx="2481943" cy="130628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94E7C60-79AE-0943-DD16-65004CD65F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657" y="113203"/>
            <a:ext cx="5039849" cy="98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RS" b="1" dirty="0"/>
              <a:t>Методолошки извештај</a:t>
            </a:r>
            <a:r>
              <a:rPr lang="sr-Cyrl-RS" b="1" dirty="0"/>
              <a:t> (МИ)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18" y="1425955"/>
            <a:ext cx="11711520" cy="4968873"/>
          </a:xfrm>
        </p:spPr>
        <p:txBody>
          <a:bodyPr>
            <a:normAutofit/>
          </a:bodyPr>
          <a:lstStyle/>
          <a:p>
            <a:r>
              <a:rPr lang="sr-RS" dirty="0"/>
              <a:t>Позадина, кључне информације, кључни циљеви</a:t>
            </a:r>
          </a:p>
          <a:p>
            <a:r>
              <a:rPr lang="sr-RS" dirty="0"/>
              <a:t>Преглед тренутног стања из перспектив</a:t>
            </a:r>
            <a:r>
              <a:rPr lang="sr-Cyrl-RS" dirty="0"/>
              <a:t>е …</a:t>
            </a:r>
            <a:endParaRPr lang="sr-RS" dirty="0"/>
          </a:p>
          <a:p>
            <a:pPr lvl="1"/>
            <a:r>
              <a:rPr lang="sr-RS" sz="2600" dirty="0"/>
              <a:t>Података</a:t>
            </a:r>
          </a:p>
          <a:p>
            <a:pPr lvl="1"/>
            <a:r>
              <a:rPr lang="sr-RS" sz="2600" dirty="0"/>
              <a:t>Регулаторног оквира</a:t>
            </a:r>
          </a:p>
          <a:p>
            <a:pPr lvl="1"/>
            <a:r>
              <a:rPr lang="sr-RS" sz="2600" dirty="0"/>
              <a:t>Информационих технологија</a:t>
            </a:r>
          </a:p>
          <a:p>
            <a:r>
              <a:rPr lang="sr-RS" dirty="0"/>
              <a:t>Преглед тренутног у односу на жељено стање, налази и закључци</a:t>
            </a:r>
          </a:p>
          <a:p>
            <a:r>
              <a:rPr lang="sr-Cyrl-RS" dirty="0"/>
              <a:t>У</a:t>
            </a:r>
            <a:r>
              <a:rPr lang="sr-RS" dirty="0"/>
              <a:t>прављањ</a:t>
            </a:r>
            <a:r>
              <a:rPr lang="sr-Cyrl-RS" dirty="0"/>
              <a:t>е</a:t>
            </a:r>
            <a:r>
              <a:rPr lang="sr-RS" dirty="0"/>
              <a:t> подацима</a:t>
            </a:r>
          </a:p>
          <a:p>
            <a:r>
              <a:rPr lang="sr-RS" dirty="0"/>
              <a:t>Кључни закључци, циљни модел, наредни кораци</a:t>
            </a:r>
          </a:p>
          <a:p>
            <a:r>
              <a:rPr lang="sr-RS" dirty="0"/>
              <a:t>Додатна документација и информације (састанци, коришћена документација, национални и регулаторни оквир МП и АЛСУ итд.)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020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280517"/>
            <a:ext cx="10622279" cy="955992"/>
          </a:xfrm>
        </p:spPr>
        <p:txBody>
          <a:bodyPr>
            <a:normAutofit/>
          </a:bodyPr>
          <a:lstStyle/>
          <a:p>
            <a:r>
              <a:rPr lang="sr-RS" b="1" dirty="0"/>
              <a:t>Кључни закључци</a:t>
            </a:r>
            <a:r>
              <a:rPr lang="sr-Cyrl-RS" b="1" dirty="0"/>
              <a:t> МИ-ја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23" y="1266092"/>
            <a:ext cx="12096702" cy="5489011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АЛСУ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Агенција са добром репутацијом, добро структурисана, еволуирала током времена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Проширење обима активности потенцијална зна</a:t>
            </a:r>
            <a:r>
              <a:rPr lang="sr-Cyrl-RS" dirty="0"/>
              <a:t>ч</a:t>
            </a:r>
            <a:r>
              <a:rPr lang="sr-RS" dirty="0"/>
              <a:t>ајна промена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Надзорне функције захтевају снажну интеракцију са подацима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Прикупљање података и извештавање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Кључни за ефективност и интегритет АЛСУ и надзора стечајног </a:t>
            </a:r>
            <a:r>
              <a:rPr lang="sr-Cyrl-RS" dirty="0"/>
              <a:t>поступка</a:t>
            </a:r>
            <a:r>
              <a:rPr lang="sr-RS" dirty="0"/>
              <a:t>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Природа стечајног поступка чини размену информација од стечајних управника од суштинског значаја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Управљање подацима и статистика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П</a:t>
            </a:r>
            <a:r>
              <a:rPr lang="sr-RS" dirty="0"/>
              <a:t>обољша</a:t>
            </a:r>
            <a:r>
              <a:rPr lang="sr-Cyrl-RS" dirty="0"/>
              <a:t>ње</a:t>
            </a:r>
            <a:r>
              <a:rPr lang="sr-RS" dirty="0"/>
              <a:t> прикупљање података</a:t>
            </a:r>
            <a:r>
              <a:rPr lang="sr-Cyrl-RS" dirty="0"/>
              <a:t>, </a:t>
            </a:r>
            <a:r>
              <a:rPr lang="sr-RS" dirty="0"/>
              <a:t>управљањ</a:t>
            </a:r>
            <a:r>
              <a:rPr lang="sr-Cyrl-RS" dirty="0"/>
              <a:t>а</a:t>
            </a:r>
            <a:r>
              <a:rPr lang="sr-RS" dirty="0"/>
              <a:t> подацима и аналитик</a:t>
            </a:r>
            <a:r>
              <a:rPr lang="sr-Cyrl-RS" dirty="0"/>
              <a:t>е</a:t>
            </a:r>
            <a:endParaRPr lang="sr-RS" dirty="0"/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П</a:t>
            </a:r>
            <a:r>
              <a:rPr lang="sr-RS" dirty="0"/>
              <a:t>овећа</a:t>
            </a:r>
            <a:r>
              <a:rPr lang="sr-Cyrl-RS" dirty="0"/>
              <a:t>ње</a:t>
            </a:r>
            <a:r>
              <a:rPr lang="sr-RS" dirty="0"/>
              <a:t> транспарентност</a:t>
            </a:r>
            <a:r>
              <a:rPr lang="sr-Cyrl-RS" dirty="0"/>
              <a:t>и</a:t>
            </a:r>
            <a:r>
              <a:rPr lang="sr-RS" dirty="0"/>
              <a:t> стечајног поступка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Р</a:t>
            </a:r>
            <a:r>
              <a:rPr lang="sr-RS" dirty="0"/>
              <a:t>еализ</a:t>
            </a:r>
            <a:r>
              <a:rPr lang="sr-Cyrl-RS" dirty="0"/>
              <a:t>аци</a:t>
            </a:r>
            <a:r>
              <a:rPr lang="sr-RS" dirty="0"/>
              <a:t>ј</a:t>
            </a:r>
            <a:r>
              <a:rPr lang="sr-Cyrl-RS" dirty="0"/>
              <a:t>а</a:t>
            </a:r>
            <a:r>
              <a:rPr lang="sr-RS" dirty="0"/>
              <a:t> надзор</a:t>
            </a:r>
            <a:r>
              <a:rPr lang="sr-Cyrl-RS" dirty="0"/>
              <a:t>а</a:t>
            </a:r>
            <a:r>
              <a:rPr lang="sr-RS" dirty="0"/>
              <a:t> заснован</a:t>
            </a:r>
            <a:r>
              <a:rPr lang="sr-Cyrl-RS" dirty="0"/>
              <a:t>ог</a:t>
            </a:r>
            <a:r>
              <a:rPr lang="sr-RS" dirty="0"/>
              <a:t> на подацима 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Регулаторни оквир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А</a:t>
            </a:r>
            <a:r>
              <a:rPr lang="sr-RS" dirty="0"/>
              <a:t>журирање као кључни предуслов за правилно спровођење предложених техничких побољшања, управљања подацима и извештавања 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Правилник и Уредба</a:t>
            </a:r>
            <a:r>
              <a:rPr lang="sr-Cyrl-RS" dirty="0"/>
              <a:t> потребни</a:t>
            </a:r>
            <a:r>
              <a:rPr lang="sr-RS" dirty="0"/>
              <a:t> да би се подржао поуздан, флексибилан и одржив процес прикупљања и дисеминације података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Техничко решење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И</a:t>
            </a:r>
            <a:r>
              <a:rPr lang="sr-RS" dirty="0"/>
              <a:t>мплементација нов</a:t>
            </a:r>
            <a:r>
              <a:rPr lang="sr-Cyrl-RS" dirty="0"/>
              <a:t>ог</a:t>
            </a:r>
            <a:r>
              <a:rPr lang="sr-RS" dirty="0"/>
              <a:t>, </a:t>
            </a:r>
            <a:r>
              <a:rPr lang="sr-RS" dirty="0" err="1"/>
              <a:t>интероперабилн</a:t>
            </a:r>
            <a:r>
              <a:rPr lang="sr-Cyrl-RS" dirty="0" err="1"/>
              <a:t>ог</a:t>
            </a:r>
            <a:r>
              <a:rPr lang="sr-Cyrl-RS" dirty="0"/>
              <a:t>,</a:t>
            </a:r>
            <a:r>
              <a:rPr lang="sr-RS" dirty="0"/>
              <a:t> интегрисан</a:t>
            </a:r>
            <a:r>
              <a:rPr lang="sr-Cyrl-RS" dirty="0"/>
              <a:t>ог</a:t>
            </a:r>
            <a:r>
              <a:rPr lang="sr-RS" dirty="0"/>
              <a:t> </a:t>
            </a:r>
            <a:r>
              <a:rPr lang="sr-Cyrl-RS" dirty="0"/>
              <a:t>ИС-а</a:t>
            </a:r>
            <a:r>
              <a:rPr lang="sr-RS" dirty="0"/>
              <a:t> заснован</a:t>
            </a:r>
            <a:r>
              <a:rPr lang="sr-Cyrl-RS" dirty="0"/>
              <a:t>ог</a:t>
            </a:r>
            <a:r>
              <a:rPr lang="sr-RS" dirty="0"/>
              <a:t> на </a:t>
            </a:r>
            <a:r>
              <a:rPr lang="en-US" dirty="0"/>
              <a:t>LC/NC</a:t>
            </a:r>
            <a:r>
              <a:rPr lang="sr-Cyrl-RS" dirty="0"/>
              <a:t> </a:t>
            </a:r>
            <a:r>
              <a:rPr lang="sr-RS" dirty="0" err="1"/>
              <a:t>диг</a:t>
            </a:r>
            <a:r>
              <a:rPr lang="sr-Cyrl-RS" dirty="0"/>
              <a:t>.</a:t>
            </a:r>
            <a:r>
              <a:rPr lang="sr-RS" dirty="0"/>
              <a:t> платформи</a:t>
            </a:r>
          </a:p>
          <a:p>
            <a:pPr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Међусобна повезаност и будућа еволуција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Cyrl-RS" dirty="0"/>
              <a:t>П</a:t>
            </a:r>
            <a:r>
              <a:rPr lang="sr-RS" dirty="0"/>
              <a:t>одршка будућем развоју улоге АЛСУ</a:t>
            </a:r>
            <a:r>
              <a:rPr lang="sr-Cyrl-RS" dirty="0"/>
              <a:t> која је</a:t>
            </a:r>
            <a:r>
              <a:rPr lang="sr-RS" dirty="0"/>
              <a:t> у складу са кључним регулаторним стандардима ЕУ</a:t>
            </a:r>
          </a:p>
          <a:p>
            <a:pPr lvl="1">
              <a:spcBef>
                <a:spcPts val="0"/>
              </a:spcBef>
              <a:spcAft>
                <a:spcPts val="100"/>
              </a:spcAft>
            </a:pPr>
            <a:r>
              <a:rPr lang="sr-RS" dirty="0"/>
              <a:t>Интероперабилност са другим информационим системима (САПС, </a:t>
            </a:r>
            <a:r>
              <a:rPr lang="sr-RS" dirty="0" err="1"/>
              <a:t>еУправа</a:t>
            </a:r>
            <a:r>
              <a:rPr lang="sr-RS" dirty="0"/>
              <a:t>, АПР и др.) путем веб сервиса и/или АПИ-ја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419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b="1" dirty="0"/>
              <a:t>Техничко решење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8" y="1277072"/>
            <a:ext cx="12051322" cy="5257107"/>
          </a:xfrm>
        </p:spPr>
        <p:txBody>
          <a:bodyPr>
            <a:normAutofit fontScale="70000" lnSpcReduction="20000"/>
          </a:bodyPr>
          <a:lstStyle/>
          <a:p>
            <a:r>
              <a:rPr lang="sr-Cyrl-RS" b="1" i="1" dirty="0"/>
              <a:t>Имплементација новог, </a:t>
            </a:r>
            <a:r>
              <a:rPr lang="sr-Cyrl-RS" b="1" i="1" dirty="0" err="1"/>
              <a:t>интероперабилног</a:t>
            </a:r>
            <a:r>
              <a:rPr lang="sr-Cyrl-RS" b="1" i="1" dirty="0"/>
              <a:t>, интегрисаног ИС-а заснованог на </a:t>
            </a:r>
            <a:r>
              <a:rPr lang="en-GB" b="1" i="1" dirty="0"/>
              <a:t>LC/NC </a:t>
            </a:r>
            <a:r>
              <a:rPr lang="sr-Cyrl-RS" b="1" i="1" dirty="0" err="1"/>
              <a:t>диг</a:t>
            </a:r>
            <a:r>
              <a:rPr lang="sr-Cyrl-RS" b="1" i="1" dirty="0"/>
              <a:t>. платформи</a:t>
            </a:r>
          </a:p>
          <a:p>
            <a:r>
              <a:rPr lang="sr-Latn-RS" dirty="0"/>
              <a:t>LC/NC </a:t>
            </a:r>
            <a:r>
              <a:rPr lang="sr-Cyrl-RS" dirty="0"/>
              <a:t>п</a:t>
            </a:r>
            <a:r>
              <a:rPr lang="sr-RS" dirty="0"/>
              <a:t>риступ развоју софтвера поклопио се са успоном такозваног „грађанског развоја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</a:p>
          <a:p>
            <a:r>
              <a:rPr lang="sr-Cyrl-RS" dirty="0"/>
              <a:t>Т</a:t>
            </a:r>
            <a:r>
              <a:rPr lang="sr-RS" dirty="0"/>
              <a:t>ренд у којем предузећа оснажују запослене који традиционално нису </a:t>
            </a:r>
            <a:r>
              <a:rPr lang="sr-Cyrl-RS" dirty="0"/>
              <a:t>информатичари</a:t>
            </a:r>
            <a:r>
              <a:rPr lang="sr-RS" dirty="0"/>
              <a:t> да сарађују са својим ИТ одељењима у изградњи пословних апликација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  <a:endParaRPr lang="sr-Cyrl-RS" dirty="0"/>
          </a:p>
          <a:p>
            <a:r>
              <a:rPr lang="sr-RS" dirty="0"/>
              <a:t>Пословни корисници су већ навикли да доприносе развоју софтвера због свог суштинског знања о пословним процесима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  <a:endParaRPr lang="sr-Cyrl-RS" dirty="0"/>
          </a:p>
          <a:p>
            <a:r>
              <a:rPr lang="sr-RS" dirty="0"/>
              <a:t>Број пословних корисника који могу бити потенцијални програмери грађана далеко је већи од броја програмера софтвера који су доступни на тржишту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  <a:endParaRPr lang="sr-Cyrl-RS" dirty="0"/>
          </a:p>
          <a:p>
            <a:r>
              <a:rPr lang="sr-Cyrl-RS" dirty="0"/>
              <a:t>Појавила се нова и</a:t>
            </a:r>
            <a:r>
              <a:rPr lang="sr-RS" dirty="0"/>
              <a:t> уносну прилик</a:t>
            </a:r>
            <a:r>
              <a:rPr lang="sr-Cyrl-RS" dirty="0"/>
              <a:t>а</a:t>
            </a:r>
            <a:r>
              <a:rPr lang="sr-RS" dirty="0"/>
              <a:t> која може омогућити </a:t>
            </a:r>
            <a:r>
              <a:rPr lang="sr-RS" dirty="0" err="1"/>
              <a:t>макс</a:t>
            </a:r>
            <a:r>
              <a:rPr lang="sr-Cyrl-RS" dirty="0"/>
              <a:t>. </a:t>
            </a:r>
            <a:r>
              <a:rPr lang="sr-Cyrl-RS" dirty="0" err="1"/>
              <a:t>монети</a:t>
            </a:r>
            <a:r>
              <a:rPr lang="sr-RS" dirty="0" err="1"/>
              <a:t>зацију</a:t>
            </a:r>
            <a:r>
              <a:rPr lang="sr-RS" dirty="0"/>
              <a:t> сваког улагања у развој и имплементацију информацион</a:t>
            </a:r>
            <a:r>
              <a:rPr lang="sr-Cyrl-RS" dirty="0"/>
              <a:t>их</a:t>
            </a:r>
            <a:r>
              <a:rPr lang="sr-RS" dirty="0"/>
              <a:t> система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  <a:endParaRPr lang="sr-Cyrl-RS" dirty="0"/>
          </a:p>
          <a:p>
            <a:r>
              <a:rPr lang="sr-Latn-RS" dirty="0"/>
              <a:t>LC/NC </a:t>
            </a:r>
            <a:r>
              <a:rPr lang="sr-Cyrl-RS" dirty="0"/>
              <a:t>п</a:t>
            </a:r>
            <a:r>
              <a:rPr lang="sr-RS" dirty="0"/>
              <a:t>риступ развоју софтвера такође помаже да се затвори јаз у вештинама између грађанских програмера/пословних корисника и </a:t>
            </a:r>
            <a:r>
              <a:rPr lang="sr-Cyrl-RS" dirty="0"/>
              <a:t>информатичара</a:t>
            </a:r>
            <a:r>
              <a:rPr lang="sr-RS" dirty="0"/>
              <a:t> професионалаца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  <a:endParaRPr lang="sr-Cyrl-RS" dirty="0"/>
          </a:p>
          <a:p>
            <a:r>
              <a:rPr lang="sr-Cyrl-RS" dirty="0"/>
              <a:t>Н</a:t>
            </a:r>
            <a:r>
              <a:rPr lang="sr-RS" dirty="0"/>
              <a:t>ове </a:t>
            </a:r>
            <a:r>
              <a:rPr lang="sr-Cyrl-RS" dirty="0"/>
              <a:t>ал</a:t>
            </a:r>
            <a:r>
              <a:rPr lang="sr-RS" dirty="0"/>
              <a:t>и и</a:t>
            </a:r>
            <a:r>
              <a:rPr lang="sr-Cyrl-RS" dirty="0"/>
              <a:t> постојеће</a:t>
            </a:r>
            <a:r>
              <a:rPr lang="sr-RS" dirty="0"/>
              <a:t> компаније за развој софтвера обезбедиле су поједностављене, апстрактне и визуелно фокусиране развојне алате прилагођене пословним корисницима, са лакоћом коришћења и развоја без претходног знања о програмирању</a:t>
            </a:r>
            <a:r>
              <a:rPr lang="sr-Cyrl-RS" dirty="0"/>
              <a:t> </a:t>
            </a:r>
            <a:r>
              <a:rPr lang="sr-Cyrl-RS" dirty="0">
                <a:solidFill>
                  <a:srgbClr val="FF0000"/>
                </a:solidFill>
              </a:rPr>
              <a:t>=&gt;</a:t>
            </a:r>
          </a:p>
          <a:p>
            <a:r>
              <a:rPr lang="sr-Cyrl-RS" dirty="0"/>
              <a:t>Кључни принцип развојних алата ”АПСТРАКЦИЈА”, кључни разлог имплементације ”САМОДОВОЉНОСТ“!</a:t>
            </a:r>
          </a:p>
          <a:p>
            <a:r>
              <a:rPr lang="sr-Cyrl-RS" dirty="0"/>
              <a:t>Кључни разлог задовољства корисника прегледан и ”пријатељски” али моћан интерфејс богат опцијама</a:t>
            </a:r>
            <a:r>
              <a:rPr lang="sr-Latn-RS" dirty="0"/>
              <a:t>!</a:t>
            </a:r>
            <a:endParaRPr lang="sr-Cyrl-RS" dirty="0"/>
          </a:p>
          <a:p>
            <a:r>
              <a:rPr lang="sr-Cyrl-RS" dirty="0"/>
              <a:t>Богата и велика понуда на информатичком тржишту које је сазрело и више није на ”</a:t>
            </a:r>
            <a:r>
              <a:rPr lang="sr-Cyrl-RS" dirty="0" err="1"/>
              <a:t>стартап</a:t>
            </a:r>
            <a:r>
              <a:rPr lang="sr-Cyrl-RS" dirty="0"/>
              <a:t>” нивоу!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98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2679D-52B8-81ED-DC9E-B7EA9A82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82" y="316377"/>
            <a:ext cx="2852854" cy="6225246"/>
          </a:xfrm>
        </p:spPr>
        <p:txBody>
          <a:bodyPr/>
          <a:lstStyle/>
          <a:p>
            <a:r>
              <a:rPr lang="sr-Cyrl-RS" b="1" dirty="0"/>
              <a:t>Екосистем (тржиште) </a:t>
            </a:r>
            <a:r>
              <a:rPr lang="en-GB" b="1" dirty="0"/>
              <a:t>LC/NC </a:t>
            </a:r>
            <a:r>
              <a:rPr lang="sr-RS" b="1" dirty="0"/>
              <a:t>платформ</a:t>
            </a:r>
            <a:r>
              <a:rPr lang="sr-Cyrl-RS" b="1" dirty="0"/>
              <a:t>и</a:t>
            </a:r>
            <a:endParaRPr lang="en-RS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D610C6-3FFD-A9E4-DCB3-0599C623C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618" y="316377"/>
            <a:ext cx="9217121" cy="6225246"/>
          </a:xfrm>
        </p:spPr>
      </p:pic>
    </p:spTree>
    <p:extLst>
      <p:ext uri="{BB962C8B-B14F-4D97-AF65-F5344CB8AC3E}">
        <p14:creationId xmlns:p14="http://schemas.microsoft.com/office/powerpoint/2010/main" val="259154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8" y="1115368"/>
            <a:ext cx="3843662" cy="4679929"/>
          </a:xfrm>
        </p:spPr>
        <p:txBody>
          <a:bodyPr>
            <a:normAutofit/>
          </a:bodyPr>
          <a:lstStyle/>
          <a:p>
            <a:r>
              <a:rPr lang="sr-Cyrl-RS" b="1" dirty="0"/>
              <a:t>Пример архитектуре </a:t>
            </a:r>
            <a:r>
              <a:rPr lang="en-US" b="1" dirty="0"/>
              <a:t>LC/NC</a:t>
            </a:r>
            <a:r>
              <a:rPr lang="sr-Cyrl-RS" b="1" dirty="0"/>
              <a:t> дигиталне платформе у случају АЛСУ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75DFF87-C2A1-61D6-CBA9-42CBDF56C3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162" y="-3912"/>
            <a:ext cx="7303664" cy="64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14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b="1" dirty="0"/>
              <a:t>Интероперабилност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8" y="1246557"/>
            <a:ext cx="11930742" cy="5218611"/>
          </a:xfrm>
        </p:spPr>
        <p:txBody>
          <a:bodyPr>
            <a:normAutofit/>
          </a:bodyPr>
          <a:lstStyle/>
          <a:p>
            <a:r>
              <a:rPr lang="sr-Cyrl-RS" dirty="0"/>
              <a:t>Кључни изазов јер поступак не почиње са АЛСУ већ у </a:t>
            </a:r>
            <a:r>
              <a:rPr lang="sr-Cyrl-RS" dirty="0" err="1"/>
              <a:t>привр</a:t>
            </a:r>
            <a:r>
              <a:rPr lang="sr-Cyrl-RS" dirty="0"/>
              <a:t>. судовима</a:t>
            </a:r>
          </a:p>
          <a:p>
            <a:r>
              <a:rPr lang="sr-Cyrl-RS" dirty="0"/>
              <a:t>Постоји иницијална и накнадна размена података између учесника СП</a:t>
            </a:r>
          </a:p>
          <a:p>
            <a:r>
              <a:rPr lang="sr-Cyrl-RS" dirty="0"/>
              <a:t>Постоји стална двосмерна комуникација учесника СП и </a:t>
            </a:r>
            <a:r>
              <a:rPr lang="sr-Cyrl-RS" dirty="0" err="1"/>
              <a:t>привр</a:t>
            </a:r>
            <a:r>
              <a:rPr lang="sr-Cyrl-RS" dirty="0"/>
              <a:t>. судова</a:t>
            </a:r>
          </a:p>
          <a:p>
            <a:r>
              <a:rPr lang="sr-Cyrl-RS" dirty="0"/>
              <a:t>Постоји комуникација између учесника СП и других организација</a:t>
            </a:r>
          </a:p>
          <a:p>
            <a:r>
              <a:rPr lang="sr-Cyrl-RS" dirty="0"/>
              <a:t>Законски оквир дефинише извештавање кључних учесника у ст. поступку</a:t>
            </a:r>
          </a:p>
          <a:p>
            <a:r>
              <a:rPr lang="sr-Cyrl-RS" dirty="0"/>
              <a:t>Постоји интерес пословне заједнице за приступ подацима ради аналитике</a:t>
            </a:r>
          </a:p>
          <a:p>
            <a:r>
              <a:rPr lang="sr-Cyrl-RS" dirty="0"/>
              <a:t>Постоји интерес јавности за (отворени) приступ подацима </a:t>
            </a:r>
            <a:r>
              <a:rPr lang="sr-Cyrl-RS" dirty="0" err="1"/>
              <a:t>стеч</a:t>
            </a:r>
            <a:r>
              <a:rPr lang="sr-Cyrl-RS" dirty="0"/>
              <a:t>. поступака</a:t>
            </a:r>
          </a:p>
          <a:p>
            <a:r>
              <a:rPr lang="sr-Cyrl-RS" dirty="0"/>
              <a:t>... је кључна снага </a:t>
            </a:r>
            <a:r>
              <a:rPr lang="en-US" dirty="0"/>
              <a:t>LC/NC </a:t>
            </a:r>
            <a:r>
              <a:rPr lang="sr-RS" dirty="0" err="1"/>
              <a:t>диг</a:t>
            </a:r>
            <a:r>
              <a:rPr lang="sr-Cyrl-RS" dirty="0"/>
              <a:t>.</a:t>
            </a:r>
            <a:r>
              <a:rPr lang="sr-RS" dirty="0"/>
              <a:t> платформ</a:t>
            </a:r>
            <a:r>
              <a:rPr lang="sr-Cyrl-RS" dirty="0"/>
              <a:t>и што их чини природним избором!</a:t>
            </a:r>
          </a:p>
          <a:p>
            <a:r>
              <a:rPr lang="sr-Latn-RS" dirty="0"/>
              <a:t>😊👏🙏 </a:t>
            </a:r>
            <a:r>
              <a:rPr lang="sr-Cyrl-RS" dirty="0"/>
              <a:t> ЕУ финансира пројекат дигитализације судова (”САПС”) у Србији!</a:t>
            </a:r>
          </a:p>
          <a:p>
            <a:r>
              <a:rPr lang="sr-Cyrl-RS" dirty="0"/>
              <a:t>Кључни разлог што тим који ради на ЕУ САПС пројекту сарађује са АЛСУ!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919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18A3-9D28-06C5-7A4F-3DDF164A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17" y="160540"/>
            <a:ext cx="10622279" cy="955992"/>
          </a:xfrm>
        </p:spPr>
        <p:txBody>
          <a:bodyPr>
            <a:normAutofit/>
          </a:bodyPr>
          <a:lstStyle/>
          <a:p>
            <a:r>
              <a:rPr lang="sr-Cyrl-RS" b="1" dirty="0"/>
              <a:t>ВРЕМЕ ЈЕ …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EF408-F5AF-41E9-F860-1EE020FBB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40" y="2911515"/>
            <a:ext cx="11711520" cy="10349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sz="7200" dirty="0"/>
              <a:t>… ЗА ВАША ПИТАЊА!</a:t>
            </a:r>
            <a:endParaRPr lang="en-US" sz="7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1AC50A-1DA7-F9DE-664A-4A6A12DFEE7A}"/>
              </a:ext>
            </a:extLst>
          </p:cNvPr>
          <p:cNvSpPr/>
          <p:nvPr/>
        </p:nvSpPr>
        <p:spPr>
          <a:xfrm rot="5400000">
            <a:off x="5907679" y="573679"/>
            <a:ext cx="376643" cy="12192002"/>
          </a:xfrm>
          <a:prstGeom prst="rect">
            <a:avLst/>
          </a:prstGeom>
          <a:solidFill>
            <a:srgbClr val="011B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AF5F6-B942-E26B-17D9-694F10D27BD1}"/>
              </a:ext>
            </a:extLst>
          </p:cNvPr>
          <p:cNvSpPr txBox="1"/>
          <p:nvPr/>
        </p:nvSpPr>
        <p:spPr>
          <a:xfrm>
            <a:off x="1858141" y="6523991"/>
            <a:ext cx="84757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>
                    <a:lumMod val="95000"/>
                  </a:schemeClr>
                </a:solidFill>
              </a:rPr>
              <a:t>XI </a:t>
            </a:r>
            <a:r>
              <a:rPr lang="sr-Cyrl-RS" sz="1400" b="1" dirty="0">
                <a:solidFill>
                  <a:schemeClr val="bg1">
                    <a:lumMod val="95000"/>
                  </a:schemeClr>
                </a:solidFill>
              </a:rPr>
              <a:t>СТРУЧНИ СКУП АГЕНЦИЈЕ ЗА ЛИЦЕНЦИРАЊЕ СТЕЧАЈНИХ УПРАВНИКА, СТАРА ПЛАНИНА 28.11.-1.12.2022.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E056D-EC62-26F3-5139-1BF83DA71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26" y="0"/>
            <a:ext cx="2244874" cy="126274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B6E80E-4A9C-9C6D-B8D4-4483885F0486}"/>
              </a:ext>
            </a:extLst>
          </p:cNvPr>
          <p:cNvCxnSpPr>
            <a:cxnSpLocks/>
          </p:cNvCxnSpPr>
          <p:nvPr/>
        </p:nvCxnSpPr>
        <p:spPr>
          <a:xfrm>
            <a:off x="246018" y="1262743"/>
            <a:ext cx="10622279" cy="0"/>
          </a:xfrm>
          <a:prstGeom prst="line">
            <a:avLst/>
          </a:prstGeom>
          <a:ln w="19050">
            <a:solidFill>
              <a:srgbClr val="011B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301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997</Words>
  <Application>Microsoft Macintosh PowerPoint</Application>
  <PresentationFormat>Widescreen</PresentationFormat>
  <Paragraphs>97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EBRD пројекат Technical Cooperation Project in Serbia – Support to the Bankruptcy Supervision Agency</vt:lpstr>
      <vt:lpstr>О пројекту</vt:lpstr>
      <vt:lpstr>Методолошки извештај (МИ)</vt:lpstr>
      <vt:lpstr>Кључни закључци МИ-ја</vt:lpstr>
      <vt:lpstr>Техничко решење</vt:lpstr>
      <vt:lpstr>Екосистем (тржиште) LC/NC платформи</vt:lpstr>
      <vt:lpstr>Пример архитектуре LC/NC дигиталне платформе у случају АЛСУ</vt:lpstr>
      <vt:lpstr>Интероперабилност</vt:lpstr>
      <vt:lpstr>ВРЕМЕ ЈЕ …</vt:lpstr>
      <vt:lpstr>PowerPoint Presentation</vt:lpstr>
    </vt:vector>
  </TitlesOfParts>
  <Manager>Catherine Bridge Zoller</Manager>
  <Company>EBRD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EBRD пројекат - Technical Cooperation Project in Serbia – Support to the Bankruptcy Supervision Agency</dc:title>
  <dc:subject>EBRD презентација за панел о будућности дигитализације стечајног поступка </dc:subject>
  <dc:creator>Бојан Цветковић</dc:creator>
  <cp:keywords>АЛСУ, Стара планина, 2022, ЕБРД</cp:keywords>
  <dc:description/>
  <cp:lastModifiedBy>Bojan Cvetkovic</cp:lastModifiedBy>
  <cp:revision>69</cp:revision>
  <dcterms:created xsi:type="dcterms:W3CDTF">2022-11-01T12:38:47Z</dcterms:created>
  <dcterms:modified xsi:type="dcterms:W3CDTF">2022-11-25T14:14:01Z</dcterms:modified>
  <cp:category>презентација</cp:category>
</cp:coreProperties>
</file>