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4"/>
  </p:notesMasterIdLst>
  <p:sldIdLst>
    <p:sldId id="272" r:id="rId5"/>
    <p:sldId id="300" r:id="rId6"/>
    <p:sldId id="301" r:id="rId7"/>
    <p:sldId id="302" r:id="rId8"/>
    <p:sldId id="304" r:id="rId9"/>
    <p:sldId id="303" r:id="rId10"/>
    <p:sldId id="317" r:id="rId11"/>
    <p:sldId id="305" r:id="rId12"/>
    <p:sldId id="306" r:id="rId13"/>
    <p:sldId id="319" r:id="rId14"/>
    <p:sldId id="307" r:id="rId15"/>
    <p:sldId id="308" r:id="rId16"/>
    <p:sldId id="320" r:id="rId17"/>
    <p:sldId id="321" r:id="rId18"/>
    <p:sldId id="310" r:id="rId19"/>
    <p:sldId id="311" r:id="rId20"/>
    <p:sldId id="309" r:id="rId21"/>
    <p:sldId id="312" r:id="rId22"/>
    <p:sldId id="316" r:id="rId23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19.11.2022.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8062664" cy="266272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НАГРАДА ЗА РАД </a:t>
            </a:r>
          </a:p>
          <a:p>
            <a:pPr eaLnBrk="1" hangingPunct="1">
              <a:defRPr/>
            </a:pPr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СТЕЧАЈНИХ  УПРАВНИКА</a:t>
            </a:r>
          </a:p>
          <a:p>
            <a:pPr eaLnBrk="1" hangingPunct="1">
              <a:defRPr/>
            </a:pPr>
            <a:r>
              <a:rPr lang="sr-Cyrl-RS" sz="2400" dirty="0" smtClean="0">
                <a:solidFill>
                  <a:schemeClr val="tx2">
                    <a:lumMod val="50000"/>
                  </a:schemeClr>
                </a:solidFill>
              </a:rPr>
              <a:t>(кроз праксу Привредног апелационог суда)</a:t>
            </a:r>
          </a:p>
          <a:p>
            <a:pPr eaLnBrk="1" hangingPunct="1">
              <a:defRPr/>
            </a:pPr>
            <a:endParaRPr lang="sr-Cyrl-R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sr-Cyrl-R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У исто време, време одобравања завршног рачуна, одређује се и награда за рад разрешеног стечајног управника (чл. 15 Правилника).</a:t>
            </a:r>
          </a:p>
          <a:p>
            <a:r>
              <a:rPr lang="sr-Cyrl-RS" sz="2800" dirty="0" smtClean="0"/>
              <a:t>Дакле: у време обрачуна коначне награде по мерилима из Правилника, у случају поступања више ст. управника,  према </a:t>
            </a:r>
            <a:r>
              <a:rPr lang="sr-Cyrl-RS" sz="2800" i="1" dirty="0" smtClean="0"/>
              <a:t>процени посла </a:t>
            </a:r>
            <a:r>
              <a:rPr lang="sr-Cyrl-RS" sz="2800" dirty="0" smtClean="0"/>
              <a:t>који је обавио сваки од њих одређује који износ припада сваком. Процену даје стечајни судија.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400" dirty="0" smtClean="0"/>
              <a:t>(Пвж. 452/17 од 21.12.2017.год.; Пвж 140/22 од 14.09.2022.год. и Пвж 476/17 од 21.12.2017.год.)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r>
              <a:rPr lang="sr-Cyrl-RS" sz="2800" dirty="0" smtClean="0"/>
              <a:t>У фази закључења стечаја је могуће </a:t>
            </a:r>
            <a:r>
              <a:rPr lang="sr-Cyrl-RS" sz="2800" i="1" dirty="0" smtClean="0"/>
              <a:t>тачно </a:t>
            </a:r>
            <a:r>
              <a:rPr lang="sr-Cyrl-RS" sz="2800" dirty="0" smtClean="0"/>
              <a:t>утврдити да ли је стечајном управнику или неком од разрешених управника прелиминарно  исплаћен виши износ од припадајућег и тада ће се  управник обавезати да врати више наплаћени износ</a:t>
            </a:r>
            <a:r>
              <a:rPr lang="sr-Cyrl-RS" sz="2800" dirty="0" smtClean="0"/>
              <a:t>.</a:t>
            </a:r>
          </a:p>
          <a:p>
            <a:pPr>
              <a:buNone/>
            </a:pPr>
            <a:r>
              <a:rPr lang="sr-Cyrl-RS" sz="2800" dirty="0" smtClean="0"/>
              <a:t> </a:t>
            </a:r>
            <a:r>
              <a:rPr lang="sr-Cyrl-RS" sz="2800" dirty="0" smtClean="0"/>
              <a:t>   До  тог момента може умањити или обуставити месечна исплата прелиминарне награде.</a:t>
            </a:r>
            <a:r>
              <a:rPr lang="sr-Cyrl-RS" sz="2800" dirty="0" smtClean="0"/>
              <a:t> </a:t>
            </a:r>
            <a:endParaRPr lang="sr-Cyrl-RS" sz="2800" dirty="0" smtClean="0"/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sz="2400" dirty="0" smtClean="0"/>
              <a:t>(Пвж 452/17 од 21.12.2017. год.  и Пвж 285/22 од 21.09.2022.год.)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 коначној награди </a:t>
            </a:r>
            <a:r>
              <a:rPr lang="sr-Cyrl-RS" i="1" dirty="0" smtClean="0"/>
              <a:t>расправља</a:t>
            </a:r>
            <a:r>
              <a:rPr lang="sr-Cyrl-RS" dirty="0" smtClean="0"/>
              <a:t> се на завршном рочишту (чл. 145 ЗОС).</a:t>
            </a:r>
          </a:p>
          <a:p>
            <a:r>
              <a:rPr lang="sr-Cyrl-RS" dirty="0" smtClean="0"/>
              <a:t>О истој се може одлучити решењем о закључењу стечаја или посебним решењем, али свакако не пре (односно не без) одржавања рочишта на ком ће се омогућити странкама и управницима да о истој расправљају.</a:t>
            </a:r>
          </a:p>
          <a:p>
            <a:pPr>
              <a:buNone/>
            </a:pPr>
            <a:r>
              <a:rPr lang="sr-Cyrl-RS" sz="2800" dirty="0" smtClean="0"/>
              <a:t>    (Пвж. 269/14 од 22.05.2014. године)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268760"/>
            <a:ext cx="8352928" cy="5472608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         УВЕЋАЊЕ НАГРАДЕ</a:t>
            </a:r>
          </a:p>
          <a:p>
            <a:pPr>
              <a:buNone/>
            </a:pPr>
            <a:r>
              <a:rPr lang="sr-Cyrl-RS" dirty="0" smtClean="0"/>
              <a:t>                       </a:t>
            </a:r>
            <a:r>
              <a:rPr lang="sr-Cyrl-RS" sz="2800" dirty="0" smtClean="0"/>
              <a:t>(чл. 5 – 8 Правилника)</a:t>
            </a:r>
          </a:p>
          <a:p>
            <a:r>
              <a:rPr lang="sr-Cyrl-RS" dirty="0" smtClean="0"/>
              <a:t>сложеност поступка </a:t>
            </a:r>
            <a:r>
              <a:rPr lang="sr-Cyrl-RS" sz="2400" dirty="0" smtClean="0"/>
              <a:t>(број пријава, непостојање имовинско правне документације ако је она ажурирана, елемент иностраности, проналажење имовине или успех побојних тужби, обављање текућих привредних активности које доносе приход) 10%-40%</a:t>
            </a:r>
            <a:endParaRPr lang="en-US" sz="2400" dirty="0" smtClean="0"/>
          </a:p>
          <a:p>
            <a:r>
              <a:rPr lang="sr-Cyrl-RS" dirty="0" smtClean="0"/>
              <a:t>трајање поступка </a:t>
            </a:r>
            <a:r>
              <a:rPr lang="sr-Cyrl-RS" sz="2400" dirty="0" smtClean="0"/>
              <a:t>(годину или две) 30% или 20%</a:t>
            </a:r>
            <a:endParaRPr lang="en-US" sz="2400" dirty="0" smtClean="0"/>
          </a:p>
          <a:p>
            <a:r>
              <a:rPr lang="sr-Cyrl-RS" dirty="0" smtClean="0"/>
              <a:t>степен намирења стечајних поверилаца </a:t>
            </a:r>
            <a:r>
              <a:rPr lang="sr-Cyrl-RS" sz="2400" dirty="0" smtClean="0"/>
              <a:t>(од 40-70% намирења или преко 70%)20% или 30%</a:t>
            </a:r>
            <a:endParaRPr lang="en-US" sz="2400" dirty="0" smtClean="0"/>
          </a:p>
          <a:p>
            <a:pPr>
              <a:buNone/>
            </a:pPr>
            <a:r>
              <a:rPr lang="sr-Cyrl-RS" dirty="0" smtClean="0"/>
              <a:t>     Увећање се може кумулирати.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        УМАЊЕЊЕ НАГРАДЕ</a:t>
            </a:r>
          </a:p>
          <a:p>
            <a:pPr>
              <a:buNone/>
            </a:pPr>
            <a:r>
              <a:rPr lang="sr-Cyrl-RS" dirty="0" smtClean="0"/>
              <a:t>                          </a:t>
            </a:r>
            <a:r>
              <a:rPr lang="sr-Cyrl-RS" sz="2400" dirty="0" smtClean="0"/>
              <a:t>(Чл. 11 Правилника) </a:t>
            </a:r>
          </a:p>
          <a:p>
            <a:r>
              <a:rPr lang="sr-Cyrl-RS" sz="2400" dirty="0" smtClean="0"/>
              <a:t>На захтев одбора поверилаца или разлучног повериоца</a:t>
            </a:r>
          </a:p>
          <a:p>
            <a:r>
              <a:rPr lang="sr-Cyrl-RS" sz="2400" dirty="0" smtClean="0"/>
              <a:t>Може се умањити и коначна и награда по основу намирења разлучних поверилаца и то:</a:t>
            </a:r>
          </a:p>
          <a:p>
            <a:pPr marL="514350" indent="-514350">
              <a:buAutoNum type="arabicParenR"/>
            </a:pPr>
            <a:r>
              <a:rPr lang="sr-Cyrl-RS" sz="2400" dirty="0" smtClean="0"/>
              <a:t>Коначна за 20% ако поступак траје дуже од 48 месеци</a:t>
            </a:r>
          </a:p>
          <a:p>
            <a:pPr marL="514350" indent="-514350">
              <a:buAutoNum type="arabicParenR"/>
            </a:pPr>
            <a:r>
              <a:rPr lang="sr-Cyrl-RS" sz="2400" dirty="0" smtClean="0"/>
              <a:t>По основу намирења разлучних ако до продаје није дошло у периоду од 24 месеца</a:t>
            </a:r>
          </a:p>
          <a:p>
            <a:pPr marL="514350" indent="-514350">
              <a:buAutoNum type="arabicParenR"/>
            </a:pPr>
            <a:r>
              <a:rPr lang="sr-Cyrl-RS" sz="2400" dirty="0" smtClean="0"/>
              <a:t>Обе ако је управник оштетио интересе поверилаца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НАГРАДА ПОВОДОМ НАМИРЕЊА РАЗЛУЧНИХ       			ПОВЕРИЛАЦА</a:t>
            </a:r>
          </a:p>
          <a:p>
            <a:r>
              <a:rPr lang="sr-Cyrl-RS" sz="2400" dirty="0" smtClean="0"/>
              <a:t>Посебна награда (чл.133 ст.11 ЗОС и чл. 9 Правилника)</a:t>
            </a:r>
          </a:p>
          <a:p>
            <a:r>
              <a:rPr lang="sr-Cyrl-RS" sz="2400" dirty="0" smtClean="0"/>
              <a:t>Основицу за обрачун чине средства добијена продајом имовине која је предмет обезбеђења умањена за трошкове продаје</a:t>
            </a:r>
          </a:p>
          <a:p>
            <a:r>
              <a:rPr lang="sr-Cyrl-RS" sz="2400" dirty="0" smtClean="0"/>
              <a:t>Исплаћује се по доношењу решења о намирењу разлучних поверилаца које су себи садржи и обрачун (остварена цена умањена за износ трошкова и награде те износи који се расподељују разлучним повериоцима према рангу приоритета)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Припада стечајном управнику који је продао имовину која служи обезбеђењу.</a:t>
            </a:r>
          </a:p>
          <a:p>
            <a:r>
              <a:rPr lang="sr-Cyrl-RS" sz="2800" dirty="0" smtClean="0"/>
              <a:t>Изузетно може бити распоређена и на више управника, сходно чл. 15 Правилника, али у ситуацији када је имовина </a:t>
            </a:r>
            <a:r>
              <a:rPr lang="sr-Cyrl-RS" sz="2800" i="1" dirty="0" smtClean="0"/>
              <a:t>у целости (или скоро у целини)</a:t>
            </a:r>
            <a:r>
              <a:rPr lang="sr-Cyrl-RS" sz="2800" dirty="0" smtClean="0"/>
              <a:t> оптерећена разлучним правом. Није искључиво релевантно колико износи вредност имовине која служи намирењу разлучних поверилаца и висина ове награде.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Не улази у обрачун коначне награде и не може теретити стечајне повериоце односно деобну масу за намирење стечајних поверилаца. Отуда се не може формирати једна целина из које се исплаћује  обе награде  и  награда поводом намирења разлучних поверилаца и коначна награда.</a:t>
            </a:r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sz="2400" dirty="0" smtClean="0"/>
              <a:t>(Пвж бр. 476/17 од 21.12.2017. год. и Пвж бр.140/22 од 14.09.2022. год.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НАГРАДА У СЛУЧАЈУ РЕОРГАНИЗАЦИЈЕ</a:t>
            </a:r>
          </a:p>
          <a:p>
            <a:pPr>
              <a:buNone/>
            </a:pPr>
            <a:r>
              <a:rPr lang="sr-Cyrl-RS" dirty="0" smtClean="0"/>
              <a:t>                        </a:t>
            </a:r>
            <a:r>
              <a:rPr lang="sr-Cyrl-RS" sz="2800" dirty="0" smtClean="0"/>
              <a:t>(чл. 13 Правилника)</a:t>
            </a:r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sz="2400" dirty="0" smtClean="0"/>
              <a:t>Утврђује се планом и не може бити већа од награде коју би остварио у банкротству ако је предлагач плана, при чему основицу  чине средства предвиђена за намирење.</a:t>
            </a:r>
          </a:p>
          <a:p>
            <a:pPr>
              <a:buNone/>
            </a:pPr>
            <a:r>
              <a:rPr lang="sr-Cyrl-RS" sz="2400" dirty="0" smtClean="0"/>
              <a:t>     Ако није предлагач плана  не може бити мања од награде коју би остварио у банкротству с тим што основицу чини 30% средстава предвиђених за намирење</a:t>
            </a:r>
            <a:r>
              <a:rPr lang="sr-Cyrl-RS" dirty="0" smtClean="0"/>
              <a:t>. </a:t>
            </a:r>
            <a:endParaRPr lang="vi-V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mtClean="0"/>
              <a:t>                       ХВАЛА НА ПАЖЊИ !</a:t>
            </a:r>
            <a:endParaRPr lang="sr-Cyrl-R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800" dirty="0" smtClean="0"/>
              <a:t>Нормативни оквир: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FontTx/>
              <a:buChar char="-"/>
            </a:pPr>
            <a:r>
              <a:rPr lang="sr-Cyrl-RS" sz="2800" dirty="0" smtClean="0"/>
              <a:t>Закон о стечају </a:t>
            </a:r>
            <a:r>
              <a:rPr lang="sr-Cyrl-RS" sz="2400" dirty="0" smtClean="0"/>
              <a:t>(</a:t>
            </a:r>
            <a:r>
              <a:rPr lang="en-US" sz="2400" dirty="0" smtClean="0"/>
              <a:t>“</a:t>
            </a:r>
            <a:r>
              <a:rPr lang="sr-Cyrl-RS" sz="2400" dirty="0" smtClean="0"/>
              <a:t>Сл. гласник РС</a:t>
            </a:r>
            <a:r>
              <a:rPr lang="en-US" sz="2400" dirty="0" smtClean="0"/>
              <a:t>", </a:t>
            </a:r>
            <a:r>
              <a:rPr lang="sr-Cyrl-RS" sz="2400" dirty="0" smtClean="0"/>
              <a:t>бр</a:t>
            </a:r>
            <a:r>
              <a:rPr lang="en-US" sz="2400" dirty="0" smtClean="0"/>
              <a:t>. 104/2009, 99/2011 - </a:t>
            </a:r>
            <a:r>
              <a:rPr lang="sr-Cyrl-RS" sz="2400" dirty="0" smtClean="0"/>
              <a:t>др</a:t>
            </a:r>
            <a:r>
              <a:rPr lang="en-US" sz="2400" dirty="0" smtClean="0"/>
              <a:t>. </a:t>
            </a:r>
            <a:r>
              <a:rPr lang="sr-Cyrl-RS" sz="2400" dirty="0" smtClean="0"/>
              <a:t>закон</a:t>
            </a:r>
            <a:r>
              <a:rPr lang="en-US" sz="2400" dirty="0" smtClean="0"/>
              <a:t>, 71/2012 – </a:t>
            </a:r>
            <a:r>
              <a:rPr lang="sr-Cyrl-RS" sz="2400" dirty="0" smtClean="0"/>
              <a:t>одлука УС</a:t>
            </a:r>
            <a:r>
              <a:rPr lang="en-US" sz="2400" dirty="0" smtClean="0"/>
              <a:t>, 83/2014, 113/2017, 44/2018 </a:t>
            </a:r>
            <a:r>
              <a:rPr lang="en-US" sz="2400" dirty="0" err="1" smtClean="0"/>
              <a:t>i</a:t>
            </a:r>
            <a:r>
              <a:rPr lang="en-US" sz="2400" dirty="0" smtClean="0"/>
              <a:t> 95/2018)</a:t>
            </a:r>
            <a:endParaRPr lang="sr-Cyrl-RS" sz="2400" dirty="0" smtClean="0"/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FontTx/>
              <a:buChar char="-"/>
            </a:pPr>
            <a:r>
              <a:rPr lang="sr-Cyrl-RS" sz="2400" dirty="0" smtClean="0"/>
              <a:t> </a:t>
            </a:r>
            <a:r>
              <a:rPr lang="sr-Cyrl-RS" sz="2800" dirty="0" smtClean="0"/>
              <a:t>Правилник о основама и мерилима за одређивање награде за рад и накнаде трошкова стечајних управника </a:t>
            </a:r>
            <a:r>
              <a:rPr lang="sr-Cyrl-RS" sz="2400" dirty="0" smtClean="0"/>
              <a:t>(</a:t>
            </a:r>
            <a:r>
              <a:rPr lang="en-US" sz="2400" dirty="0" smtClean="0"/>
              <a:t>“</a:t>
            </a:r>
            <a:r>
              <a:rPr lang="sr-Cyrl-RS" sz="2400" dirty="0" smtClean="0"/>
              <a:t>Сл. гласник РС</a:t>
            </a:r>
            <a:r>
              <a:rPr lang="en-US" sz="2400" dirty="0" smtClean="0"/>
              <a:t>", </a:t>
            </a:r>
            <a:r>
              <a:rPr lang="sr-Cyrl-RS" sz="2400" dirty="0" smtClean="0"/>
              <a:t>бр</a:t>
            </a:r>
            <a:r>
              <a:rPr lang="en-US" sz="2400" dirty="0" smtClean="0"/>
              <a:t>. </a:t>
            </a:r>
            <a:r>
              <a:rPr lang="sr-Cyrl-RS" sz="2400" dirty="0" smtClean="0"/>
              <a:t>1/2011 и 10/2012)</a:t>
            </a:r>
          </a:p>
          <a:p>
            <a:pPr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                 </a:t>
            </a:r>
          </a:p>
          <a:p>
            <a:r>
              <a:rPr lang="sr-Cyrl-RS" dirty="0" smtClean="0"/>
              <a:t>Прелиминарана награда</a:t>
            </a:r>
          </a:p>
          <a:p>
            <a:r>
              <a:rPr lang="sr-Cyrl-RS" dirty="0" smtClean="0"/>
              <a:t>Коначна награда</a:t>
            </a:r>
          </a:p>
          <a:p>
            <a:r>
              <a:rPr lang="sr-Cyrl-RS" dirty="0" smtClean="0"/>
              <a:t>Награда код намирења разлучних поверилаца</a:t>
            </a:r>
          </a:p>
          <a:p>
            <a:r>
              <a:rPr lang="sr-Cyrl-RS" dirty="0" smtClean="0"/>
              <a:t>Награда за рад привременог стечајног управника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4576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Награда за рад привременог стечајног      		         </a:t>
            </a:r>
            <a:r>
              <a:rPr lang="sr-Cyrl-RS" dirty="0" smtClean="0"/>
              <a:t>управника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         </a:t>
            </a:r>
            <a:r>
              <a:rPr lang="sr-Cyrl-RS" sz="2800" dirty="0" smtClean="0"/>
              <a:t>(чл. 16 Правилника)</a:t>
            </a:r>
            <a:endParaRPr lang="sr-Cyrl-RS" sz="2800" dirty="0" smtClean="0"/>
          </a:p>
          <a:p>
            <a:r>
              <a:rPr lang="sr-Cyrl-RS" sz="2400" dirty="0" smtClean="0"/>
              <a:t>одређује се у фиксном </a:t>
            </a:r>
            <a:r>
              <a:rPr lang="sr-Cyrl-RS" sz="2400" dirty="0" smtClean="0"/>
              <a:t>износу</a:t>
            </a:r>
          </a:p>
          <a:p>
            <a:r>
              <a:rPr lang="sr-Cyrl-RS" sz="2400" dirty="0" smtClean="0"/>
              <a:t>максимални износ је </a:t>
            </a:r>
            <a:r>
              <a:rPr lang="vi-VN" sz="2400" dirty="0" smtClean="0"/>
              <a:t>10.000 </a:t>
            </a:r>
            <a:r>
              <a:rPr lang="sr-Cyrl-RS" sz="2400" dirty="0" smtClean="0"/>
              <a:t>евра</a:t>
            </a:r>
            <a:endParaRPr lang="vi-VN" sz="2400" dirty="0" smtClean="0"/>
          </a:p>
          <a:p>
            <a:r>
              <a:rPr lang="sr-Cyrl-RS" sz="2400" dirty="0" smtClean="0"/>
              <a:t>исплаћује се из аванса (предујма из чл. 59 ЗОС) који је положио предлагач стечајног поступка</a:t>
            </a:r>
            <a:endParaRPr lang="vi-VN" sz="2400" dirty="0" smtClean="0"/>
          </a:p>
          <a:p>
            <a:r>
              <a:rPr lang="sr-Cyrl-RS" sz="2400" dirty="0" smtClean="0"/>
              <a:t>на </a:t>
            </a:r>
            <a:r>
              <a:rPr lang="sr-Cyrl-RS" sz="2400" dirty="0" smtClean="0"/>
              <a:t>предлог предлагача стечајни судија је може увећати за износ за који је аванс  у ту сврху увећан с тим да сваки износ преко 10.000 еур пада коначно на терет предлагача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(Пвж бр. 170/17 од 26.04.2017. г)</a:t>
            </a:r>
          </a:p>
          <a:p>
            <a:pPr>
              <a:buNone/>
            </a:pPr>
            <a:endParaRPr lang="vi-VN" sz="2400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Аванс / предујам   који  има третман трошка поступка стечаја (чл.59 ст.4 ЗОС) враћа се предлагачу приоритетно из стечајне масе </a:t>
            </a:r>
            <a:r>
              <a:rPr lang="sr-Cyrl-RS" i="1" dirty="0" smtClean="0"/>
              <a:t>осим износа </a:t>
            </a:r>
            <a:r>
              <a:rPr lang="sr-Cyrl-RS" dirty="0" smtClean="0"/>
              <a:t>за који је, на његов предлог, увећана награда за ангажовање привременог стечајног управника преко износа од 10.000 еур.</a:t>
            </a:r>
          </a:p>
          <a:p>
            <a:pPr>
              <a:buNone/>
            </a:pPr>
            <a:r>
              <a:rPr lang="sr-Cyrl-RS" dirty="0" smtClean="0"/>
              <a:t>    </a:t>
            </a:r>
            <a:endParaRPr lang="sr-Cyrl-R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z="2800" dirty="0" smtClean="0"/>
              <a:t>                         Прелиминарна награда</a:t>
            </a:r>
          </a:p>
          <a:p>
            <a:r>
              <a:rPr lang="sr-Cyrl-RS" sz="2400" dirty="0" smtClean="0"/>
              <a:t>Прелиминарна награда може се одредити у проценту  од </a:t>
            </a:r>
            <a:r>
              <a:rPr lang="sr-Cyrl-RS" sz="2400" i="1" dirty="0" smtClean="0"/>
              <a:t>укупне вредности стечајне масе</a:t>
            </a:r>
          </a:p>
          <a:p>
            <a:r>
              <a:rPr lang="sr-Cyrl-RS" sz="2400" dirty="0" smtClean="0"/>
              <a:t>Стечајни судија је може на предлог ст. управника или одбора  поверилаца увећати или умањити  ако се накнадно, с обзиром на даљи ток поступка, покаже да је одређена  прелиминарна награда несразмерно ниска или висока</a:t>
            </a:r>
          </a:p>
          <a:p>
            <a:r>
              <a:rPr lang="sr-Cyrl-RS" sz="2400" dirty="0" smtClean="0"/>
              <a:t>Може бити одређена на месечном нивоу</a:t>
            </a:r>
          </a:p>
          <a:p>
            <a:r>
              <a:rPr lang="sr-Cyrl-RS" sz="2400" dirty="0" smtClean="0"/>
              <a:t>Против решења о прелиминарној награди жалба није дозвољена</a:t>
            </a:r>
          </a:p>
          <a:p>
            <a:endParaRPr lang="sr-Cyrl-R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/>
          <a:lstStyle/>
          <a:p>
            <a:r>
              <a:rPr lang="sr-Cyrl-RS" sz="2400" dirty="0" smtClean="0"/>
              <a:t>Прелиминарна </a:t>
            </a:r>
            <a:r>
              <a:rPr lang="sr-Cyrl-RS" sz="2400" dirty="0" smtClean="0"/>
              <a:t>награда не представља посебну врсту награде (награду која има посебан основ у некој радњи управника) већ авансно исплаћену коначну награду.  Стога, она не може и не сме прећи износ коначне награде</a:t>
            </a:r>
            <a:r>
              <a:rPr lang="sr-Cyrl-RS" sz="2400" dirty="0" smtClean="0"/>
              <a:t>.</a:t>
            </a:r>
          </a:p>
          <a:p>
            <a:pPr>
              <a:buNone/>
            </a:pPr>
            <a:endParaRPr lang="sr-Cyrl-RS" sz="2400" dirty="0" smtClean="0"/>
          </a:p>
          <a:p>
            <a:r>
              <a:rPr lang="sr-Cyrl-RS" sz="2400" dirty="0" smtClean="0"/>
              <a:t>Стечајни судија не само да може да умањи износ прелиминарне награде већ може  одлучити да се  прелиминарна </a:t>
            </a:r>
            <a:r>
              <a:rPr lang="sr-Cyrl-RS" sz="2400" dirty="0" smtClean="0"/>
              <a:t>награда, чија исплата је одређена на месечном нивоу,  </a:t>
            </a:r>
            <a:r>
              <a:rPr lang="sr-Cyrl-RS" sz="2400" dirty="0" smtClean="0"/>
              <a:t>убудуће не исплаћује.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Cyrl-RS" sz="2400" dirty="0" smtClean="0"/>
              <a:t>Уколико се по обрачуну коначне награде, у време закључења стечајног поступка, утврди да износ исплаћен као прелиминарна награда прелази износ обрачунате коначне награде стечајни управник ће бити у обавези да преплаћени износ врати у стечајну масу.</a:t>
            </a:r>
          </a:p>
          <a:p>
            <a:r>
              <a:rPr lang="sr-Cyrl-RS" sz="2400" dirty="0" smtClean="0"/>
              <a:t> Мерило за одређивање / измену прелиминарне награде је </a:t>
            </a:r>
            <a:r>
              <a:rPr lang="sr-Cyrl-RS" sz="2400" i="1" dirty="0" smtClean="0"/>
              <a:t>вредност стечајне масе</a:t>
            </a:r>
            <a:r>
              <a:rPr lang="sr-Cyrl-RS" sz="2400" dirty="0" smtClean="0"/>
              <a:t>. Тако се избегава ситуација да се по обрачуну коначне награде обавеже стечајни управник да врати  више наплаћени износ.</a:t>
            </a:r>
            <a:endParaRPr lang="sr-Cyrl-RS" dirty="0" smtClean="0"/>
          </a:p>
          <a:p>
            <a:pPr>
              <a:buNone/>
            </a:pPr>
            <a:r>
              <a:rPr lang="sr-Cyrl-RS" sz="2400" dirty="0" smtClean="0"/>
              <a:t>     </a:t>
            </a:r>
            <a:r>
              <a:rPr lang="sr-Cyrl-RS" sz="2000" dirty="0" smtClean="0"/>
              <a:t>(Пвж 506/21 од 22.12.2021.год. и Пвж 285/22 од 21.09.2022.год.)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         КОНАЧНА НАГРАДА</a:t>
            </a:r>
          </a:p>
          <a:p>
            <a:r>
              <a:rPr lang="sr-Cyrl-RS" sz="2400" dirty="0" smtClean="0"/>
              <a:t>Одређује се </a:t>
            </a:r>
            <a:r>
              <a:rPr lang="sr-Cyrl-RS" sz="2400" u="sng" dirty="0" smtClean="0"/>
              <a:t>у време закључења стечаја </a:t>
            </a:r>
            <a:r>
              <a:rPr lang="sr-Cyrl-RS" sz="2400" dirty="0" smtClean="0"/>
              <a:t>(чл. 34 ст. 2 ЗОС). Тада тек  су познати елементи који дају основицу за обрачун. </a:t>
            </a:r>
          </a:p>
          <a:p>
            <a:r>
              <a:rPr lang="sr-Cyrl-RS" sz="2400" dirty="0" smtClean="0"/>
              <a:t>Основицу за обрачун награде у банкротству чини стечајна маса умањена за износ средстава која чине основицу за  обрачун награде приликом намирења разлучних поверилаца и </a:t>
            </a:r>
            <a:r>
              <a:rPr lang="sr-Cyrl-RS" sz="2400" dirty="0" smtClean="0"/>
              <a:t>обавезе </a:t>
            </a:r>
            <a:r>
              <a:rPr lang="sr-Cyrl-RS" sz="2400" dirty="0" smtClean="0"/>
              <a:t>стечајне масе чија висина је утврђена без  награде стечајног управника (чл. 3 Правилника)</a:t>
            </a:r>
          </a:p>
          <a:p>
            <a:r>
              <a:rPr lang="sr-Cyrl-RS" sz="2400" i="1" dirty="0" smtClean="0"/>
              <a:t>Награда се не може обрачунавати у односу на стечајну масу која се дели појединим деобама!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1976</TotalTime>
  <Words>1011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Custom Design</vt:lpstr>
      <vt:lpstr>2_Office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tatjana.djurica@pa.sud.rs</cp:lastModifiedBy>
  <cp:revision>100</cp:revision>
  <cp:lastPrinted>2017-11-03T10:02:26Z</cp:lastPrinted>
  <dcterms:created xsi:type="dcterms:W3CDTF">2015-09-21T07:03:01Z</dcterms:created>
  <dcterms:modified xsi:type="dcterms:W3CDTF">2022-11-19T23:16:10Z</dcterms:modified>
</cp:coreProperties>
</file>