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61" r:id="rId3"/>
    <p:sldId id="262" r:id="rId4"/>
    <p:sldId id="263" r:id="rId5"/>
    <p:sldId id="268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E45FED-2A6B-52AA-9A22-AF3CB9D99BC8}" name="Jelena JT. Todic" initials="JJT" userId="S-1-5-21-3468391650-3599918298-52641188-12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22DD-05C7-4BA6-81BD-C6C96FFCB2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CB70B-5589-810A-79E7-DA058A42A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4" y="6105"/>
            <a:ext cx="9248506" cy="5202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D32D-9E7C-0732-8D92-AEE660D9D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739834"/>
            <a:ext cx="7779145" cy="1534647"/>
          </a:xfrm>
        </p:spPr>
        <p:txBody>
          <a:bodyPr>
            <a:normAutofit/>
          </a:bodyPr>
          <a:lstStyle/>
          <a:p>
            <a:pPr algn="l"/>
            <a:r>
              <a:rPr lang="sr-Cyrl-RS" sz="4600" b="1" dirty="0">
                <a:solidFill>
                  <a:schemeClr val="bg1"/>
                </a:solidFill>
              </a:rPr>
              <a:t>Панел – Стечај предузетника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482B9-516D-95DC-B464-FD09820E6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530" y="3079922"/>
            <a:ext cx="6097859" cy="1192987"/>
          </a:xfrm>
        </p:spPr>
        <p:txBody>
          <a:bodyPr/>
          <a:lstStyle/>
          <a:p>
            <a:pPr algn="l"/>
            <a:r>
              <a:rPr lang="sr-Cyrl-RS" dirty="0">
                <a:solidFill>
                  <a:schemeClr val="bg1"/>
                </a:solidFill>
              </a:rPr>
              <a:t>Предложена решења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ECC6E-8760-A2C3-1879-6ACA702DA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2409593"/>
            <a:ext cx="4913274" cy="50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5667F-9461-E0B0-6DA8-43AECBF6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4892716"/>
            <a:ext cx="4913274" cy="50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87A9CD-6DE1-E7A0-E677-B222959B8EDB}"/>
              </a:ext>
            </a:extLst>
          </p:cNvPr>
          <p:cNvSpPr/>
          <p:nvPr/>
        </p:nvSpPr>
        <p:spPr>
          <a:xfrm>
            <a:off x="0" y="5199017"/>
            <a:ext cx="12192000" cy="165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BF7A0-FD9D-4C94-46B3-95711EED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4" y="5277067"/>
            <a:ext cx="2825496" cy="1408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E49110-8EC1-6785-249D-61CBDC2C3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11" y="6032396"/>
            <a:ext cx="2710978" cy="6904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DDC62-CC61-DA83-224B-FD288436C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0" y="5301081"/>
            <a:ext cx="2473233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dirty="0"/>
              <a:t>Шта је заједничко?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Привредни субјект у области прераде и конзервисања меса са прометом од 8,8 милијарди РСД и 400 запослених, учешће дуга 60%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Привредни субјект са прометом од 500.000 динара, нема запослених, нема имовине, нема дуговања осим према ПУ.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Око 15.000 предузетника има блокиран рачун</a:t>
            </a:r>
          </a:p>
          <a:p>
            <a:pPr marL="0" indent="0">
              <a:buNone/>
            </a:pPr>
            <a:r>
              <a:rPr lang="sr-Cyrl-RS" dirty="0"/>
              <a:t>Око 450 предузетника разврстано у средња према ЗОР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dirty="0"/>
              <a:t>Закон о стечају предузетника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b="1" u="sng" dirty="0"/>
              <a:t>Самосталан закон</a:t>
            </a:r>
            <a:r>
              <a:rPr lang="sr-Cyrl-RS" u="sng" dirty="0"/>
              <a:t> </a:t>
            </a:r>
            <a:r>
              <a:rPr lang="sr-Cyrl-RS" dirty="0"/>
              <a:t>или део </a:t>
            </a:r>
            <a:r>
              <a:rPr lang="sr-Cyrl-RS" dirty="0" err="1"/>
              <a:t>ЗоС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	тренутно више од 50 чланова, низ нових правних института који не 	постоје у закону о стечају</a:t>
            </a:r>
            <a:r>
              <a:rPr lang="sr-Latn-RS" dirty="0"/>
              <a:t>, </a:t>
            </a:r>
            <a:r>
              <a:rPr lang="sr-Cyrl-RS" dirty="0"/>
              <a:t>бројне разлике</a:t>
            </a:r>
          </a:p>
          <a:p>
            <a:pPr marL="0" indent="0">
              <a:buNone/>
            </a:pPr>
            <a:r>
              <a:rPr lang="sr-Cyrl-RS" dirty="0"/>
              <a:t>Стечај предузетника - сличност са стечајем физичких лица</a:t>
            </a:r>
          </a:p>
          <a:p>
            <a:pPr marL="0" indent="0">
              <a:buNone/>
            </a:pPr>
            <a:r>
              <a:rPr lang="sr-Cyrl-RS" dirty="0"/>
              <a:t>Третман предузетника у стечају – као привредна друштва, као физичка лица, </a:t>
            </a:r>
            <a:r>
              <a:rPr lang="sr-Cyrl-RS" b="1" u="sng" dirty="0"/>
              <a:t>посебан третман, </a:t>
            </a:r>
            <a:endParaRPr lang="sr-Cyrl-RS" b="1" dirty="0"/>
          </a:p>
          <a:p>
            <a:pPr marL="0" indent="0">
              <a:buNone/>
            </a:pPr>
            <a:r>
              <a:rPr lang="sr-Cyrl-RS" b="1" dirty="0"/>
              <a:t>	</a:t>
            </a:r>
            <a:r>
              <a:rPr lang="sr-Cyrl-RS" dirty="0"/>
              <a:t>велике разлике у упоредној пракси (ограничени приступ стечају физичких 	лица, стечај физичких лица само за одређене типове предузетника, само 	за до одређене величине, да ли је могуће лако утврдити потраживања, …)</a:t>
            </a:r>
          </a:p>
          <a:p>
            <a:pPr marL="0" indent="0">
              <a:buNone/>
            </a:pPr>
            <a:r>
              <a:rPr lang="sr-Cyrl-RS" dirty="0"/>
              <a:t>Институционални оквир за спровођење – судски, административни, </a:t>
            </a:r>
            <a:r>
              <a:rPr lang="sr-Cyrl-RS" b="1" u="sng" dirty="0"/>
              <a:t>хибридни</a:t>
            </a:r>
          </a:p>
          <a:p>
            <a:pPr marL="0" indent="0">
              <a:buNone/>
            </a:pPr>
            <a:r>
              <a:rPr lang="sr-Cyrl-RS" b="1" u="sng" dirty="0"/>
              <a:t>Омогућити УППР за предузетнике који воде књиге (плус величина?)</a:t>
            </a:r>
            <a:endParaRPr lang="en-US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2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dirty="0"/>
              <a:t>Директива ЕУ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Обавеза увођења поступка који се предузетницима омогућава разрешење дужничко поверилачких односа и ослобађање</a:t>
            </a:r>
            <a:endParaRPr lang="en-US" dirty="0"/>
          </a:p>
          <a:p>
            <a:pPr marL="0" indent="0">
              <a:buNone/>
            </a:pPr>
            <a:r>
              <a:rPr lang="sr-Cyrl-RS" dirty="0"/>
              <a:t>Чланови 21-24 Директиве уређују питање стечаја предузетника</a:t>
            </a:r>
          </a:p>
          <a:p>
            <a:pPr marL="0" indent="0">
              <a:buNone/>
            </a:pPr>
            <a:r>
              <a:rPr lang="sr-Cyrl-RS" dirty="0"/>
              <a:t>Бројна питања се препуштају државама чланицама </a:t>
            </a:r>
          </a:p>
          <a:p>
            <a:pPr marL="0" indent="0">
              <a:buNone/>
            </a:pPr>
            <a:r>
              <a:rPr lang="sr-Cyrl-RS" dirty="0"/>
              <a:t>	могућа увођења правила</a:t>
            </a:r>
          </a:p>
          <a:p>
            <a:pPr marL="0" indent="0">
              <a:buNone/>
            </a:pPr>
            <a:r>
              <a:rPr lang="sr-Cyrl-RS" dirty="0"/>
              <a:t>	могућа изузећа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dirty="0"/>
              <a:t>Дилеме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Обухват само „</a:t>
            </a:r>
            <a:r>
              <a:rPr lang="sr-Cyrl-RS" dirty="0" err="1"/>
              <a:t>књигаши</a:t>
            </a:r>
            <a:r>
              <a:rPr lang="sr-Cyrl-RS" dirty="0"/>
              <a:t>“ или сви („</a:t>
            </a:r>
            <a:r>
              <a:rPr lang="sr-Cyrl-RS" dirty="0" err="1"/>
              <a:t>књигаши</a:t>
            </a:r>
            <a:r>
              <a:rPr lang="sr-Cyrl-RS" dirty="0"/>
              <a:t>“ и „</a:t>
            </a:r>
            <a:r>
              <a:rPr lang="sr-Cyrl-RS" dirty="0" err="1"/>
              <a:t>паушалци</a:t>
            </a:r>
            <a:r>
              <a:rPr lang="sr-Cyrl-RS" dirty="0"/>
              <a:t>“)</a:t>
            </a:r>
          </a:p>
          <a:p>
            <a:pPr marL="0" indent="0">
              <a:buNone/>
            </a:pPr>
            <a:r>
              <a:rPr lang="sr-Cyrl-RS" dirty="0"/>
              <a:t>Консолидација свих потраживања или само пословна потраживања </a:t>
            </a:r>
          </a:p>
          <a:p>
            <a:pPr marL="0" indent="0">
              <a:buNone/>
            </a:pPr>
            <a:r>
              <a:rPr lang="sr-Cyrl-RS" dirty="0"/>
              <a:t>	Да ли је могуће разумно раздвојити таква потраживања?</a:t>
            </a:r>
            <a:endParaRPr lang="en-U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6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dirty="0"/>
              <a:t>Кључна питање нацрта </a:t>
            </a:r>
            <a:r>
              <a:rPr lang="sr-Cyrl-RS" dirty="0" err="1"/>
              <a:t>ЗоСПр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>
            <a:normAutofit lnSpcReduction="10000"/>
          </a:bodyPr>
          <a:lstStyle/>
          <a:p>
            <a:r>
              <a:rPr lang="sr-Cyrl-RS" sz="1800" dirty="0"/>
              <a:t>Кључни правни институти уведени у нацрт </a:t>
            </a:r>
            <a:r>
              <a:rPr lang="sr-Cyrl-RS" sz="1800" dirty="0" err="1"/>
              <a:t>ЗоСПр</a:t>
            </a:r>
            <a:endParaRPr lang="sr-Cyrl-RS" sz="1800" dirty="0"/>
          </a:p>
          <a:p>
            <a:r>
              <a:rPr lang="sr-Cyrl-RS" sz="1800" dirty="0"/>
              <a:t>Усклађеност са Директивом ЕУ</a:t>
            </a:r>
          </a:p>
          <a:p>
            <a:r>
              <a:rPr lang="sr-Cyrl-RS" sz="1800" dirty="0"/>
              <a:t>Улога суда и органи стечајног поступка </a:t>
            </a:r>
          </a:p>
          <a:p>
            <a:r>
              <a:rPr lang="sr-Cyrl-RS" sz="1800" dirty="0"/>
              <a:t>Улога стечајног управника</a:t>
            </a:r>
          </a:p>
          <a:p>
            <a:r>
              <a:rPr lang="sr-Cyrl-RS" sz="1800" dirty="0"/>
              <a:t>Ослобађање (аутоматско или након </a:t>
            </a:r>
            <a:r>
              <a:rPr lang="sr-Cyrl-RS" sz="1800" dirty="0" err="1"/>
              <a:t>протека</a:t>
            </a:r>
            <a:r>
              <a:rPr lang="sr-Cyrl-RS" sz="1800" dirty="0"/>
              <a:t> периода)</a:t>
            </a:r>
          </a:p>
          <a:p>
            <a:r>
              <a:rPr lang="sr-Cyrl-RS" sz="1800" dirty="0"/>
              <a:t>Брисање из регистра</a:t>
            </a:r>
          </a:p>
          <a:p>
            <a:r>
              <a:rPr lang="sr-Cyrl-RS" sz="1800" dirty="0"/>
              <a:t>Како се обезбеђује „нови почетак“ </a:t>
            </a:r>
          </a:p>
          <a:p>
            <a:r>
              <a:rPr lang="sr-Cyrl-RS" sz="1800" dirty="0"/>
              <a:t>Ко и како може покренути стечајни поступак</a:t>
            </a:r>
          </a:p>
          <a:p>
            <a:r>
              <a:rPr lang="sr-Cyrl-RS" sz="1800" dirty="0"/>
              <a:t>Рочишта и очекивано трајање поступка</a:t>
            </a:r>
          </a:p>
          <a:p>
            <a:r>
              <a:rPr lang="sr-Cyrl-RS" sz="1800" dirty="0"/>
              <a:t>Трошкови поступка, награда и накнада ст. управника</a:t>
            </a:r>
          </a:p>
          <a:p>
            <a:r>
              <a:rPr lang="sr-Cyrl-RS" sz="1800" dirty="0"/>
              <a:t>План отплате и намирење из продаје имовине</a:t>
            </a:r>
          </a:p>
          <a:p>
            <a:r>
              <a:rPr lang="sr-Cyrl-RS" sz="1800" dirty="0"/>
              <a:t>Потраживања из непословних односа и обезбеђење заштите таквих поверилаца</a:t>
            </a:r>
          </a:p>
          <a:p>
            <a:r>
              <a:rPr lang="sr-Cyrl-RS" sz="1800" dirty="0"/>
              <a:t>Дилеме у погледу спровођења поступка (прикупљање информација, заједничка имовина, …)</a:t>
            </a:r>
          </a:p>
          <a:p>
            <a:endParaRPr lang="sr-Cyrl-RS" sz="1800" dirty="0"/>
          </a:p>
          <a:p>
            <a:endParaRPr lang="sr-Cyrl-RS" sz="1800" dirty="0"/>
          </a:p>
          <a:p>
            <a:endParaRPr lang="sr-Cyrl-RS" sz="1800" dirty="0"/>
          </a:p>
          <a:p>
            <a:endParaRPr lang="sr-Cyrl-R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1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26232"/>
            <a:ext cx="11711520" cy="6239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/>
              <a:t>Предлог за покретање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Претходни поступак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/>
              <a:t>Отварање </a:t>
            </a:r>
            <a:r>
              <a:rPr lang="sr-Cyrl-RS" dirty="0">
                <a:sym typeface="Symbol" panose="05050102010706020507" pitchFamily="18" charset="2"/>
              </a:rPr>
              <a:t> Оглашавање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/>
              <a:t>ППР (Формирање одбора, извештај, гласање)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/>
              <a:t>План отплате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/>
              <a:t>Мишљење одбора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/>
              <a:t>Решење</a:t>
            </a:r>
          </a:p>
          <a:p>
            <a:pPr marL="0" indent="0">
              <a:buNone/>
            </a:pPr>
            <a:r>
              <a:rPr lang="sr-Cyrl-RS" dirty="0">
                <a:sym typeface="Symbol" panose="05050102010706020507" pitchFamily="18" charset="2"/>
              </a:rPr>
              <a:t></a:t>
            </a:r>
          </a:p>
          <a:p>
            <a:pPr marL="0" indent="0">
              <a:buNone/>
            </a:pPr>
            <a:r>
              <a:rPr lang="sr-Cyrl-RS" dirty="0"/>
              <a:t>Брисање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9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460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Панел – Стечај предузетника</vt:lpstr>
      <vt:lpstr>Шта је заједничко?</vt:lpstr>
      <vt:lpstr>Закон о стечају предузетника</vt:lpstr>
      <vt:lpstr>Директива ЕУ</vt:lpstr>
      <vt:lpstr>Дилеме</vt:lpstr>
      <vt:lpstr>Кључна питање нацрта ЗоСПр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BZ. Zitko</dc:creator>
  <cp:lastModifiedBy>Branko Radulovic</cp:lastModifiedBy>
  <cp:revision>24</cp:revision>
  <dcterms:created xsi:type="dcterms:W3CDTF">2022-11-01T12:38:47Z</dcterms:created>
  <dcterms:modified xsi:type="dcterms:W3CDTF">2022-11-30T08:12:37Z</dcterms:modified>
</cp:coreProperties>
</file>