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sldIdLst>
    <p:sldId id="256" r:id="rId2"/>
    <p:sldId id="261" r:id="rId3"/>
    <p:sldId id="282" r:id="rId4"/>
    <p:sldId id="283" r:id="rId5"/>
    <p:sldId id="284" r:id="rId6"/>
    <p:sldId id="285" r:id="rId7"/>
    <p:sldId id="286" r:id="rId8"/>
    <p:sldId id="301" r:id="rId9"/>
    <p:sldId id="302" r:id="rId10"/>
    <p:sldId id="264" r:id="rId11"/>
    <p:sldId id="267" r:id="rId12"/>
    <p:sldId id="269" r:id="rId13"/>
    <p:sldId id="270" r:id="rId14"/>
    <p:sldId id="303" r:id="rId15"/>
    <p:sldId id="271" r:id="rId16"/>
    <p:sldId id="272" r:id="rId17"/>
    <p:sldId id="304" r:id="rId18"/>
    <p:sldId id="305" r:id="rId19"/>
    <p:sldId id="273" r:id="rId20"/>
    <p:sldId id="306" r:id="rId21"/>
    <p:sldId id="274" r:id="rId22"/>
    <p:sldId id="307" r:id="rId23"/>
    <p:sldId id="275" r:id="rId24"/>
    <p:sldId id="276" r:id="rId25"/>
    <p:sldId id="308" r:id="rId26"/>
    <p:sldId id="309" r:id="rId27"/>
    <p:sldId id="287" r:id="rId28"/>
    <p:sldId id="310" r:id="rId29"/>
    <p:sldId id="288" r:id="rId30"/>
    <p:sldId id="277" r:id="rId31"/>
    <p:sldId id="278" r:id="rId32"/>
    <p:sldId id="289" r:id="rId33"/>
    <p:sldId id="290" r:id="rId34"/>
    <p:sldId id="279" r:id="rId35"/>
    <p:sldId id="291" r:id="rId36"/>
    <p:sldId id="280" r:id="rId37"/>
    <p:sldId id="292" r:id="rId38"/>
    <p:sldId id="28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E45FED-2A6B-52AA-9A22-AF3CB9D99BC8}" name="Jelena JT. Todic" initials="JJT" userId="S-1-5-21-3468391650-3599918298-52641188-12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B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0" d="100"/>
          <a:sy n="90" d="100"/>
        </p:scale>
        <p:origin x="52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6F22DD-05C7-4BA6-81BD-C6C96FFCB265}"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582DE-2E78-43A0-A32B-7F8B424C53B6}" type="slidenum">
              <a:rPr lang="en-US" smtClean="0"/>
              <a:t>‹#›</a:t>
            </a:fld>
            <a:endParaRPr lang="en-US"/>
          </a:p>
        </p:txBody>
      </p:sp>
    </p:spTree>
    <p:extLst>
      <p:ext uri="{BB962C8B-B14F-4D97-AF65-F5344CB8AC3E}">
        <p14:creationId xmlns:p14="http://schemas.microsoft.com/office/powerpoint/2010/main" val="225933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F22DD-05C7-4BA6-81BD-C6C96FFCB265}"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582DE-2E78-43A0-A32B-7F8B424C53B6}" type="slidenum">
              <a:rPr lang="en-US" smtClean="0"/>
              <a:t>‹#›</a:t>
            </a:fld>
            <a:endParaRPr lang="en-US"/>
          </a:p>
        </p:txBody>
      </p:sp>
    </p:spTree>
    <p:extLst>
      <p:ext uri="{BB962C8B-B14F-4D97-AF65-F5344CB8AC3E}">
        <p14:creationId xmlns:p14="http://schemas.microsoft.com/office/powerpoint/2010/main" val="1422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F22DD-05C7-4BA6-81BD-C6C96FFCB265}"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582DE-2E78-43A0-A32B-7F8B424C53B6}" type="slidenum">
              <a:rPr lang="en-US" smtClean="0"/>
              <a:t>‹#›</a:t>
            </a:fld>
            <a:endParaRPr lang="en-US"/>
          </a:p>
        </p:txBody>
      </p:sp>
    </p:spTree>
    <p:extLst>
      <p:ext uri="{BB962C8B-B14F-4D97-AF65-F5344CB8AC3E}">
        <p14:creationId xmlns:p14="http://schemas.microsoft.com/office/powerpoint/2010/main" val="193372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F22DD-05C7-4BA6-81BD-C6C96FFCB265}"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582DE-2E78-43A0-A32B-7F8B424C53B6}" type="slidenum">
              <a:rPr lang="en-US" smtClean="0"/>
              <a:t>‹#›</a:t>
            </a:fld>
            <a:endParaRPr lang="en-US"/>
          </a:p>
        </p:txBody>
      </p:sp>
    </p:spTree>
    <p:extLst>
      <p:ext uri="{BB962C8B-B14F-4D97-AF65-F5344CB8AC3E}">
        <p14:creationId xmlns:p14="http://schemas.microsoft.com/office/powerpoint/2010/main" val="353384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F22DD-05C7-4BA6-81BD-C6C96FFCB265}"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582DE-2E78-43A0-A32B-7F8B424C53B6}" type="slidenum">
              <a:rPr lang="en-US" smtClean="0"/>
              <a:t>‹#›</a:t>
            </a:fld>
            <a:endParaRPr lang="en-US"/>
          </a:p>
        </p:txBody>
      </p:sp>
    </p:spTree>
    <p:extLst>
      <p:ext uri="{BB962C8B-B14F-4D97-AF65-F5344CB8AC3E}">
        <p14:creationId xmlns:p14="http://schemas.microsoft.com/office/powerpoint/2010/main" val="2341291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6F22DD-05C7-4BA6-81BD-C6C96FFCB265}"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582DE-2E78-43A0-A32B-7F8B424C53B6}" type="slidenum">
              <a:rPr lang="en-US" smtClean="0"/>
              <a:t>‹#›</a:t>
            </a:fld>
            <a:endParaRPr lang="en-US"/>
          </a:p>
        </p:txBody>
      </p:sp>
    </p:spTree>
    <p:extLst>
      <p:ext uri="{BB962C8B-B14F-4D97-AF65-F5344CB8AC3E}">
        <p14:creationId xmlns:p14="http://schemas.microsoft.com/office/powerpoint/2010/main" val="2505027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6F22DD-05C7-4BA6-81BD-C6C96FFCB265}" type="datetimeFigureOut">
              <a:rPr lang="en-US" smtClean="0"/>
              <a:t>11/18/2022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6582DE-2E78-43A0-A32B-7F8B424C53B6}" type="slidenum">
              <a:rPr lang="en-US" smtClean="0"/>
              <a:t>‹#›</a:t>
            </a:fld>
            <a:endParaRPr lang="en-US"/>
          </a:p>
        </p:txBody>
      </p:sp>
    </p:spTree>
    <p:extLst>
      <p:ext uri="{BB962C8B-B14F-4D97-AF65-F5344CB8AC3E}">
        <p14:creationId xmlns:p14="http://schemas.microsoft.com/office/powerpoint/2010/main" val="211630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6F22DD-05C7-4BA6-81BD-C6C96FFCB265}" type="datetimeFigureOut">
              <a:rPr lang="en-US" smtClean="0"/>
              <a:t>11/18/2022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6582DE-2E78-43A0-A32B-7F8B424C53B6}" type="slidenum">
              <a:rPr lang="en-US" smtClean="0"/>
              <a:t>‹#›</a:t>
            </a:fld>
            <a:endParaRPr lang="en-US"/>
          </a:p>
        </p:txBody>
      </p:sp>
    </p:spTree>
    <p:extLst>
      <p:ext uri="{BB962C8B-B14F-4D97-AF65-F5344CB8AC3E}">
        <p14:creationId xmlns:p14="http://schemas.microsoft.com/office/powerpoint/2010/main" val="2096479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F22DD-05C7-4BA6-81BD-C6C96FFCB265}" type="datetimeFigureOut">
              <a:rPr lang="en-US" smtClean="0"/>
              <a:t>11/18/2022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6582DE-2E78-43A0-A32B-7F8B424C53B6}" type="slidenum">
              <a:rPr lang="en-US" smtClean="0"/>
              <a:t>‹#›</a:t>
            </a:fld>
            <a:endParaRPr lang="en-US"/>
          </a:p>
        </p:txBody>
      </p:sp>
    </p:spTree>
    <p:extLst>
      <p:ext uri="{BB962C8B-B14F-4D97-AF65-F5344CB8AC3E}">
        <p14:creationId xmlns:p14="http://schemas.microsoft.com/office/powerpoint/2010/main" val="801568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6F22DD-05C7-4BA6-81BD-C6C96FFCB265}"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582DE-2E78-43A0-A32B-7F8B424C53B6}" type="slidenum">
              <a:rPr lang="en-US" smtClean="0"/>
              <a:t>‹#›</a:t>
            </a:fld>
            <a:endParaRPr lang="en-US"/>
          </a:p>
        </p:txBody>
      </p:sp>
    </p:spTree>
    <p:extLst>
      <p:ext uri="{BB962C8B-B14F-4D97-AF65-F5344CB8AC3E}">
        <p14:creationId xmlns:p14="http://schemas.microsoft.com/office/powerpoint/2010/main" val="356948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6F22DD-05C7-4BA6-81BD-C6C96FFCB265}"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582DE-2E78-43A0-A32B-7F8B424C53B6}" type="slidenum">
              <a:rPr lang="en-US" smtClean="0"/>
              <a:t>‹#›</a:t>
            </a:fld>
            <a:endParaRPr lang="en-US"/>
          </a:p>
        </p:txBody>
      </p:sp>
    </p:spTree>
    <p:extLst>
      <p:ext uri="{BB962C8B-B14F-4D97-AF65-F5344CB8AC3E}">
        <p14:creationId xmlns:p14="http://schemas.microsoft.com/office/powerpoint/2010/main" val="370445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F22DD-05C7-4BA6-81BD-C6C96FFCB265}" type="datetimeFigureOut">
              <a:rPr lang="en-US" smtClean="0"/>
              <a:t>11/18/2022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582DE-2E78-43A0-A32B-7F8B424C53B6}" type="slidenum">
              <a:rPr lang="en-US" smtClean="0"/>
              <a:t>‹#›</a:t>
            </a:fld>
            <a:endParaRPr lang="en-US"/>
          </a:p>
        </p:txBody>
      </p:sp>
    </p:spTree>
    <p:extLst>
      <p:ext uri="{BB962C8B-B14F-4D97-AF65-F5344CB8AC3E}">
        <p14:creationId xmlns:p14="http://schemas.microsoft.com/office/powerpoint/2010/main" val="195608098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tif"/><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1CB70B-5589-810A-79E7-DA058A42A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494" y="6105"/>
            <a:ext cx="9248506" cy="5202284"/>
          </a:xfrm>
          <a:prstGeom prst="rect">
            <a:avLst/>
          </a:prstGeom>
        </p:spPr>
      </p:pic>
      <p:sp>
        <p:nvSpPr>
          <p:cNvPr id="2" name="Title 1">
            <a:extLst>
              <a:ext uri="{FF2B5EF4-FFF2-40B4-BE49-F238E27FC236}">
                <a16:creationId xmlns:a16="http://schemas.microsoft.com/office/drawing/2014/main" id="{B9EDD32D-9E7C-0732-8D92-AEE660D9D2BE}"/>
              </a:ext>
            </a:extLst>
          </p:cNvPr>
          <p:cNvSpPr>
            <a:spLocks noGrp="1"/>
          </p:cNvSpPr>
          <p:nvPr>
            <p:ph type="ctrTitle"/>
          </p:nvPr>
        </p:nvSpPr>
        <p:spPr>
          <a:xfrm>
            <a:off x="95693" y="739834"/>
            <a:ext cx="8271281" cy="1534647"/>
          </a:xfrm>
        </p:spPr>
        <p:txBody>
          <a:bodyPr>
            <a:normAutofit/>
          </a:bodyPr>
          <a:lstStyle/>
          <a:p>
            <a:r>
              <a:rPr lang="sr-Cyrl-RS" sz="4600" b="1" dirty="0">
                <a:solidFill>
                  <a:schemeClr val="bg1"/>
                </a:solidFill>
              </a:rPr>
              <a:t>ПАНЕЛ</a:t>
            </a:r>
            <a:r>
              <a:rPr lang="en-US" sz="4600" b="1" dirty="0">
                <a:solidFill>
                  <a:schemeClr val="bg1"/>
                </a:solidFill>
              </a:rPr>
              <a:t>:</a:t>
            </a:r>
            <a:br>
              <a:rPr lang="en-US" sz="4600" b="1" dirty="0">
                <a:solidFill>
                  <a:schemeClr val="bg1"/>
                </a:solidFill>
              </a:rPr>
            </a:br>
            <a:r>
              <a:rPr lang="sr-Cyrl-RS" sz="4600" b="1" dirty="0">
                <a:solidFill>
                  <a:schemeClr val="bg1"/>
                </a:solidFill>
              </a:rPr>
              <a:t>„ПИТАЊА И ОДГОВОРИ“</a:t>
            </a:r>
            <a:endParaRPr lang="en-US" sz="4600" b="1" dirty="0">
              <a:solidFill>
                <a:schemeClr val="bg1"/>
              </a:solidFill>
            </a:endParaRPr>
          </a:p>
        </p:txBody>
      </p:sp>
      <p:sp>
        <p:nvSpPr>
          <p:cNvPr id="3" name="Subtitle 2">
            <a:extLst>
              <a:ext uri="{FF2B5EF4-FFF2-40B4-BE49-F238E27FC236}">
                <a16:creationId xmlns:a16="http://schemas.microsoft.com/office/drawing/2014/main" id="{039482B9-516D-95DC-B464-FD09820E6991}"/>
              </a:ext>
            </a:extLst>
          </p:cNvPr>
          <p:cNvSpPr>
            <a:spLocks noGrp="1"/>
          </p:cNvSpPr>
          <p:nvPr>
            <p:ph type="subTitle" idx="1"/>
          </p:nvPr>
        </p:nvSpPr>
        <p:spPr>
          <a:xfrm>
            <a:off x="999530" y="3079922"/>
            <a:ext cx="6097859" cy="1192987"/>
          </a:xfrm>
        </p:spPr>
        <p:txBody>
          <a:bodyPr/>
          <a:lstStyle/>
          <a:p>
            <a:r>
              <a:rPr lang="sr-Latn-RS" dirty="0">
                <a:solidFill>
                  <a:schemeClr val="bg1"/>
                </a:solidFill>
              </a:rPr>
              <a:t>XI </a:t>
            </a:r>
            <a:r>
              <a:rPr lang="sr-Cyrl-RS" dirty="0">
                <a:solidFill>
                  <a:schemeClr val="bg1"/>
                </a:solidFill>
              </a:rPr>
              <a:t>СТРУЧНИ СКУП АГЕНЦИЈЕ ЗА ЛИЦЕНЦИРАЊЕ СТЕЧАЈНИХ УПРАВНИКА</a:t>
            </a:r>
            <a:endParaRPr lang="en-US" dirty="0">
              <a:solidFill>
                <a:schemeClr val="bg1"/>
              </a:solidFill>
            </a:endParaRPr>
          </a:p>
        </p:txBody>
      </p:sp>
      <p:pic>
        <p:nvPicPr>
          <p:cNvPr id="5" name="Picture 4">
            <a:extLst>
              <a:ext uri="{FF2B5EF4-FFF2-40B4-BE49-F238E27FC236}">
                <a16:creationId xmlns:a16="http://schemas.microsoft.com/office/drawing/2014/main" id="{5BDECC6E-8760-A2C3-1879-6ACA702DA4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666" y="2409593"/>
            <a:ext cx="4913274" cy="50522"/>
          </a:xfrm>
          <a:prstGeom prst="rect">
            <a:avLst/>
          </a:prstGeom>
        </p:spPr>
      </p:pic>
      <p:pic>
        <p:nvPicPr>
          <p:cNvPr id="10" name="Picture 9">
            <a:extLst>
              <a:ext uri="{FF2B5EF4-FFF2-40B4-BE49-F238E27FC236}">
                <a16:creationId xmlns:a16="http://schemas.microsoft.com/office/drawing/2014/main" id="{70C5667F-9461-E0B0-6DA8-43AECBF6F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666" y="4892716"/>
            <a:ext cx="4913274" cy="50522"/>
          </a:xfrm>
          <a:prstGeom prst="rect">
            <a:avLst/>
          </a:prstGeom>
        </p:spPr>
      </p:pic>
      <p:sp>
        <p:nvSpPr>
          <p:cNvPr id="4" name="Rectangle 3">
            <a:extLst>
              <a:ext uri="{FF2B5EF4-FFF2-40B4-BE49-F238E27FC236}">
                <a16:creationId xmlns:a16="http://schemas.microsoft.com/office/drawing/2014/main" id="{4C87A9CD-6DE1-E7A0-E677-B222959B8EDB}"/>
              </a:ext>
            </a:extLst>
          </p:cNvPr>
          <p:cNvSpPr/>
          <p:nvPr/>
        </p:nvSpPr>
        <p:spPr>
          <a:xfrm>
            <a:off x="0" y="5199017"/>
            <a:ext cx="12192000" cy="1658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FBBF7A0-FD9D-4C94-46B3-95711EEDEF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6974" y="5277067"/>
            <a:ext cx="2825496" cy="1408176"/>
          </a:xfrm>
          <a:prstGeom prst="rect">
            <a:avLst/>
          </a:prstGeom>
        </p:spPr>
      </p:pic>
      <p:pic>
        <p:nvPicPr>
          <p:cNvPr id="12" name="Picture 11">
            <a:extLst>
              <a:ext uri="{FF2B5EF4-FFF2-40B4-BE49-F238E27FC236}">
                <a16:creationId xmlns:a16="http://schemas.microsoft.com/office/drawing/2014/main" id="{E8E49110-8EC1-6785-249D-61CBDC2C36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0511" y="6032396"/>
            <a:ext cx="2710978" cy="690492"/>
          </a:xfrm>
          <a:prstGeom prst="rect">
            <a:avLst/>
          </a:prstGeom>
        </p:spPr>
      </p:pic>
      <p:pic>
        <p:nvPicPr>
          <p:cNvPr id="16" name="Picture 15">
            <a:extLst>
              <a:ext uri="{FF2B5EF4-FFF2-40B4-BE49-F238E27FC236}">
                <a16:creationId xmlns:a16="http://schemas.microsoft.com/office/drawing/2014/main" id="{AADDDC62-CC61-DA83-224B-FD288436C5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9530" y="5301081"/>
            <a:ext cx="2473233" cy="1462630"/>
          </a:xfrm>
          <a:prstGeom prst="rect">
            <a:avLst/>
          </a:prstGeom>
        </p:spPr>
      </p:pic>
    </p:spTree>
    <p:extLst>
      <p:ext uri="{BB962C8B-B14F-4D97-AF65-F5344CB8AC3E}">
        <p14:creationId xmlns:p14="http://schemas.microsoft.com/office/powerpoint/2010/main" val="3216667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normAutofit fontScale="70000" lnSpcReduction="20000"/>
          </a:bodyPr>
          <a:lstStyle/>
          <a:p>
            <a:pPr marL="0" lvl="0" indent="0" algn="just">
              <a:lnSpc>
                <a:spcPct val="107000"/>
              </a:lnSpc>
              <a:buNone/>
            </a:pPr>
            <a:r>
              <a:rPr lang="sr-Cyrl-RS" sz="2300" dirty="0">
                <a:effectLst/>
                <a:latin typeface="Calibri" panose="020F0502020204030204" pitchFamily="34" charset="0"/>
                <a:ea typeface="Calibri" panose="020F0502020204030204" pitchFamily="34" charset="0"/>
                <a:cs typeface="Times New Roman" panose="02020603050405020304" pitchFamily="18" charset="0"/>
              </a:rPr>
              <a:t>9. Приликом отварања стечаја, стечајни поверилац Министарство финансија – управа царина је пријавила потраживање за робу која је под цариснким надзором. Роба се на дан отварања стечаја налазила у царинском складишту у просторијама стечајног дужника. Како је објекат који је регистрован као царинско складиште продат пре отварања стечаја та роба је на инсистирање купца пренета у просторије стечајног дужника. Министарство финансија – управа царине доноси решење да објекат престаје да буде царинско складиште и налаже стечајном дужнику да региструје царинско складиште у просторијама стечајног дужника. За регистрацију је потребна гаранција банке коју стечајни дужник не може да добије јер је у стечају. Самим тим и царинско складиште више не постоји. На питање стечајног дужника да ли и како стечајни управник може да располаже робом одговор од управе царина добија да може да прода робу и да плати царинске дажбине при чему тај трошак спада у обавезе стечајне масе након чега ће роба бити пуштена у слободан промет или да пренесе обавезу купцу. Нисмо добили одговор на питање да ли ће у том случају поверилац повући пријаву потраживања.</a:t>
            </a:r>
            <a:endParaRPr lang="en-GB" sz="23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sr-Cyrl-RS" sz="2300" dirty="0">
                <a:effectLst/>
                <a:latin typeface="Calibri" panose="020F0502020204030204" pitchFamily="34" charset="0"/>
                <a:ea typeface="Calibri" panose="020F0502020204030204" pitchFamily="34" charset="0"/>
                <a:cs typeface="Times New Roman" panose="02020603050405020304" pitchFamily="18" charset="0"/>
              </a:rPr>
              <a:t>С обзиром да је роба изгубила на вредности јер је протоком времена пропала, царински дуг је много већи него што је вредност имовине и немогуће је наћи купца који би ту робу купио у таквим условима. Стечајни управник је у више наврата и преко стечајног судије покушао да добије информацију да ли је роба ослобођена царинског надзора с обзиром да су царинске дажбине утврђене закључком о утврђеним потраживањима али никако не може да добије конкретан одговор.</a:t>
            </a:r>
            <a:endParaRPr lang="en-GB" sz="23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sr-Cyrl-RS" sz="2300" dirty="0">
                <a:effectLst/>
                <a:latin typeface="Calibri" panose="020F0502020204030204" pitchFamily="34" charset="0"/>
                <a:ea typeface="Calibri" panose="020F0502020204030204" pitchFamily="34" charset="0"/>
                <a:cs typeface="Times New Roman" panose="02020603050405020304" pitchFamily="18" charset="0"/>
              </a:rPr>
              <a:t>Додатни проблем је што је непокретна имовина где се та роба налази продата и што купац фактурише закуп за чување исте.</a:t>
            </a:r>
            <a:endParaRPr lang="en-GB" sz="23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sr-Cyrl-RS" sz="2300" dirty="0">
                <a:effectLst/>
                <a:latin typeface="Calibri" panose="020F0502020204030204" pitchFamily="34" charset="0"/>
                <a:ea typeface="Calibri" panose="020F0502020204030204" pitchFamily="34" charset="0"/>
                <a:cs typeface="Times New Roman" panose="02020603050405020304" pitchFamily="18" charset="0"/>
              </a:rPr>
              <a:t>Напомињем да је стечајни управник тражио од управе царина да изврше увид у робу и утврде стварно стање исте али није добио никакав одговор.</a:t>
            </a:r>
            <a:r>
              <a:rPr lang="en-US" sz="2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300" dirty="0"/>
          </a:p>
          <a:p>
            <a:pPr marL="0" indent="0" algn="just">
              <a:buNone/>
            </a:pPr>
            <a:endParaRPr lang="sr-Cyrl-RS"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sr-Cyrl-R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dirty="0"/>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514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noAutofit/>
          </a:bodyPr>
          <a:lstStyle/>
          <a:p>
            <a:pPr marL="0" lvl="0" indent="0" algn="just">
              <a:lnSpc>
                <a:spcPct val="107000"/>
              </a:lnSpc>
              <a:buNone/>
            </a:pPr>
            <a:r>
              <a:rPr lang="sr-Cyrl-RS" sz="2400" dirty="0">
                <a:effectLst/>
                <a:latin typeface="Calibri" panose="020F0502020204030204" pitchFamily="34" charset="0"/>
                <a:ea typeface="Calibri" panose="020F0502020204030204" pitchFamily="34" charset="0"/>
                <a:cs typeface="Times New Roman" panose="02020603050405020304" pitchFamily="18" charset="0"/>
              </a:rPr>
              <a:t>10</a:t>
            </a:r>
            <a:r>
              <a:rPr lang="sr-Latn-RS" sz="2400" dirty="0">
                <a:effectLst/>
                <a:latin typeface="Calibri" panose="020F0502020204030204" pitchFamily="34" charset="0"/>
                <a:ea typeface="Calibri" panose="020F0502020204030204" pitchFamily="34" charset="0"/>
                <a:cs typeface="Times New Roman" panose="02020603050405020304" pitchFamily="18" charset="0"/>
              </a:rPr>
              <a:t>. </a:t>
            </a:r>
            <a:r>
              <a:rPr lang="sr-Cyrl-RS" sz="2400" dirty="0">
                <a:effectLst/>
                <a:latin typeface="Calibri" panose="020F0502020204030204" pitchFamily="34" charset="0"/>
                <a:ea typeface="Calibri" panose="020F0502020204030204" pitchFamily="34" charset="0"/>
                <a:cs typeface="Times New Roman" panose="02020603050405020304" pitchFamily="18" charset="0"/>
              </a:rPr>
              <a:t>Ако стечајни управник, када преузме пословне књиге, не анализира детаљније стање код стечајног дужника и разлоге зашто је фирма пала у стечај, па те податке и не наведе у историјату (описни део ЕФИ-ја), тај део свесно занемарује, а сам увид у пословну документацију, му јасно указује  да се ради о проузроковању стечаја и остећењу поверилаца, веза члан 232. и 233. Кривичног законика, како се такав рад стечајног управника квалификује? Шта је дужност у таквим случајевима стечајног судије? Колико ми је познато, још нико није кривично процесуиран за дело намерног проузроковања стечаја и оштећење поверилаца те се поставља питање каква се порука шаље јавности, повериоцима, малим акционарима и сл. јер се вероватно ради о линији мањег отпора и незамерању зарад ситносопственичког интереса. </a:t>
            </a:r>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301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normAutofit/>
          </a:bodyPr>
          <a:lstStyle/>
          <a:p>
            <a:pPr marL="0" lvl="0" indent="0" algn="just">
              <a:lnSpc>
                <a:spcPct val="107000"/>
              </a:lnSpc>
              <a:buNone/>
            </a:pPr>
            <a:r>
              <a:rPr lang="sr-Latn-RS" sz="2400" dirty="0">
                <a:effectLst/>
                <a:latin typeface="Calibri" panose="020F0502020204030204" pitchFamily="34" charset="0"/>
                <a:ea typeface="Calibri" panose="020F0502020204030204" pitchFamily="34" charset="0"/>
                <a:cs typeface="Times New Roman" panose="02020603050405020304" pitchFamily="18" charset="0"/>
              </a:rPr>
              <a:t>1</a:t>
            </a:r>
            <a:r>
              <a:rPr lang="sr-Cyrl-RS" sz="2400" dirty="0">
                <a:effectLst/>
                <a:latin typeface="Calibri" panose="020F0502020204030204" pitchFamily="34" charset="0"/>
                <a:ea typeface="Calibri" panose="020F0502020204030204" pitchFamily="34" charset="0"/>
                <a:cs typeface="Times New Roman" panose="02020603050405020304" pitchFamily="18" charset="0"/>
              </a:rPr>
              <a:t>1</a:t>
            </a:r>
            <a:r>
              <a:rPr lang="sr-Latn-RS" sz="2400" dirty="0">
                <a:effectLst/>
                <a:latin typeface="Calibri" panose="020F0502020204030204" pitchFamily="34" charset="0"/>
                <a:ea typeface="Calibri" panose="020F0502020204030204" pitchFamily="34" charset="0"/>
                <a:cs typeface="Times New Roman" panose="02020603050405020304" pitchFamily="18" charset="0"/>
              </a:rPr>
              <a:t>. Како додатно сарађивати/комуницирати/ургирати  код надлежних  РГЗ СКН код којих се у датим моментима спроводе промене власништва на купљеним непокретностима у стечајним поступцима и брисање свих уписаних терета, а све везано за члан 133. став 13. важећег Закона о стечају? Наиме</a:t>
            </a:r>
            <a:r>
              <a:rPr lang="sr-Cyrl-RS" sz="2400" dirty="0">
                <a:effectLst/>
                <a:latin typeface="Calibri" panose="020F0502020204030204" pitchFamily="34" charset="0"/>
                <a:ea typeface="Calibri" panose="020F0502020204030204" pitchFamily="34" charset="0"/>
                <a:cs typeface="Times New Roman" panose="02020603050405020304" pitchFamily="18" charset="0"/>
              </a:rPr>
              <a:t>, </a:t>
            </a:r>
            <a:r>
              <a:rPr lang="sr-Latn-RS" sz="2400" dirty="0">
                <a:effectLst/>
                <a:latin typeface="Calibri" panose="020F0502020204030204" pitchFamily="34" charset="0"/>
                <a:ea typeface="Calibri" panose="020F0502020204030204" pitchFamily="34" charset="0"/>
                <a:cs typeface="Times New Roman" panose="02020603050405020304" pitchFamily="18" charset="0"/>
              </a:rPr>
              <a:t>веома дуго трају промене уписа новог власника, као и нпр брисање уиписаних терета.  Која је ту добитна рецептура у поступањима, јер на  рад РГЗ СКН је до сада упућен велики број и примедби и ургенција и протеста.  Купци непокретности у стечајним поступцима се често јављају</a:t>
            </a:r>
            <a:r>
              <a:rPr lang="sr-Cyrl-RS" sz="2400" dirty="0">
                <a:effectLst/>
                <a:latin typeface="Calibri" panose="020F0502020204030204" pitchFamily="34" charset="0"/>
                <a:ea typeface="Calibri" panose="020F0502020204030204" pitchFamily="34" charset="0"/>
                <a:cs typeface="Times New Roman" panose="02020603050405020304" pitchFamily="18" charset="0"/>
              </a:rPr>
              <a:t> стечајним управницима </a:t>
            </a:r>
            <a:r>
              <a:rPr lang="sr-Latn-RS" sz="2400" dirty="0">
                <a:effectLst/>
                <a:latin typeface="Calibri" panose="020F0502020204030204" pitchFamily="34" charset="0"/>
                <a:ea typeface="Calibri" panose="020F0502020204030204" pitchFamily="34" charset="0"/>
                <a:cs typeface="Times New Roman" panose="02020603050405020304" pitchFamily="18" charset="0"/>
              </a:rPr>
              <a:t>за помоћ, постављају</a:t>
            </a:r>
            <a:r>
              <a:rPr lang="sr-Cyrl-RS" sz="2400" dirty="0">
                <a:effectLst/>
                <a:latin typeface="Calibri" panose="020F0502020204030204" pitchFamily="34" charset="0"/>
                <a:ea typeface="Calibri" panose="020F0502020204030204" pitchFamily="34" charset="0"/>
                <a:cs typeface="Times New Roman" panose="02020603050405020304" pitchFamily="18" charset="0"/>
              </a:rPr>
              <a:t>ћи </a:t>
            </a:r>
            <a:r>
              <a:rPr lang="sr-Latn-RS" sz="2400" dirty="0">
                <a:effectLst/>
                <a:latin typeface="Calibri" panose="020F0502020204030204" pitchFamily="34" charset="0"/>
                <a:ea typeface="Calibri" panose="020F0502020204030204" pitchFamily="34" charset="0"/>
                <a:cs typeface="Times New Roman" panose="02020603050405020304" pitchFamily="18" charset="0"/>
              </a:rPr>
              <a:t>питања чему слу</a:t>
            </a:r>
            <a:r>
              <a:rPr lang="sr-Cyrl-RS" sz="2400" dirty="0">
                <a:effectLst/>
                <a:latin typeface="Calibri" panose="020F0502020204030204" pitchFamily="34" charset="0"/>
                <a:ea typeface="Calibri" panose="020F0502020204030204" pitchFamily="34" charset="0"/>
                <a:cs typeface="Times New Roman" panose="02020603050405020304" pitchFamily="18" charset="0"/>
              </a:rPr>
              <a:t>ж</a:t>
            </a:r>
            <a:r>
              <a:rPr lang="sr-Latn-RS" sz="2400" dirty="0">
                <a:effectLst/>
                <a:latin typeface="Calibri" panose="020F0502020204030204" pitchFamily="34" charset="0"/>
                <a:ea typeface="Calibri" panose="020F0502020204030204" pitchFamily="34" charset="0"/>
                <a:cs typeface="Times New Roman" panose="02020603050405020304" pitchFamily="18" charset="0"/>
              </a:rPr>
              <a:t>и наведени члан Закона о стечају и прича стечајних управника да је куповина имовине у стечајним поступцима најсигурнија куповина. Посебна је прича о грешкама које се појављују, па се онда цео поступак непримерено одуговлачи. </a:t>
            </a:r>
            <a:r>
              <a:rPr lang="sr-Cyrl-RS" sz="2400" dirty="0">
                <a:effectLst/>
                <a:latin typeface="Calibri" panose="020F0502020204030204" pitchFamily="34" charset="0"/>
                <a:ea typeface="Calibri" panose="020F0502020204030204" pitchFamily="34" charset="0"/>
                <a:cs typeface="Times New Roman" panose="02020603050405020304" pitchFamily="18" charset="0"/>
              </a:rPr>
              <a:t>Ово посебно када се  </a:t>
            </a:r>
            <a:r>
              <a:rPr lang="sr-Latn-RS" sz="2400" dirty="0">
                <a:effectLst/>
                <a:latin typeface="Calibri" panose="020F0502020204030204" pitchFamily="34" charset="0"/>
                <a:ea typeface="Calibri" panose="020F0502020204030204" pitchFamily="34" charset="0"/>
                <a:cs typeface="Times New Roman" panose="02020603050405020304" pitchFamily="18" charset="0"/>
              </a:rPr>
              <a:t>ради о инокупцу, ствар се додатно вишеструко компликује</a:t>
            </a:r>
            <a:r>
              <a:rPr lang="sr-Cyrl-RS" sz="2400" dirty="0">
                <a:effectLst/>
                <a:latin typeface="Calibri" panose="020F0502020204030204" pitchFamily="34" charset="0"/>
                <a:ea typeface="Calibri" panose="020F0502020204030204" pitchFamily="34" charset="0"/>
                <a:cs typeface="Times New Roman" panose="02020603050405020304" pitchFamily="18" charset="0"/>
              </a:rPr>
              <a:t>. </a:t>
            </a:r>
            <a:endParaRPr lang="sr-Latn-R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55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normAutofit/>
          </a:bodyPr>
          <a:lstStyle/>
          <a:p>
            <a:pPr marL="0" lvl="0" indent="0" algn="just">
              <a:lnSpc>
                <a:spcPct val="107000"/>
              </a:lnSpc>
              <a:buNone/>
            </a:pPr>
            <a:r>
              <a:rPr lang="sr-Latn-RS" dirty="0">
                <a:effectLst/>
                <a:latin typeface="Calibri" panose="020F0502020204030204" pitchFamily="34" charset="0"/>
                <a:ea typeface="Calibri" panose="020F0502020204030204" pitchFamily="34" charset="0"/>
                <a:cs typeface="Times New Roman" panose="02020603050405020304" pitchFamily="18" charset="0"/>
              </a:rPr>
              <a:t>1</a:t>
            </a:r>
            <a:r>
              <a:rPr lang="sr-Cyrl-RS" dirty="0">
                <a:effectLst/>
                <a:latin typeface="Calibri" panose="020F0502020204030204" pitchFamily="34" charset="0"/>
                <a:ea typeface="Calibri" panose="020F0502020204030204" pitchFamily="34" charset="0"/>
                <a:cs typeface="Times New Roman" panose="02020603050405020304" pitchFamily="18" charset="0"/>
              </a:rPr>
              <a:t>2</a:t>
            </a:r>
            <a:r>
              <a:rPr lang="sr-Latn-RS" dirty="0">
                <a:effectLst/>
                <a:latin typeface="Calibri" panose="020F0502020204030204" pitchFamily="34" charset="0"/>
                <a:ea typeface="Calibri" panose="020F0502020204030204" pitchFamily="34" charset="0"/>
                <a:cs typeface="Times New Roman" panose="02020603050405020304" pitchFamily="18" charset="0"/>
              </a:rPr>
              <a:t>. </a:t>
            </a:r>
            <a:r>
              <a:rPr lang="sr-Cyrl-RS" dirty="0">
                <a:effectLst/>
                <a:latin typeface="Calibri" panose="020F0502020204030204" pitchFamily="34" charset="0"/>
                <a:ea typeface="Calibri" panose="020F0502020204030204" pitchFamily="34" charset="0"/>
                <a:cs typeface="Times New Roman" panose="02020603050405020304" pitchFamily="18" charset="0"/>
              </a:rPr>
              <a:t>Закључком о листи утврђених и оспорених потраживања повериоци којима је оспорено потраживање упућени су на парницу. Исто тако, на парницу су упућени повериоци који оспоравају потраживање других поверилаца. Тужбом повериоца ''А'' којом се оспорава потраживање повериоца ''Б'' обухваћен је само поверилац ''Б'' али не и стечајни дужник. Да ли је грешка суда што у Закључку о листи утврђених и оспорених потраживања  није таксативно наведено против кога се поверилац ''А'' упућује на парницу и како суд треба да одлучи у парници којом није обухваћен стечајни дужник (СУ Иван Репак)</a:t>
            </a:r>
            <a:endParaRPr lang="sr-Latn-RS" dirty="0">
              <a:latin typeface="Calibri" panose="020F0502020204030204" pitchFamily="34" charset="0"/>
              <a:cs typeface="Times New Roman" panose="02020603050405020304" pitchFamily="18" charset="0"/>
            </a:endParaRPr>
          </a:p>
          <a:p>
            <a:pPr marL="0" lvl="0" indent="0" algn="just">
              <a:lnSpc>
                <a:spcPct val="107000"/>
              </a:lnSpc>
              <a:spcAft>
                <a:spcPts val="800"/>
              </a:spcAft>
              <a:buNone/>
            </a:pPr>
            <a:endParaRPr lang="en-US" dirty="0"/>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549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normAutofit/>
          </a:bodyPr>
          <a:lstStyle/>
          <a:p>
            <a:pPr marL="0" lvl="0" indent="0" algn="just">
              <a:lnSpc>
                <a:spcPct val="107000"/>
              </a:lnSpc>
              <a:spcAft>
                <a:spcPts val="800"/>
              </a:spcAft>
              <a:buNone/>
            </a:pPr>
            <a:r>
              <a:rPr lang="sr-Latn-RS" dirty="0">
                <a:effectLst/>
                <a:latin typeface="Calibri" panose="020F0502020204030204" pitchFamily="34" charset="0"/>
                <a:ea typeface="Calibri" panose="020F0502020204030204" pitchFamily="34" charset="0"/>
                <a:cs typeface="Times New Roman" panose="02020603050405020304" pitchFamily="18" charset="0"/>
              </a:rPr>
              <a:t>1</a:t>
            </a:r>
            <a:r>
              <a:rPr lang="sr-Cyrl-RS" dirty="0">
                <a:effectLst/>
                <a:latin typeface="Calibri" panose="020F0502020204030204" pitchFamily="34" charset="0"/>
                <a:ea typeface="Calibri" panose="020F0502020204030204" pitchFamily="34" charset="0"/>
                <a:cs typeface="Times New Roman" panose="02020603050405020304" pitchFamily="18" charset="0"/>
              </a:rPr>
              <a:t>3</a:t>
            </a:r>
            <a:r>
              <a:rPr lang="sr-Latn-RS" dirty="0">
                <a:effectLst/>
                <a:latin typeface="Calibri" panose="020F0502020204030204" pitchFamily="34" charset="0"/>
                <a:ea typeface="Calibri" panose="020F0502020204030204" pitchFamily="34" charset="0"/>
                <a:cs typeface="Times New Roman" panose="02020603050405020304" pitchFamily="18" charset="0"/>
              </a:rPr>
              <a:t>. </a:t>
            </a:r>
            <a:r>
              <a:rPr lang="sr-Cyrl-RS" dirty="0">
                <a:effectLst/>
                <a:latin typeface="Calibri" panose="020F0502020204030204" pitchFamily="34" charset="0"/>
                <a:ea typeface="Calibri" panose="020F0502020204030204" pitchFamily="34" charset="0"/>
                <a:cs typeface="Times New Roman" panose="02020603050405020304" pitchFamily="18" charset="0"/>
              </a:rPr>
              <a:t>У претходном стечајном поступку стечајни судија је решењем, као меру обезбеђења, забранио располагање имовином стечајног дужника без сагласаности привременог стечајног управника или стечајног судије. У току трајања претходног поступка, директор стечајног дужника је извршио пренос непокретности у власништву стечајног дужника на купца тако што је оверио купопродајни уговор са купцем код јавног бележника без знања и сагласности привременог стечајног управника. Питање: Да ли ће, након отварања стечајног поступка, стечајни управник поднети тужбу за побијање правних радњи или ће покренути тужбу за утврђивање  ништавости купопродајног уговора?</a:t>
            </a:r>
            <a:r>
              <a:rPr lang="sr-Latn-RS" dirty="0">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916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normAutofit/>
          </a:bodyPr>
          <a:lstStyle/>
          <a:p>
            <a:pPr marL="0" indent="0" algn="just">
              <a:buNone/>
            </a:pPr>
            <a:r>
              <a:rPr lang="sr-Cyrl-RS" dirty="0">
                <a:effectLst/>
                <a:latin typeface="Calibri" panose="020F0502020204030204" pitchFamily="34" charset="0"/>
                <a:ea typeface="Calibri" panose="020F0502020204030204" pitchFamily="34" charset="0"/>
                <a:cs typeface="Times New Roman" panose="02020603050405020304" pitchFamily="18" charset="0"/>
              </a:rPr>
              <a:t>14</a:t>
            </a:r>
            <a:r>
              <a:rPr lang="sr-Latn-RS" dirty="0">
                <a:effectLst/>
                <a:latin typeface="Calibri" panose="020F0502020204030204" pitchFamily="34" charset="0"/>
                <a:ea typeface="Calibri" panose="020F0502020204030204" pitchFamily="34" charset="0"/>
                <a:cs typeface="Times New Roman" panose="02020603050405020304" pitchFamily="18" charset="0"/>
              </a:rPr>
              <a:t>. Да ли активни стечајни управник, може да води стечајне поступке и пред другим привредним судовима, или само пред привредним судом где му је домицил? </a:t>
            </a:r>
            <a:r>
              <a:rPr lang="sr-Cyrl-RS" dirty="0">
                <a:effectLst/>
                <a:latin typeface="Calibri" panose="020F0502020204030204" pitchFamily="34" charset="0"/>
                <a:ea typeface="Calibri" panose="020F0502020204030204" pitchFamily="34" charset="0"/>
                <a:cs typeface="Times New Roman" panose="02020603050405020304" pitchFamily="18" charset="0"/>
              </a:rPr>
              <a:t>Да ли је стечајни управник дужан да, након промене пребивалишта, обавести месно надлежни суд  ранијег пребивалишта и да ли ће суд донети решење о  разрешењу стечајног управника  у предметима стечајних дужника у којима је поступао до промене пребивалишта? </a:t>
            </a:r>
            <a:r>
              <a:rPr lang="sr-Latn-RS" dirty="0">
                <a:effectLst/>
                <a:latin typeface="Calibri" panose="020F0502020204030204" pitchFamily="34" charset="0"/>
                <a:ea typeface="Calibri" panose="020F0502020204030204" pitchFamily="34" charset="0"/>
                <a:cs typeface="Times New Roman" panose="02020603050405020304" pitchFamily="18" charset="0"/>
              </a:rPr>
              <a:t>Овде </a:t>
            </a:r>
            <a:r>
              <a:rPr lang="sr-Cyrl-RS" dirty="0">
                <a:effectLst/>
                <a:latin typeface="Calibri" panose="020F0502020204030204" pitchFamily="34" charset="0"/>
                <a:ea typeface="Calibri" panose="020F0502020204030204" pitchFamily="34" charset="0"/>
                <a:cs typeface="Times New Roman" panose="02020603050405020304" pitchFamily="18" charset="0"/>
              </a:rPr>
              <a:t>се </a:t>
            </a:r>
            <a:r>
              <a:rPr lang="sr-Latn-RS" dirty="0">
                <a:effectLst/>
                <a:latin typeface="Calibri" panose="020F0502020204030204" pitchFamily="34" charset="0"/>
                <a:ea typeface="Calibri" panose="020F0502020204030204" pitchFamily="34" charset="0"/>
                <a:cs typeface="Times New Roman" panose="02020603050405020304" pitchFamily="18" charset="0"/>
              </a:rPr>
              <a:t>не мисли на стечајне поступке где је стечајни управник АЛСУ, а стечајни управници су ту повереници.</a:t>
            </a:r>
            <a:r>
              <a:rPr lang="sr-Cyrl-RS"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dirty="0"/>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635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noAutofit/>
          </a:bodyPr>
          <a:lstStyle/>
          <a:p>
            <a:pPr marL="0" indent="0" algn="just">
              <a:lnSpc>
                <a:spcPct val="107000"/>
              </a:lnSpc>
              <a:buNone/>
            </a:pPr>
            <a:r>
              <a:rPr lang="sr-Cyrl-RS" sz="2400" dirty="0">
                <a:effectLst/>
                <a:latin typeface="Calibri" panose="020F0502020204030204" pitchFamily="34" charset="0"/>
                <a:ea typeface="Calibri" panose="020F0502020204030204" pitchFamily="34" charset="0"/>
                <a:cs typeface="Times New Roman" panose="02020603050405020304" pitchFamily="18" charset="0"/>
              </a:rPr>
              <a:t>15</a:t>
            </a:r>
            <a:r>
              <a:rPr lang="sr-Latn-RS" sz="2400" dirty="0">
                <a:effectLst/>
                <a:latin typeface="Calibri" panose="020F0502020204030204" pitchFamily="34" charset="0"/>
                <a:ea typeface="Calibri" panose="020F0502020204030204" pitchFamily="34" charset="0"/>
                <a:cs typeface="Times New Roman" panose="02020603050405020304" pitchFamily="18" charset="0"/>
              </a:rPr>
              <a:t>. Да ли је вишегодишња стечајна пракса, коначно потврдила оправдане сталне примедбе, иницијативе  стечајних управника, да су предујми за покретање стечајних поступака, који су одређени чланом 59. ЗОС, депласирани и да их треба хитно повећати на, нпр: 150.000 динара за микро правна лица</a:t>
            </a:r>
            <a:r>
              <a:rPr lang="sr-Cyrl-RS" sz="2400" dirty="0">
                <a:effectLst/>
                <a:latin typeface="Calibri" panose="020F0502020204030204" pitchFamily="34" charset="0"/>
                <a:ea typeface="Calibri" panose="020F0502020204030204" pitchFamily="34" charset="0"/>
                <a:cs typeface="Times New Roman" panose="02020603050405020304" pitchFamily="18" charset="0"/>
              </a:rPr>
              <a:t>;</a:t>
            </a:r>
            <a:r>
              <a:rPr lang="sr-Latn-RS" sz="2400" dirty="0">
                <a:effectLst/>
                <a:latin typeface="Calibri" panose="020F0502020204030204" pitchFamily="34" charset="0"/>
                <a:ea typeface="Calibri" panose="020F0502020204030204" pitchFamily="34" charset="0"/>
                <a:cs typeface="Times New Roman" panose="02020603050405020304" pitchFamily="18" charset="0"/>
              </a:rPr>
              <a:t> 350.000 динара за мала правна лица</a:t>
            </a:r>
            <a:r>
              <a:rPr lang="sr-Cyrl-RS" sz="2400" dirty="0">
                <a:effectLst/>
                <a:latin typeface="Calibri" panose="020F0502020204030204" pitchFamily="34" charset="0"/>
                <a:ea typeface="Calibri" panose="020F0502020204030204" pitchFamily="34" charset="0"/>
                <a:cs typeface="Times New Roman" panose="02020603050405020304" pitchFamily="18" charset="0"/>
              </a:rPr>
              <a:t>;</a:t>
            </a:r>
            <a:r>
              <a:rPr lang="sr-Latn-RS" sz="2400" dirty="0">
                <a:effectLst/>
                <a:latin typeface="Calibri" panose="020F0502020204030204" pitchFamily="34" charset="0"/>
                <a:ea typeface="Calibri" panose="020F0502020204030204" pitchFamily="34" charset="0"/>
                <a:cs typeface="Times New Roman" panose="02020603050405020304" pitchFamily="18" charset="0"/>
              </a:rPr>
              <a:t> 800.000 динара за средња правна лица и  1.400.000 динара за велика правна лица. То се посебно односи на покретање стечајних поступака код микро правних лица, који  су са предујмом од 50.000 динара обесмишљени и стечајни управник не мо</a:t>
            </a:r>
            <a:r>
              <a:rPr lang="sr-Cyrl-RS" sz="2400" dirty="0">
                <a:effectLst/>
                <a:latin typeface="Calibri" panose="020F0502020204030204" pitchFamily="34" charset="0"/>
                <a:ea typeface="Calibri" panose="020F0502020204030204" pitchFamily="34" charset="0"/>
                <a:cs typeface="Times New Roman" panose="02020603050405020304" pitchFamily="18" charset="0"/>
              </a:rPr>
              <a:t>же</a:t>
            </a:r>
            <a:r>
              <a:rPr lang="sr-Latn-RS" sz="2400" dirty="0">
                <a:effectLst/>
                <a:latin typeface="Calibri" panose="020F0502020204030204" pitchFamily="34" charset="0"/>
                <a:ea typeface="Calibri" panose="020F0502020204030204" pitchFamily="34" charset="0"/>
                <a:cs typeface="Times New Roman" panose="02020603050405020304" pitchFamily="18" charset="0"/>
              </a:rPr>
              <a:t> да одради потпуно и квалитетно свој посао (веома често се ради о сакривеној имовини и недостатку  новчаних средстава да се започне нпр</a:t>
            </a:r>
            <a:r>
              <a:rPr lang="sr-Cyrl-RS" sz="2400" dirty="0">
                <a:effectLst/>
                <a:latin typeface="Calibri" panose="020F0502020204030204" pitchFamily="34" charset="0"/>
                <a:ea typeface="Calibri" panose="020F0502020204030204" pitchFamily="34" charset="0"/>
                <a:cs typeface="Times New Roman" panose="02020603050405020304" pitchFamily="18" charset="0"/>
              </a:rPr>
              <a:t>.</a:t>
            </a:r>
            <a:r>
              <a:rPr lang="sr-Latn-RS" sz="2400" dirty="0">
                <a:effectLst/>
                <a:latin typeface="Calibri" panose="020F0502020204030204" pitchFamily="34" charset="0"/>
                <a:ea typeface="Calibri" panose="020F0502020204030204" pitchFamily="34" charset="0"/>
                <a:cs typeface="Times New Roman" panose="02020603050405020304" pitchFamily="18" charset="0"/>
              </a:rPr>
              <a:t> са побојним тужбама).  </a:t>
            </a:r>
            <a:r>
              <a:rPr lang="sr-Cyrl-RS" sz="2400" dirty="0">
                <a:effectLst/>
                <a:latin typeface="Calibri" panose="020F0502020204030204" pitchFamily="34" charset="0"/>
                <a:ea typeface="Calibri" panose="020F0502020204030204" pitchFamily="34" charset="0"/>
                <a:cs typeface="Times New Roman" panose="02020603050405020304" pitchFamily="18" charset="0"/>
              </a:rPr>
              <a:t>У</a:t>
            </a:r>
            <a:r>
              <a:rPr lang="sr-Latn-RS" sz="2400" dirty="0">
                <a:effectLst/>
                <a:latin typeface="Calibri" panose="020F0502020204030204" pitchFamily="34" charset="0"/>
                <a:ea typeface="Calibri" panose="020F0502020204030204" pitchFamily="34" charset="0"/>
                <a:cs typeface="Times New Roman" panose="02020603050405020304" pitchFamily="18" charset="0"/>
              </a:rPr>
              <a:t> таквим стечајним поступцима  је углавном буџет РС драстично оштећен - потраживања јавног сектора се не наплаћују, сви као  друштво тиме губимо, а појединци профитирају-стечајни поступак у том делу им иде на руку.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0056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normAutofit lnSpcReduction="10000"/>
          </a:bodyPr>
          <a:lstStyle/>
          <a:p>
            <a:pPr marL="0" lvl="0" indent="0" algn="just">
              <a:lnSpc>
                <a:spcPct val="107000"/>
              </a:lnSpc>
              <a:buNone/>
            </a:pPr>
            <a:r>
              <a:rPr lang="sr-Cyrl-RS" dirty="0">
                <a:effectLst/>
                <a:latin typeface="Calibri" panose="020F0502020204030204" pitchFamily="34" charset="0"/>
                <a:ea typeface="Calibri" panose="020F0502020204030204" pitchFamily="34" charset="0"/>
                <a:cs typeface="Times New Roman" panose="02020603050405020304" pitchFamily="18" charset="0"/>
              </a:rPr>
              <a:t>16</a:t>
            </a:r>
            <a:r>
              <a:rPr lang="sr-Latn-R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Да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ли</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постоји</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сукоб</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интереса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ако</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једна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иста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књиговодствена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агенција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води</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пословне</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књиге</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фирми</a:t>
            </a:r>
            <a:r>
              <a:rPr lang="en-US" dirty="0">
                <a:effectLst/>
                <a:latin typeface="Calibri" panose="020F0502020204030204" pitchFamily="34" charset="0"/>
                <a:ea typeface="Calibri" panose="020F0502020204030204" pitchFamily="34" charset="0"/>
                <a:cs typeface="Times New Roman" panose="02020603050405020304" pitchFamily="18" charset="0"/>
              </a:rPr>
              <a:t> А и </a:t>
            </a:r>
            <a:r>
              <a:rPr lang="en-US" dirty="0" err="1">
                <a:effectLst/>
                <a:latin typeface="Calibri" panose="020F0502020204030204" pitchFamily="34" charset="0"/>
                <a:ea typeface="Calibri" panose="020F0502020204030204" pitchFamily="34" charset="0"/>
                <a:cs typeface="Times New Roman" panose="02020603050405020304" pitchFamily="18" charset="0"/>
              </a:rPr>
              <a:t>фирми</a:t>
            </a:r>
            <a:r>
              <a:rPr lang="en-US" dirty="0">
                <a:effectLst/>
                <a:latin typeface="Calibri" panose="020F0502020204030204" pitchFamily="34" charset="0"/>
                <a:ea typeface="Calibri" panose="020F0502020204030204" pitchFamily="34" charset="0"/>
                <a:cs typeface="Times New Roman" panose="02020603050405020304" pitchFamily="18" charset="0"/>
              </a:rPr>
              <a:t> Б, </a:t>
            </a:r>
            <a:r>
              <a:rPr lang="en-US" dirty="0" err="1">
                <a:effectLst/>
                <a:latin typeface="Calibri" panose="020F0502020204030204" pitchFamily="34" charset="0"/>
                <a:ea typeface="Calibri" panose="020F0502020204030204" pitchFamily="34" charset="0"/>
                <a:cs typeface="Times New Roman" panose="02020603050405020304" pitchFamily="18" charset="0"/>
              </a:rPr>
              <a:t>које</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су</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повезана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правна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лица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па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се</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покрене</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стечај</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над</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фирмом</a:t>
            </a:r>
            <a:r>
              <a:rPr lang="en-US" dirty="0">
                <a:effectLst/>
                <a:latin typeface="Calibri" panose="020F0502020204030204" pitchFamily="34" charset="0"/>
                <a:ea typeface="Calibri" panose="020F0502020204030204" pitchFamily="34" charset="0"/>
                <a:cs typeface="Times New Roman" panose="02020603050405020304" pitchFamily="18" charset="0"/>
              </a:rPr>
              <a:t> А, а </a:t>
            </a:r>
            <a:r>
              <a:rPr lang="en-US" dirty="0" err="1">
                <a:effectLst/>
                <a:latin typeface="Calibri" panose="020F0502020204030204" pitchFamily="34" charset="0"/>
                <a:ea typeface="Calibri" panose="020F0502020204030204" pitchFamily="34" charset="0"/>
                <a:cs typeface="Times New Roman" panose="02020603050405020304" pitchFamily="18" charset="0"/>
              </a:rPr>
              <a:t>стечајни</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управник</a:t>
            </a:r>
            <a:r>
              <a:rPr lang="en-US" dirty="0">
                <a:effectLst/>
                <a:latin typeface="Calibri" panose="020F0502020204030204" pitchFamily="34" charset="0"/>
                <a:ea typeface="Calibri" panose="020F0502020204030204" pitchFamily="34" charset="0"/>
                <a:cs typeface="Times New Roman" panose="02020603050405020304" pitchFamily="18" charset="0"/>
              </a:rPr>
              <a:t> и </a:t>
            </a:r>
            <a:r>
              <a:rPr lang="en-US" dirty="0" err="1">
                <a:effectLst/>
                <a:latin typeface="Calibri" panose="020F0502020204030204" pitchFamily="34" charset="0"/>
                <a:ea typeface="Calibri" panose="020F0502020204030204" pitchFamily="34" charset="0"/>
                <a:cs typeface="Times New Roman" panose="02020603050405020304" pitchFamily="18" charset="0"/>
              </a:rPr>
              <a:t>даље</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остави</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исту</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књиговодствену</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агенцију</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да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води</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пословне</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књиге</a:t>
            </a:r>
            <a:r>
              <a:rPr lang="en-US" dirty="0">
                <a:effectLst/>
                <a:latin typeface="Calibri" panose="020F0502020204030204" pitchFamily="34" charset="0"/>
                <a:ea typeface="Calibri" panose="020F0502020204030204" pitchFamily="34" charset="0"/>
                <a:cs typeface="Times New Roman" panose="02020603050405020304" pitchFamily="18" charset="0"/>
              </a:rPr>
              <a:t> у </a:t>
            </a:r>
            <a:r>
              <a:rPr lang="en-US" dirty="0" err="1">
                <a:effectLst/>
                <a:latin typeface="Calibri" panose="020F0502020204030204" pitchFamily="34" charset="0"/>
                <a:ea typeface="Calibri" panose="020F0502020204030204" pitchFamily="34" charset="0"/>
                <a:cs typeface="Times New Roman" panose="02020603050405020304" pitchFamily="18" charset="0"/>
              </a:rPr>
              <a:t>фирми</a:t>
            </a:r>
            <a:r>
              <a:rPr lang="en-US" dirty="0">
                <a:effectLst/>
                <a:latin typeface="Calibri" panose="020F0502020204030204" pitchFamily="34" charset="0"/>
                <a:ea typeface="Calibri" panose="020F0502020204030204" pitchFamily="34" charset="0"/>
                <a:cs typeface="Times New Roman" panose="02020603050405020304" pitchFamily="18" charset="0"/>
              </a:rPr>
              <a:t> А </a:t>
            </a:r>
            <a:r>
              <a:rPr lang="en-US" dirty="0" err="1">
                <a:effectLst/>
                <a:latin typeface="Calibri" panose="020F0502020204030204" pitchFamily="34" charset="0"/>
                <a:ea typeface="Calibri" panose="020F0502020204030204" pitchFamily="34" charset="0"/>
                <a:cs typeface="Times New Roman" panose="02020603050405020304" pitchFamily="18" charset="0"/>
              </a:rPr>
              <a:t>која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је</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сада</a:t>
            </a:r>
            <a:r>
              <a:rPr lang="en-US" dirty="0">
                <a:effectLst/>
                <a:latin typeface="Calibri" panose="020F0502020204030204" pitchFamily="34" charset="0"/>
                <a:ea typeface="Calibri" panose="020F0502020204030204" pitchFamily="34" charset="0"/>
                <a:cs typeface="Times New Roman" panose="02020603050405020304" pitchFamily="18" charset="0"/>
              </a:rPr>
              <a:t> у </a:t>
            </a:r>
            <a:r>
              <a:rPr lang="en-US" dirty="0" err="1">
                <a:effectLst/>
                <a:latin typeface="Calibri" panose="020F0502020204030204" pitchFamily="34" charset="0"/>
                <a:ea typeface="Calibri" panose="020F0502020204030204" pitchFamily="34" charset="0"/>
                <a:cs typeface="Times New Roman" panose="02020603050405020304" pitchFamily="18" charset="0"/>
              </a:rPr>
              <a:t>стечају</a:t>
            </a:r>
            <a:r>
              <a:rPr lang="en-US" dirty="0">
                <a:effectLst/>
                <a:latin typeface="Calibri" panose="020F0502020204030204" pitchFamily="34" charset="0"/>
                <a:ea typeface="Calibri" panose="020F0502020204030204" pitchFamily="34" charset="0"/>
                <a:cs typeface="Times New Roman" panose="02020603050405020304" pitchFamily="18" charset="0"/>
              </a:rPr>
              <a:t>, а </a:t>
            </a:r>
            <a:r>
              <a:rPr lang="en-US" dirty="0" err="1">
                <a:effectLst/>
                <a:latin typeface="Calibri" panose="020F0502020204030204" pitchFamily="34" charset="0"/>
                <a:ea typeface="Calibri" panose="020F0502020204030204" pitchFamily="34" charset="0"/>
                <a:cs typeface="Times New Roman" panose="02020603050405020304" pitchFamily="18" charset="0"/>
              </a:rPr>
              <a:t>фирма</a:t>
            </a:r>
            <a:r>
              <a:rPr lang="en-US" dirty="0">
                <a:effectLst/>
                <a:latin typeface="Calibri" panose="020F0502020204030204" pitchFamily="34" charset="0"/>
                <a:ea typeface="Calibri" panose="020F0502020204030204" pitchFamily="34" charset="0"/>
                <a:cs typeface="Times New Roman" panose="02020603050405020304" pitchFamily="18" charset="0"/>
              </a:rPr>
              <a:t> Б </a:t>
            </a:r>
            <a:r>
              <a:rPr lang="en-US" dirty="0" err="1">
                <a:effectLst/>
                <a:latin typeface="Calibri" panose="020F0502020204030204" pitchFamily="34" charset="0"/>
                <a:ea typeface="Calibri" panose="020F0502020204030204" pitchFamily="34" charset="0"/>
                <a:cs typeface="Times New Roman" panose="02020603050405020304" pitchFamily="18" charset="0"/>
              </a:rPr>
              <a:t>је</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поверилац</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код</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фирме</a:t>
            </a:r>
            <a:r>
              <a:rPr lang="en-US" dirty="0">
                <a:effectLst/>
                <a:latin typeface="Calibri" panose="020F0502020204030204" pitchFamily="34" charset="0"/>
                <a:ea typeface="Calibri" panose="020F0502020204030204" pitchFamily="34" charset="0"/>
                <a:cs typeface="Times New Roman" panose="02020603050405020304" pitchFamily="18" charset="0"/>
              </a:rPr>
              <a:t> А </a:t>
            </a:r>
            <a:r>
              <a:rPr lang="en-US" dirty="0" err="1">
                <a:effectLst/>
                <a:latin typeface="Calibri" panose="020F0502020204030204" pitchFamily="34" charset="0"/>
                <a:ea typeface="Calibri" panose="020F0502020204030204" pitchFamily="34" charset="0"/>
                <a:cs typeface="Times New Roman" panose="02020603050405020304" pitchFamily="18" charset="0"/>
              </a:rPr>
              <a:t>која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је</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пала</a:t>
            </a:r>
            <a:r>
              <a:rPr lang="en-US" dirty="0">
                <a:effectLst/>
                <a:latin typeface="Calibri" panose="020F0502020204030204" pitchFamily="34" charset="0"/>
                <a:ea typeface="Calibri" panose="020F0502020204030204" pitchFamily="34" charset="0"/>
                <a:cs typeface="Times New Roman" panose="02020603050405020304" pitchFamily="18" charset="0"/>
              </a:rPr>
              <a:t> у </a:t>
            </a:r>
            <a:r>
              <a:rPr lang="en-US" dirty="0" err="1">
                <a:effectLst/>
                <a:latin typeface="Calibri" panose="020F0502020204030204" pitchFamily="34" charset="0"/>
                <a:ea typeface="Calibri" panose="020F0502020204030204" pitchFamily="34" charset="0"/>
                <a:cs typeface="Times New Roman" panose="02020603050405020304" pitchFamily="18" charset="0"/>
              </a:rPr>
              <a:t>стечај</a:t>
            </a:r>
            <a:r>
              <a:rPr lang="en-US" dirty="0">
                <a:effectLst/>
                <a:latin typeface="Calibri" panose="020F0502020204030204" pitchFamily="34" charset="0"/>
                <a:ea typeface="Calibri" panose="020F0502020204030204" pitchFamily="34" charset="0"/>
                <a:cs typeface="Times New Roman" panose="02020603050405020304" pitchFamily="18" charset="0"/>
              </a:rPr>
              <a:t>?</a:t>
            </a:r>
            <a:endParaRPr lang="sr-Latn-RS"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en-US" dirty="0" err="1">
                <a:effectLst/>
                <a:latin typeface="Calibri" panose="020F0502020204030204" pitchFamily="34" charset="0"/>
                <a:ea typeface="Calibri" panose="020F0502020204030204" pitchFamily="34" charset="0"/>
                <a:cs typeface="Times New Roman" panose="02020603050405020304" pitchFamily="18" charset="0"/>
              </a:rPr>
              <a:t>Такође</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питање</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Да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ли</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једна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те</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иста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књиговодствена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агенција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која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по</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природи</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посла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има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комплетан</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увид</a:t>
            </a:r>
            <a:r>
              <a:rPr lang="en-US" dirty="0">
                <a:effectLst/>
                <a:latin typeface="Calibri" panose="020F0502020204030204" pitchFamily="34" charset="0"/>
                <a:ea typeface="Calibri" panose="020F0502020204030204" pitchFamily="34" charset="0"/>
                <a:cs typeface="Times New Roman" panose="02020603050405020304" pitchFamily="18" charset="0"/>
              </a:rPr>
              <a:t> у </a:t>
            </a:r>
            <a:r>
              <a:rPr lang="en-US" dirty="0" err="1">
                <a:effectLst/>
                <a:latin typeface="Calibri" panose="020F0502020204030204" pitchFamily="34" charset="0"/>
                <a:ea typeface="Calibri" panose="020F0502020204030204" pitchFamily="34" charset="0"/>
                <a:cs typeface="Times New Roman" panose="02020603050405020304" pitchFamily="18" charset="0"/>
              </a:rPr>
              <a:t>пословања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фирми</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које</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води</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уопште</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може</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да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води</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пословне</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књиге</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стечајног</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дужника</a:t>
            </a:r>
            <a:r>
              <a:rPr lang="en-US" dirty="0">
                <a:effectLst/>
                <a:latin typeface="Calibri" panose="020F0502020204030204" pitchFamily="34" charset="0"/>
                <a:ea typeface="Calibri" panose="020F0502020204030204" pitchFamily="34" charset="0"/>
                <a:cs typeface="Times New Roman" panose="02020603050405020304" pitchFamily="18" charset="0"/>
              </a:rPr>
              <a:t> и </a:t>
            </a:r>
            <a:r>
              <a:rPr lang="en-US" dirty="0" err="1">
                <a:effectLst/>
                <a:latin typeface="Calibri" panose="020F0502020204030204" pitchFamily="34" charset="0"/>
                <a:ea typeface="Calibri" panose="020F0502020204030204" pitchFamily="34" charset="0"/>
                <a:cs typeface="Times New Roman" panose="02020603050405020304" pitchFamily="18" charset="0"/>
              </a:rPr>
              <a:t>других</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стечајних</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дужника</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који</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међусобно</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су</a:t>
            </a:r>
            <a:r>
              <a:rPr lang="en-US" dirty="0">
                <a:effectLst/>
                <a:latin typeface="Calibri" panose="020F0502020204030204" pitchFamily="34" charset="0"/>
                <a:ea typeface="Calibri" panose="020F0502020204030204" pitchFamily="34" charset="0"/>
                <a:cs typeface="Times New Roman" panose="02020603050405020304" pitchFamily="18" charset="0"/>
              </a:rPr>
              <a:t> и </a:t>
            </a:r>
            <a:r>
              <a:rPr lang="en-US" dirty="0" err="1">
                <a:effectLst/>
                <a:latin typeface="Calibri" panose="020F0502020204030204" pitchFamily="34" charset="0"/>
                <a:ea typeface="Calibri" panose="020F0502020204030204" pitchFamily="34" charset="0"/>
                <a:cs typeface="Times New Roman" panose="02020603050405020304" pitchFamily="18" charset="0"/>
              </a:rPr>
              <a:t>повериоци</a:t>
            </a:r>
            <a:r>
              <a:rPr lang="en-US" dirty="0">
                <a:effectLst/>
                <a:latin typeface="Calibri" panose="020F0502020204030204" pitchFamily="34" charset="0"/>
                <a:ea typeface="Calibri" panose="020F0502020204030204" pitchFamily="34" charset="0"/>
                <a:cs typeface="Times New Roman" panose="02020603050405020304" pitchFamily="18" charset="0"/>
              </a:rPr>
              <a:t> и </a:t>
            </a:r>
            <a:r>
              <a:rPr lang="en-US" dirty="0" err="1">
                <a:effectLst/>
                <a:latin typeface="Calibri" panose="020F0502020204030204" pitchFamily="34" charset="0"/>
                <a:ea typeface="Calibri" panose="020F0502020204030204" pitchFamily="34" charset="0"/>
                <a:cs typeface="Times New Roman" panose="02020603050405020304" pitchFamily="18" charset="0"/>
              </a:rPr>
              <a:t>дужници</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sr-Cyrl-RS" dirty="0">
                <a:effectLst/>
                <a:latin typeface="Calibri" panose="020F0502020204030204" pitchFamily="34" charset="0"/>
                <a:ea typeface="Calibri" panose="020F0502020204030204" pitchFamily="34" charset="0"/>
                <a:cs typeface="Times New Roman" panose="02020603050405020304" pitchFamily="18" charset="0"/>
              </a:rPr>
              <a:t>а имају пословне односе </a:t>
            </a:r>
            <a:r>
              <a:rPr lang="en-US" dirty="0" err="1">
                <a:effectLst/>
                <a:latin typeface="Calibri" panose="020F0502020204030204" pitchFamily="34" charset="0"/>
                <a:ea typeface="Calibri" panose="020F0502020204030204" pitchFamily="34" charset="0"/>
                <a:cs typeface="Times New Roman" panose="02020603050405020304" pitchFamily="18" charset="0"/>
              </a:rPr>
              <a:t>од</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раније</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Ко</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sr-Cyrl-RS" dirty="0">
                <a:effectLst/>
                <a:latin typeface="Calibri" panose="020F0502020204030204" pitchFamily="34" charset="0"/>
                <a:ea typeface="Calibri" panose="020F0502020204030204" pitchFamily="34" charset="0"/>
                <a:cs typeface="Times New Roman" panose="02020603050405020304" pitchFamily="18" charset="0"/>
              </a:rPr>
              <a:t>у том делу врши надзор </a:t>
            </a:r>
            <a:r>
              <a:rPr lang="en-US" dirty="0">
                <a:effectLst/>
                <a:latin typeface="Calibri" panose="020F0502020204030204" pitchFamily="34" charset="0"/>
                <a:ea typeface="Calibri" panose="020F0502020204030204" pitchFamily="34" charset="0"/>
                <a:cs typeface="Times New Roman" panose="02020603050405020304" pitchFamily="18" charset="0"/>
              </a:rPr>
              <a:t>у </a:t>
            </a:r>
            <a:r>
              <a:rPr lang="en-US" dirty="0" err="1">
                <a:effectLst/>
                <a:latin typeface="Calibri" panose="020F0502020204030204" pitchFamily="34" charset="0"/>
                <a:ea typeface="Calibri" panose="020F0502020204030204" pitchFamily="34" charset="0"/>
                <a:cs typeface="Times New Roman" panose="02020603050405020304" pitchFamily="18" charset="0"/>
              </a:rPr>
              <a:t>стечајним</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err="1">
                <a:effectLst/>
                <a:latin typeface="Calibri" panose="020F0502020204030204" pitchFamily="34" charset="0"/>
                <a:ea typeface="Calibri" panose="020F0502020204030204" pitchFamily="34" charset="0"/>
                <a:cs typeface="Times New Roman" panose="02020603050405020304" pitchFamily="18" charset="0"/>
              </a:rPr>
              <a:t>поступцима</a:t>
            </a:r>
            <a:r>
              <a:rPr lang="en-US" dirty="0">
                <a:effectLst/>
                <a:latin typeface="Calibri" panose="020F0502020204030204" pitchFamily="34" charset="0"/>
                <a:ea typeface="Calibri" panose="020F0502020204030204" pitchFamily="34" charset="0"/>
                <a:cs typeface="Times New Roman" panose="02020603050405020304" pitchFamily="18" charset="0"/>
              </a:rPr>
              <a: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buNone/>
            </a:pP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3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normAutofit/>
          </a:bodyPr>
          <a:lstStyle/>
          <a:p>
            <a:pPr marL="0" indent="0" algn="just">
              <a:lnSpc>
                <a:spcPct val="107000"/>
              </a:lnSpc>
              <a:buNone/>
            </a:pPr>
            <a:r>
              <a:rPr lang="sr-Cyrl-RS" dirty="0">
                <a:latin typeface="Calibri" panose="020F0502020204030204" pitchFamily="34" charset="0"/>
                <a:ea typeface="Calibri" panose="020F0502020204030204" pitchFamily="34" charset="0"/>
                <a:cs typeface="Times New Roman" panose="02020603050405020304" pitchFamily="18" charset="0"/>
              </a:rPr>
              <a:t>17</a:t>
            </a:r>
            <a:r>
              <a:rPr lang="sr-Latn-RS" dirty="0">
                <a:latin typeface="Calibri" panose="020F0502020204030204" pitchFamily="34" charset="0"/>
                <a:ea typeface="Calibri" panose="020F0502020204030204" pitchFamily="34" charset="0"/>
                <a:cs typeface="Times New Roman" panose="02020603050405020304" pitchFamily="18" charset="0"/>
              </a:rPr>
              <a:t>. </a:t>
            </a:r>
            <a:r>
              <a:rPr lang="sr-Cyrl-RS" dirty="0">
                <a:effectLst/>
                <a:latin typeface="Calibri" panose="020F0502020204030204" pitchFamily="34" charset="0"/>
                <a:ea typeface="Calibri" panose="020F0502020204030204" pitchFamily="34" charset="0"/>
                <a:cs typeface="Times New Roman" panose="02020603050405020304" pitchFamily="18" charset="0"/>
              </a:rPr>
              <a:t>Стечајни поступак над стечајним дужником се води преко 10 година. Стечајни управник који је именован на почетку стечајног поступка је  разрешен у неком тренутку  и именован је  нови стечајни управник. На рачуну стечајног дужника нема никаквих средстава нити постоји нека имовина која би се могла уновчити. Нови стечајни управник, свестан ситуације, покушава закључити стечајни поступак над стечајним дужником, али услед постојања жалби,  ПАС враћа предмет на поновно разматрање. За све то време евидентни су трошкови тог стечајног поступка (огласи око закључења,књиговођа итд.) Питање: Ко ће да алиментира  све те трошкове и да ли је то дужност стечајног управника? </a:t>
            </a:r>
            <a:endParaRPr lang="sr-Latn-RS"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buNone/>
            </a:pP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715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normAutofit/>
          </a:bodyPr>
          <a:lstStyle/>
          <a:p>
            <a:pPr marL="0" lvl="0" indent="0" algn="just">
              <a:lnSpc>
                <a:spcPct val="107000"/>
              </a:lnSpc>
              <a:buNone/>
            </a:pPr>
            <a:r>
              <a:rPr lang="sr-Cyrl-RS" dirty="0">
                <a:effectLst/>
                <a:latin typeface="Calibri" panose="020F0502020204030204" pitchFamily="34" charset="0"/>
                <a:ea typeface="Calibri" panose="020F0502020204030204" pitchFamily="34" charset="0"/>
                <a:cs typeface="Times New Roman" panose="02020603050405020304" pitchFamily="18" charset="0"/>
              </a:rPr>
              <a:t>18</a:t>
            </a:r>
            <a:r>
              <a:rPr lang="sr-Latn-RS" dirty="0">
                <a:effectLst/>
                <a:latin typeface="Calibri" panose="020F0502020204030204" pitchFamily="34" charset="0"/>
                <a:ea typeface="Calibri" panose="020F0502020204030204" pitchFamily="34" charset="0"/>
                <a:cs typeface="Times New Roman" panose="02020603050405020304" pitchFamily="18" charset="0"/>
              </a:rPr>
              <a:t>. </a:t>
            </a:r>
            <a:r>
              <a:rPr lang="sr-Cyrl-RS" dirty="0">
                <a:effectLst/>
                <a:latin typeface="Calibri" panose="020F0502020204030204" pitchFamily="34" charset="0"/>
                <a:ea typeface="Calibri" panose="020F0502020204030204" pitchFamily="34" charset="0"/>
                <a:cs typeface="Times New Roman" panose="02020603050405020304" pitchFamily="18" charset="0"/>
              </a:rPr>
              <a:t>Да ли је потребно поново откупити продајну документацију уколико се продаја прогласила неуспешном због неприхватања цене одбора поверилаца?</a:t>
            </a:r>
            <a:r>
              <a:rPr lang="sr-Latn-RS" dirty="0">
                <a:effectLst/>
                <a:latin typeface="Calibri" panose="020F0502020204030204" pitchFamily="34" charset="0"/>
                <a:ea typeface="Calibri" panose="020F0502020204030204" pitchFamily="34" charset="0"/>
                <a:cs typeface="Times New Roman" panose="02020603050405020304" pitchFamily="18" charset="0"/>
              </a:rPr>
              <a:t> </a:t>
            </a:r>
            <a:r>
              <a:rPr lang="sr-Cyrl-RS" dirty="0">
                <a:effectLst/>
                <a:latin typeface="Calibri" panose="020F0502020204030204" pitchFamily="34" charset="0"/>
                <a:ea typeface="Calibri" panose="020F0502020204030204" pitchFamily="34" charset="0"/>
                <a:cs typeface="Times New Roman" panose="02020603050405020304" pitchFamily="18" charset="0"/>
              </a:rPr>
              <a:t>Након 2 месеца је расписана 4. продаја а стечајни управник захтева да се откупи поново документација, да ли је то исправно? </a:t>
            </a:r>
          </a:p>
          <a:p>
            <a:pPr marL="0" lvl="0" indent="0" algn="just">
              <a:lnSpc>
                <a:spcPct val="107000"/>
              </a:lnSpc>
              <a:buNone/>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08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normAutofit/>
          </a:bodyPr>
          <a:lstStyle/>
          <a:p>
            <a:pPr marL="0" indent="0" algn="just">
              <a:buNone/>
            </a:pPr>
            <a:r>
              <a:rPr lang="sr-Latn-RS" dirty="0">
                <a:effectLst/>
                <a:latin typeface="Calibri" panose="020F0502020204030204" pitchFamily="34" charset="0"/>
                <a:ea typeface="Calibri" panose="020F0502020204030204" pitchFamily="34" charset="0"/>
                <a:cs typeface="Times New Roman" panose="02020603050405020304" pitchFamily="18" charset="0"/>
              </a:rPr>
              <a:t>1. </a:t>
            </a:r>
            <a:r>
              <a:rPr lang="sr-Cyrl-RS" dirty="0">
                <a:effectLst/>
                <a:latin typeface="Calibri" panose="020F0502020204030204" pitchFamily="34" charset="0"/>
                <a:ea typeface="Calibri" panose="020F0502020204030204" pitchFamily="34" charset="0"/>
                <a:cs typeface="Times New Roman" panose="02020603050405020304" pitchFamily="18" charset="0"/>
              </a:rPr>
              <a:t>Чланом 16. Правилника о основама и мерилима за одређивање награде за рад и накнаде трошкова стечајног управника у ставу 2. стоји да се награда за рад привременог стечајног управника исплаћује из аванса који је положио подносилац предлога за покретање стечајног поступка. Када стечајни судија доноси решење о награди за рад привременог стечајног управника? Да ли се награда за рад привременог стечајног управника може исплатити одмах на почетку стечајног поступка, нпр. након рочишта за утврђивање стечајног разлога? У случају да је награда за рад стечајног управника већа од предујма за покретање стечајног поступка да ли се она може исплатити из текућег прилива средстава у стечајну масу (наплата потраживања, продаја, закуп)? </a:t>
            </a:r>
            <a:endParaRPr lang="sr-Latn-RS"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72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normAutofit/>
          </a:bodyPr>
          <a:lstStyle/>
          <a:p>
            <a:pPr marL="0" indent="0" algn="just">
              <a:buNone/>
            </a:pPr>
            <a:r>
              <a:rPr lang="sr-Cyrl-RS" dirty="0">
                <a:effectLst/>
                <a:latin typeface="Calibri" panose="020F0502020204030204" pitchFamily="34" charset="0"/>
                <a:ea typeface="Calibri" panose="020F0502020204030204" pitchFamily="34" charset="0"/>
                <a:cs typeface="Times New Roman" panose="02020603050405020304" pitchFamily="18" charset="0"/>
              </a:rPr>
              <a:t>19</a:t>
            </a:r>
            <a:r>
              <a:rPr lang="sr-Latn-RS" dirty="0">
                <a:effectLst/>
                <a:latin typeface="Calibri" panose="020F0502020204030204" pitchFamily="34" charset="0"/>
                <a:ea typeface="Calibri" panose="020F0502020204030204" pitchFamily="34" charset="0"/>
                <a:cs typeface="Times New Roman" panose="02020603050405020304" pitchFamily="18" charset="0"/>
              </a:rPr>
              <a:t>. </a:t>
            </a:r>
            <a:r>
              <a:rPr lang="sr-Cyrl-RS" dirty="0">
                <a:effectLst/>
                <a:latin typeface="Calibri" panose="020F0502020204030204" pitchFamily="34" charset="0"/>
                <a:ea typeface="Calibri" panose="020F0502020204030204" pitchFamily="34" charset="0"/>
                <a:cs typeface="Times New Roman" panose="02020603050405020304" pitchFamily="18" charset="0"/>
              </a:rPr>
              <a:t>Јавни извршитељ, у поступку извршења по основу оба</a:t>
            </a:r>
            <a:r>
              <a:rPr lang="sr-Cyrl-RS" dirty="0">
                <a:latin typeface="Calibri" panose="020F0502020204030204" pitchFamily="34" charset="0"/>
                <a:ea typeface="Calibri" panose="020F0502020204030204" pitchFamily="34" charset="0"/>
                <a:cs typeface="Times New Roman" panose="02020603050405020304" pitchFamily="18" charset="0"/>
              </a:rPr>
              <a:t>в</a:t>
            </a:r>
            <a:r>
              <a:rPr lang="sr-Cyrl-RS" dirty="0">
                <a:effectLst/>
                <a:latin typeface="Calibri" panose="020F0502020204030204" pitchFamily="34" charset="0"/>
                <a:ea typeface="Calibri" panose="020F0502020204030204" pitchFamily="34" charset="0"/>
                <a:cs typeface="Times New Roman" panose="02020603050405020304" pitchFamily="18" charset="0"/>
              </a:rPr>
              <a:t>еза стечајне масе стечајног дужника, врши попис покретне и непокретне имовине стечајног дужника и доноси закључак са намером да пописане ствари изложи продаји ради намирења дуга према извршном повериоцу. С обзиром да је став ПАС-а да је у стечајном поступку дозвољено извршење по основу обавеза стечајне масе само на новчаним средствима, које су права и обавезе стечајног управника у наведеном поступку извршења? Да ли стечајни судија има могућност да спречи извршење на покретним и непокретним стварима стечајног дужника? </a:t>
            </a:r>
            <a:endParaRPr lang="sr-Latn-RS"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dirty="0"/>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971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noAutofit/>
          </a:bodyPr>
          <a:lstStyle/>
          <a:p>
            <a:pPr marL="0" indent="0" algn="just">
              <a:lnSpc>
                <a:spcPct val="107000"/>
              </a:lnSpc>
              <a:buNone/>
            </a:pPr>
            <a:r>
              <a:rPr lang="sr-Latn-RS" sz="2400" dirty="0">
                <a:effectLst/>
                <a:latin typeface="Calibri" panose="020F0502020204030204" pitchFamily="34" charset="0"/>
                <a:ea typeface="Calibri" panose="020F0502020204030204" pitchFamily="34" charset="0"/>
                <a:cs typeface="Times New Roman" panose="02020603050405020304" pitchFamily="18" charset="0"/>
              </a:rPr>
              <a:t>2</a:t>
            </a:r>
            <a:r>
              <a:rPr lang="sr-Cyrl-RS" sz="2400" dirty="0">
                <a:effectLst/>
                <a:latin typeface="Calibri" panose="020F0502020204030204" pitchFamily="34" charset="0"/>
                <a:ea typeface="Calibri" panose="020F0502020204030204" pitchFamily="34" charset="0"/>
                <a:cs typeface="Times New Roman" panose="02020603050405020304" pitchFamily="18" charset="0"/>
              </a:rPr>
              <a:t>0</a:t>
            </a:r>
            <a:r>
              <a:rPr lang="sr-Latn-RS" sz="2400" dirty="0">
                <a:effectLst/>
                <a:latin typeface="Calibri" panose="020F0502020204030204" pitchFamily="34" charset="0"/>
                <a:ea typeface="Calibri" panose="020F0502020204030204" pitchFamily="34" charset="0"/>
                <a:cs typeface="Times New Roman" panose="02020603050405020304" pitchFamily="18" charset="0"/>
              </a:rPr>
              <a:t>. </a:t>
            </a:r>
            <a:r>
              <a:rPr lang="sr-Cyrl-RS" sz="2400" dirty="0">
                <a:effectLst/>
                <a:latin typeface="Calibri" panose="020F0502020204030204" pitchFamily="34" charset="0"/>
                <a:ea typeface="Calibri" panose="020F0502020204030204" pitchFamily="34" charset="0"/>
                <a:cs typeface="Times New Roman" panose="02020603050405020304" pitchFamily="18" charset="0"/>
              </a:rPr>
              <a:t>Поверилац је пријавио потраживање по основу уговора о јемству којим је стечајни дужник јемчио за обавезе трећег лица по основу уговора о финансијском лизингу. Истовремено, поверилац је доставио обавештење о постојању заложног права на основу заложне изјаве дате ради обезбеђења потраживања по основу истог уговора о финансијском лизингу за који је гарантовано и уговором о јемству. Поверилац инсистира да није разлучни поверилац већ стечајни поверилац по основу уговора о јемству, а заложни по основу заложне изјаве. Стечајни управник је оспорио целокупно потраживање из пријаве потраживања по основу уговора о јемству јер сматра да је исти споран по више основа и у току је парнични поступак, али није покренуо парницу за оспоравање заложног права јер за исто нема основа. Да ли, у случају да парнични поступак добије поверилац, му се потраживање у листи утврђује као обезбеђено или необезбеђено? Ако парницу добије стечајни дужник, да ли поверилац има право да се намирује као заложни поверилац?</a:t>
            </a:r>
          </a:p>
          <a:p>
            <a:pPr marL="0" indent="0" algn="just">
              <a:lnSpc>
                <a:spcPct val="107000"/>
              </a:lnSpc>
              <a:buNone/>
            </a:pPr>
            <a:r>
              <a:rPr lang="sr-Cyrl-R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endParaRPr lang="sr-Latn-R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886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normAutofit/>
          </a:bodyPr>
          <a:lstStyle/>
          <a:p>
            <a:pPr marL="0" indent="0" algn="just">
              <a:lnSpc>
                <a:spcPct val="107000"/>
              </a:lnSpc>
              <a:buNone/>
            </a:pPr>
            <a:r>
              <a:rPr lang="sr-Latn-RS" sz="2400" dirty="0">
                <a:effectLst/>
                <a:latin typeface="Calibri" panose="020F0502020204030204" pitchFamily="34" charset="0"/>
                <a:ea typeface="Calibri" panose="020F0502020204030204" pitchFamily="34" charset="0"/>
                <a:cs typeface="Times New Roman" panose="02020603050405020304" pitchFamily="18" charset="0"/>
              </a:rPr>
              <a:t>2</a:t>
            </a:r>
            <a:r>
              <a:rPr lang="sr-Cyrl-RS" sz="2400" dirty="0">
                <a:effectLst/>
                <a:latin typeface="Calibri" panose="020F0502020204030204" pitchFamily="34" charset="0"/>
                <a:ea typeface="Calibri" panose="020F0502020204030204" pitchFamily="34" charset="0"/>
                <a:cs typeface="Times New Roman" panose="02020603050405020304" pitchFamily="18" charset="0"/>
              </a:rPr>
              <a:t>1</a:t>
            </a:r>
            <a:r>
              <a:rPr lang="sr-Latn-RS" sz="2400" dirty="0">
                <a:effectLst/>
                <a:latin typeface="Calibri" panose="020F0502020204030204" pitchFamily="34" charset="0"/>
                <a:ea typeface="Calibri" panose="020F0502020204030204" pitchFamily="34" charset="0"/>
                <a:cs typeface="Times New Roman" panose="02020603050405020304" pitchFamily="18" charset="0"/>
              </a:rPr>
              <a:t>. </a:t>
            </a:r>
            <a:r>
              <a:rPr lang="sr-Cyrl-RS" sz="2400" dirty="0">
                <a:effectLst/>
                <a:latin typeface="Calibri" panose="020F0502020204030204" pitchFamily="34" charset="0"/>
                <a:ea typeface="Calibri" panose="020F0502020204030204" pitchFamily="34" charset="0"/>
                <a:cs typeface="Times New Roman" panose="02020603050405020304" pitchFamily="18" charset="0"/>
              </a:rPr>
              <a:t>Фирма А и фирма Б су у вишегодишњој пословној сарадњи. Фирме су повезана правна лица.</a:t>
            </a:r>
            <a:endParaRPr lang="sr-Latn-RS" sz="2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sr-Cyrl-RS" sz="2400" dirty="0">
                <a:effectLst/>
                <a:latin typeface="Calibri" panose="020F0502020204030204" pitchFamily="34" charset="0"/>
                <a:ea typeface="Calibri" panose="020F0502020204030204" pitchFamily="34" charset="0"/>
                <a:cs typeface="Times New Roman" panose="02020603050405020304" pitchFamily="18" charset="0"/>
              </a:rPr>
              <a:t>Фирма А,  повезано правно лице и поверилац  покреће стечајни поступак над фирмом Б и на првом поверилачком рочисту, долази са припремљеним предлогом: себе предлаже за председника скупштине поверилаца, предлаже да одбор повериолаца чине само 3 члана и предлазе та 3 члана. Један је и бивши дугогодишњи досадашњи директор у фирми Б који има потраживање на име зарада. Он је касније изабран за председника одбора поверилаца. Фирма А је такође, раније, сходно члану 56. став 3. предложила стечајног управника који је именован на ту дужност. Питање:  Да ли је са становишта потенцијалног сукоба интереса све у складу са ЗОС, Кодексу стечајних управника и сл?</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9902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noAutofit/>
          </a:bodyPr>
          <a:lstStyle/>
          <a:p>
            <a:pPr marL="0" lvl="0" indent="0" algn="just">
              <a:lnSpc>
                <a:spcPct val="107000"/>
              </a:lnSpc>
              <a:buNone/>
            </a:pPr>
            <a:r>
              <a:rPr lang="sr-Latn-RS" dirty="0">
                <a:effectLst/>
                <a:latin typeface="Calibri" panose="020F0502020204030204" pitchFamily="34" charset="0"/>
                <a:ea typeface="Calibri" panose="020F0502020204030204" pitchFamily="34" charset="0"/>
                <a:cs typeface="Times New Roman" panose="02020603050405020304" pitchFamily="18" charset="0"/>
              </a:rPr>
              <a:t>2</a:t>
            </a:r>
            <a:r>
              <a:rPr lang="sr-Cyrl-RS" dirty="0">
                <a:effectLst/>
                <a:latin typeface="Calibri" panose="020F0502020204030204" pitchFamily="34" charset="0"/>
                <a:ea typeface="Calibri" panose="020F0502020204030204" pitchFamily="34" charset="0"/>
                <a:cs typeface="Times New Roman" panose="02020603050405020304" pitchFamily="18" charset="0"/>
              </a:rPr>
              <a:t>2</a:t>
            </a:r>
            <a:r>
              <a:rPr lang="sr-Latn-RS" dirty="0">
                <a:effectLst/>
                <a:latin typeface="Calibri" panose="020F0502020204030204" pitchFamily="34" charset="0"/>
                <a:ea typeface="Calibri" panose="020F0502020204030204" pitchFamily="34" charset="0"/>
                <a:cs typeface="Times New Roman" panose="02020603050405020304" pitchFamily="18" charset="0"/>
              </a:rPr>
              <a:t>. </a:t>
            </a:r>
            <a:r>
              <a:rPr lang="sr-Cyrl-RS" dirty="0">
                <a:effectLst/>
                <a:latin typeface="Calibri" panose="020F0502020204030204" pitchFamily="34" charset="0"/>
                <a:ea typeface="Calibri" panose="020F0502020204030204" pitchFamily="34" charset="0"/>
                <a:cs typeface="Times New Roman" panose="02020603050405020304" pitchFamily="18" charset="0"/>
              </a:rPr>
              <a:t>Да ли, уколико стечајни дужник накнадно, у току трајања стечајног поступка, а након истека рока за пријаву потраживања, стекне својину на непокретности која није била у његовом власништву (нпр. закључењем поравнања), хипотекарни поверилац који је претходно пријавио само стечајно потраживање (јер непокретност није била у власништву стечајног дужника) има право да поднесе (накнадну) пријаву разлучног права?  Да ли је одговор на ово питање који добијемо примењив и на ситуацију када стечајни дужник накнадно стекне имовину, па сада поверилац који је заложни поверилац подноси суду обавештење о постојању заложног права на тој новостеченој имовини (са захтевом да му се призна право из члана 49. ЗОС-а)? </a:t>
            </a:r>
            <a:endParaRPr lang="sr-Latn-RS"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442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normAutofit/>
          </a:bodyPr>
          <a:lstStyle/>
          <a:p>
            <a:pPr marL="0" indent="0" algn="just">
              <a:lnSpc>
                <a:spcPct val="107000"/>
              </a:lnSpc>
              <a:buNone/>
            </a:pPr>
            <a:r>
              <a:rPr lang="sr-Cyrl-RS" sz="2400" dirty="0">
                <a:latin typeface="Calibri" panose="020F0502020204030204" pitchFamily="34" charset="0"/>
                <a:ea typeface="Calibri" panose="020F0502020204030204" pitchFamily="34" charset="0"/>
                <a:cs typeface="Times New Roman" panose="02020603050405020304" pitchFamily="18" charset="0"/>
              </a:rPr>
              <a:t>23</a:t>
            </a:r>
            <a:r>
              <a:rPr lang="sr-Latn-RS" sz="2400" dirty="0">
                <a:latin typeface="Calibri" panose="020F0502020204030204" pitchFamily="34" charset="0"/>
                <a:ea typeface="Calibri" panose="020F0502020204030204" pitchFamily="34" charset="0"/>
                <a:cs typeface="Times New Roman" panose="02020603050405020304" pitchFamily="18" charset="0"/>
              </a:rPr>
              <a:t>. </a:t>
            </a:r>
            <a:r>
              <a:rPr lang="sr-Cyrl-RS" sz="2400" dirty="0">
                <a:effectLst/>
                <a:latin typeface="Calibri" panose="020F0502020204030204" pitchFamily="34" charset="0"/>
                <a:ea typeface="Calibri" panose="020F0502020204030204" pitchFamily="34" charset="0"/>
                <a:cs typeface="Times New Roman" panose="02020603050405020304" pitchFamily="18" charset="0"/>
              </a:rPr>
              <a:t>Чланом 14. Закона о стечају је прописано да се стечајни поступак не спроводи према: Републици Србији; аутономним покрајинама и јединицама локалне самоуправе фондовима или организацијама обавезног пензијског, инвалидског, социјалног и здравственог осигурања; правним лицима чији је оснивач Република Србија, аутономна покрајина или јединица локалне самоуправе, а која се искључиво или претежно финансирају кроз уступљене јавне приходе или из републичког буџета односно буџета аутономне покрајине и јединице локалне самоуправе; Народној банци Србије; Централном регистру, депоу и клирингу хартија од вредности; јавним агенцијама. Питање: Да ли се члан 14. Закона о стечају примењује на друштва која су се претежно финансирала из буџета у периоду у којем је закључен правни посао који је основ за пријаву потраживања, а да након тога немају никакве изворе прихода (јер је прекинуто било какво финансирање тих друштава)?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endParaRPr lang="sr-Latn-R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796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7" y="1517212"/>
            <a:ext cx="11711520" cy="4791361"/>
          </a:xfrm>
        </p:spPr>
        <p:txBody>
          <a:bodyPr>
            <a:normAutofit/>
          </a:bodyPr>
          <a:lstStyle/>
          <a:p>
            <a:pPr marL="0" indent="0" algn="just">
              <a:lnSpc>
                <a:spcPct val="107000"/>
              </a:lnSpc>
              <a:buNone/>
            </a:pPr>
            <a:r>
              <a:rPr lang="sr-Cyrl-RS" dirty="0">
                <a:latin typeface="Calibri" panose="020F0502020204030204" pitchFamily="34" charset="0"/>
                <a:ea typeface="Calibri" panose="020F0502020204030204" pitchFamily="34" charset="0"/>
                <a:cs typeface="Times New Roman" panose="02020603050405020304" pitchFamily="18" charset="0"/>
              </a:rPr>
              <a:t>24</a:t>
            </a:r>
            <a:r>
              <a:rPr lang="sr-Latn-RS" dirty="0">
                <a:effectLst/>
                <a:latin typeface="Calibri" panose="020F0502020204030204" pitchFamily="34" charset="0"/>
                <a:ea typeface="Calibri" panose="020F0502020204030204" pitchFamily="34" charset="0"/>
                <a:cs typeface="Times New Roman" panose="02020603050405020304" pitchFamily="18" charset="0"/>
              </a:rPr>
              <a:t>. </a:t>
            </a:r>
            <a:r>
              <a:rPr lang="sr-Cyrl-RS" dirty="0">
                <a:effectLst/>
                <a:latin typeface="Calibri" panose="020F0502020204030204" pitchFamily="34" charset="0"/>
                <a:ea typeface="Calibri" panose="020F0502020204030204" pitchFamily="34" charset="0"/>
                <a:cs typeface="Times New Roman" panose="02020603050405020304" pitchFamily="18" charset="0"/>
              </a:rPr>
              <a:t>Уколико се у извршном поступку заплени (пренос ради наплаћивања) потраживање које је признато у стечајном поступку, да ли је извршни поверилац дужан да поднесе захтев за исправку коначне листе утврђених потраживања. Уколико је одговоран потврдан, на који начин се мења коначна листа уколико је се потраживање преноси само делимично (што је случај када је потраживање извршног повериоца мање од признатог потраживања),</a:t>
            </a:r>
            <a:r>
              <a:rPr lang="sr-Latn-RS" dirty="0">
                <a:effectLst/>
                <a:latin typeface="Calibri" panose="020F0502020204030204" pitchFamily="34" charset="0"/>
                <a:ea typeface="Calibri" panose="020F0502020204030204" pitchFamily="34" charset="0"/>
                <a:cs typeface="Times New Roman" panose="02020603050405020304" pitchFamily="18" charset="0"/>
              </a:rPr>
              <a:t> </a:t>
            </a:r>
            <a:r>
              <a:rPr lang="sr-Cyrl-RS" dirty="0">
                <a:effectLst/>
                <a:latin typeface="Calibri" panose="020F0502020204030204" pitchFamily="34" charset="0"/>
                <a:ea typeface="Calibri" panose="020F0502020204030204" pitchFamily="34" charset="0"/>
                <a:cs typeface="Times New Roman" panose="02020603050405020304" pitchFamily="18" charset="0"/>
              </a:rPr>
              <a:t>а да се обезбеди приоритет извршног повериоца у расподелу средстава током главне деобе у односу на његовог дужника- стечајног/разлучног повериоца?</a:t>
            </a:r>
          </a:p>
          <a:p>
            <a:pPr marL="0" lvl="0" indent="0" algn="just">
              <a:lnSpc>
                <a:spcPct val="107000"/>
              </a:lnSpc>
              <a:buNone/>
            </a:pPr>
            <a:endParaRPr lang="sr-Latn-R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718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normAutofit lnSpcReduction="10000"/>
          </a:bodyPr>
          <a:lstStyle/>
          <a:p>
            <a:pPr marL="0" indent="0" algn="just">
              <a:lnSpc>
                <a:spcPct val="107000"/>
              </a:lnSpc>
              <a:buNone/>
            </a:pPr>
            <a:r>
              <a:rPr lang="sr-Cyrl-RS" dirty="0">
                <a:effectLst/>
                <a:latin typeface="Calibri" panose="020F0502020204030204" pitchFamily="34" charset="0"/>
                <a:ea typeface="Calibri" panose="020F0502020204030204" pitchFamily="34" charset="0"/>
                <a:cs typeface="Times New Roman" panose="02020603050405020304" pitchFamily="18" charset="0"/>
              </a:rPr>
              <a:t>25</a:t>
            </a:r>
            <a:r>
              <a:rPr lang="sr-Latn-RS" dirty="0">
                <a:effectLst/>
                <a:latin typeface="Calibri" panose="020F0502020204030204" pitchFamily="34" charset="0"/>
                <a:ea typeface="Calibri" panose="020F0502020204030204" pitchFamily="34" charset="0"/>
                <a:cs typeface="Times New Roman" panose="02020603050405020304" pitchFamily="18" charset="0"/>
              </a:rPr>
              <a:t>. </a:t>
            </a:r>
            <a:r>
              <a:rPr lang="sr-Cyrl-RS" dirty="0">
                <a:effectLst/>
                <a:latin typeface="Calibri" panose="020F0502020204030204" pitchFamily="34" charset="0"/>
                <a:ea typeface="Calibri" panose="020F0502020204030204" pitchFamily="34" charset="0"/>
                <a:cs typeface="Times New Roman" panose="02020603050405020304" pitchFamily="18" charset="0"/>
              </a:rPr>
              <a:t>Уколико у току трајања стечајног поступка буде донета правноснажна пресуда којом се утврди да је уговор по којем је стечајни дужник пре стечаја продао непокретност ништав (што за последицу има да се непокретност враћа у стечајну масу (промена је већ спроведена у катастру), а стечајни дужник би требао да врати купцу новац који је добио на име купопродаје), каква су права тог купца? Конкретно, да ли он има право да поднесе накнадну пријаву потраживања (уз коју би приложио напред описану правноснажну пресуду) на основу које би му се признало потраживање у 3.  исплатном реду, или се у том случају може сматрати да је обавеза стечајног дужника да му врати новац обавеза стечајне масе (те се купац намирује приоритетно, пре исплате исплатним редовима?)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232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lstStyle/>
          <a:p>
            <a:pPr marL="0" indent="0" algn="just">
              <a:buNone/>
            </a:pPr>
            <a:r>
              <a:rPr lang="sr-Cyrl-RS" sz="2800" dirty="0">
                <a:effectLst/>
                <a:latin typeface="Calibri" panose="020F0502020204030204" pitchFamily="34" charset="0"/>
                <a:ea typeface="Calibri" panose="020F0502020204030204" pitchFamily="34" charset="0"/>
                <a:cs typeface="Times New Roman" panose="02020603050405020304" pitchFamily="18" charset="0"/>
              </a:rPr>
              <a:t>26</a:t>
            </a:r>
            <a:r>
              <a:rPr lang="sr-Latn-RS" sz="2800" dirty="0">
                <a:effectLst/>
                <a:latin typeface="Calibri" panose="020F0502020204030204" pitchFamily="34" charset="0"/>
                <a:ea typeface="Calibri" panose="020F0502020204030204" pitchFamily="34" charset="0"/>
                <a:cs typeface="Times New Roman" panose="02020603050405020304" pitchFamily="18" charset="0"/>
              </a:rPr>
              <a:t>. </a:t>
            </a:r>
            <a:r>
              <a:rPr lang="sr-Cyrl-RS" sz="2800" dirty="0">
                <a:effectLst/>
                <a:latin typeface="Calibri" panose="020F0502020204030204" pitchFamily="34" charset="0"/>
                <a:ea typeface="Calibri" panose="020F0502020204030204" pitchFamily="34" charset="0"/>
                <a:cs typeface="Times New Roman" panose="02020603050405020304" pitchFamily="18" charset="0"/>
              </a:rPr>
              <a:t>Члан 21. став. 7 тачка 5. Закона о стечају прописује да: стечајни управник има обавезу да без одлагања писменим путем обавести о отварању стечајног поступка све повериоце који су му у том тренутку познати уз навођење свих података из решења о отварању стечајног поступка, као и других података од значаја за повериоце. Питање: да ли се ово обавештење правним лицима мора слати препорученом поштом или може да им се пошаље и електронском поштом, на адресу коју су регистровали у АПР-у?</a:t>
            </a:r>
            <a:r>
              <a:rPr lang="sr-Latn-RS" sz="2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dirty="0"/>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499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lstStyle/>
          <a:p>
            <a:pPr marL="0" indent="0" algn="just">
              <a:buNone/>
            </a:pPr>
            <a:r>
              <a:rPr lang="sr-Cyrl-RS" sz="2800" dirty="0">
                <a:effectLst/>
                <a:latin typeface="Calibri" panose="020F0502020204030204" pitchFamily="34" charset="0"/>
                <a:ea typeface="Calibri" panose="020F0502020204030204" pitchFamily="34" charset="0"/>
                <a:cs typeface="Times New Roman" panose="02020603050405020304" pitchFamily="18" charset="0"/>
              </a:rPr>
              <a:t>27</a:t>
            </a:r>
            <a:r>
              <a:rPr lang="sr-Latn-RS" sz="2800" dirty="0">
                <a:effectLst/>
                <a:latin typeface="Calibri" panose="020F0502020204030204" pitchFamily="34" charset="0"/>
                <a:ea typeface="Calibri" panose="020F0502020204030204" pitchFamily="34" charset="0"/>
                <a:cs typeface="Times New Roman" panose="02020603050405020304" pitchFamily="18" charset="0"/>
              </a:rPr>
              <a:t>. </a:t>
            </a:r>
            <a:r>
              <a:rPr lang="sr-Cyrl-RS" sz="2800" dirty="0">
                <a:effectLst/>
                <a:latin typeface="Calibri" panose="020F0502020204030204" pitchFamily="34" charset="0"/>
                <a:ea typeface="Calibri" panose="020F0502020204030204" pitchFamily="34" charset="0"/>
                <a:cs typeface="Times New Roman" panose="02020603050405020304" pitchFamily="18" charset="0"/>
              </a:rPr>
              <a:t>Закон о стечају прописује да лице повезано са стечајним дужником не може бити члан одбора поверилаца. С друге стране, закон не ограничава учешће повезаног лица у раду скупштине поверилаца. Питање: да ли то значи да би повезано лице чија вероватна потраживања износе више од 50% укупних потраживања практично могло да изабере чланове одбора поверилаца по свом нахођењу иако оно само не може да буде члан одбора?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dirty="0"/>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21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lstStyle/>
          <a:p>
            <a:pPr marL="0" indent="0" algn="just">
              <a:buNone/>
            </a:pPr>
            <a:r>
              <a:rPr lang="sr-Cyrl-RS" sz="2800" dirty="0">
                <a:effectLst/>
                <a:latin typeface="Calibri" panose="020F0502020204030204" pitchFamily="34" charset="0"/>
                <a:ea typeface="Calibri" panose="020F0502020204030204" pitchFamily="34" charset="0"/>
                <a:cs typeface="Times New Roman" panose="02020603050405020304" pitchFamily="18" charset="0"/>
              </a:rPr>
              <a:t>28</a:t>
            </a:r>
            <a:r>
              <a:rPr lang="sr-Latn-RS" sz="2800" dirty="0">
                <a:effectLst/>
                <a:latin typeface="Calibri" panose="020F0502020204030204" pitchFamily="34" charset="0"/>
                <a:ea typeface="Calibri" panose="020F0502020204030204" pitchFamily="34" charset="0"/>
                <a:cs typeface="Times New Roman" panose="02020603050405020304" pitchFamily="18" charset="0"/>
              </a:rPr>
              <a:t>. </a:t>
            </a:r>
            <a:r>
              <a:rPr lang="sr-Cyrl-RS" sz="2800" dirty="0">
                <a:effectLst/>
                <a:latin typeface="Calibri" panose="020F0502020204030204" pitchFamily="34" charset="0"/>
                <a:ea typeface="Calibri" panose="020F0502020204030204" pitchFamily="34" charset="0"/>
                <a:cs typeface="Times New Roman" panose="02020603050405020304" pitchFamily="18" charset="0"/>
              </a:rPr>
              <a:t>Да ли председник скупштине поверилаца може истовремено да буде и члан одбора поверилаца?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dirty="0"/>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43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lstStyle/>
          <a:p>
            <a:pPr marL="0" indent="0" algn="just">
              <a:buNone/>
            </a:pPr>
            <a:r>
              <a:rPr lang="sr-Latn-RS" sz="2800" dirty="0">
                <a:effectLst/>
                <a:latin typeface="Calibri" panose="020F0502020204030204" pitchFamily="34" charset="0"/>
                <a:ea typeface="Calibri" panose="020F0502020204030204" pitchFamily="34" charset="0"/>
                <a:cs typeface="Times New Roman" panose="02020603050405020304" pitchFamily="18" charset="0"/>
              </a:rPr>
              <a:t>2. </a:t>
            </a:r>
            <a:r>
              <a:rPr lang="sr-Cyrl-RS" sz="2800" dirty="0">
                <a:effectLst/>
                <a:latin typeface="Calibri" panose="020F0502020204030204" pitchFamily="34" charset="0"/>
                <a:ea typeface="Calibri" panose="020F0502020204030204" pitchFamily="34" charset="0"/>
                <a:cs typeface="Times New Roman" panose="02020603050405020304" pitchFamily="18" charset="0"/>
              </a:rPr>
              <a:t>У стечајном поступку над стечајним дужником А су намирени сви повериоци у износу од 100% утврђених потраживања. Постоји имовина која још није уновчена и стечајни управник наставља радње на уновчењу исте. Питање: Ко чини одбор поверилаца у стечајном поступку имајући у виду да у стечајном поступку више нема поверилаца? Да ли је могуће да суд преузме ингеренције одбора поверилаца? </a:t>
            </a:r>
          </a:p>
          <a:p>
            <a:pPr marL="0" indent="0" algn="just">
              <a:buNone/>
            </a:pPr>
            <a:endParaRPr lang="en-US" dirty="0"/>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123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normAutofit/>
          </a:bodyPr>
          <a:lstStyle/>
          <a:p>
            <a:pPr marL="0" lvl="0" indent="0" algn="just">
              <a:lnSpc>
                <a:spcPct val="107000"/>
              </a:lnSpc>
              <a:buNone/>
            </a:pPr>
            <a:r>
              <a:rPr lang="sr-Cyrl-RS" dirty="0">
                <a:effectLst/>
                <a:latin typeface="Calibri" panose="020F0502020204030204" pitchFamily="34" charset="0"/>
                <a:ea typeface="Calibri" panose="020F0502020204030204" pitchFamily="34" charset="0"/>
                <a:cs typeface="Times New Roman" panose="02020603050405020304" pitchFamily="18" charset="0"/>
              </a:rPr>
              <a:t>29</a:t>
            </a:r>
            <a:r>
              <a:rPr lang="sr-Latn-RS" dirty="0">
                <a:effectLst/>
                <a:latin typeface="Calibri" panose="020F0502020204030204" pitchFamily="34" charset="0"/>
                <a:ea typeface="Calibri" panose="020F0502020204030204" pitchFamily="34" charset="0"/>
                <a:cs typeface="Times New Roman" panose="02020603050405020304" pitchFamily="18" charset="0"/>
              </a:rPr>
              <a:t>. </a:t>
            </a:r>
            <a:r>
              <a:rPr lang="sr-Cyrl-RS" dirty="0">
                <a:effectLst/>
                <a:latin typeface="Calibri" panose="020F0502020204030204" pitchFamily="34" charset="0"/>
                <a:ea typeface="Calibri" panose="020F0502020204030204" pitchFamily="34" charset="0"/>
                <a:cs typeface="Times New Roman" panose="02020603050405020304" pitchFamily="18" charset="0"/>
              </a:rPr>
              <a:t>Члан 376. Закона о облигационим односима прописује следеће:</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buNone/>
            </a:pPr>
            <a:r>
              <a:rPr lang="sr-Cyrl-RS" dirty="0">
                <a:effectLst/>
                <a:latin typeface="Calibri" panose="020F0502020204030204" pitchFamily="34" charset="0"/>
                <a:ea typeface="Calibri" panose="020F0502020204030204" pitchFamily="34" charset="0"/>
                <a:cs typeface="Times New Roman" panose="02020603050405020304" pitchFamily="18" charset="0"/>
              </a:rPr>
              <a:t>1) Потраживање накнаде проузроковане штете застарева за три године од кад је оштећеник дознао за штету и за лице које је штету учинило.</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buNone/>
            </a:pPr>
            <a:r>
              <a:rPr lang="sr-Cyrl-RS" dirty="0">
                <a:effectLst/>
                <a:latin typeface="Calibri" panose="020F0502020204030204" pitchFamily="34" charset="0"/>
                <a:ea typeface="Calibri" panose="020F0502020204030204" pitchFamily="34" charset="0"/>
                <a:cs typeface="Times New Roman" panose="02020603050405020304" pitchFamily="18" charset="0"/>
              </a:rPr>
              <a:t>(2) У сваком случају ово потраживање застарева за пет година од кад је штета настала.</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pPr>
            <a:r>
              <a:rPr lang="sr-Cyrl-RS" dirty="0">
                <a:effectLst/>
                <a:latin typeface="Calibri" panose="020F0502020204030204" pitchFamily="34" charset="0"/>
                <a:ea typeface="Calibri" panose="020F0502020204030204" pitchFamily="34" charset="0"/>
                <a:cs typeface="Times New Roman" panose="02020603050405020304" pitchFamily="18" charset="0"/>
              </a:rPr>
              <a:t>Питање: Да ли се ови рокови за застару примењују и на право за накнаду штете прописано чланом 102. став 3. Закона о стечају (накнада за излучна права).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endParaRPr lang="sr-Latn-R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136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normAutofit/>
          </a:bodyPr>
          <a:lstStyle/>
          <a:p>
            <a:pPr marL="0" indent="0" algn="just">
              <a:lnSpc>
                <a:spcPct val="107000"/>
              </a:lnSpc>
              <a:buNone/>
            </a:pPr>
            <a:r>
              <a:rPr lang="sr-Latn-RS" dirty="0">
                <a:effectLst/>
                <a:latin typeface="Calibri" panose="020F0502020204030204" pitchFamily="34" charset="0"/>
                <a:ea typeface="Calibri" panose="020F0502020204030204" pitchFamily="34" charset="0"/>
                <a:cs typeface="Times New Roman" panose="02020603050405020304" pitchFamily="18" charset="0"/>
              </a:rPr>
              <a:t>3</a:t>
            </a:r>
            <a:r>
              <a:rPr lang="sr-Cyrl-RS" dirty="0">
                <a:effectLst/>
                <a:latin typeface="Calibri" panose="020F0502020204030204" pitchFamily="34" charset="0"/>
                <a:ea typeface="Calibri" panose="020F0502020204030204" pitchFamily="34" charset="0"/>
                <a:cs typeface="Times New Roman" panose="02020603050405020304" pitchFamily="18" charset="0"/>
              </a:rPr>
              <a:t>0</a:t>
            </a:r>
            <a:r>
              <a:rPr lang="sr-Latn-RS" dirty="0">
                <a:effectLst/>
                <a:latin typeface="Calibri" panose="020F0502020204030204" pitchFamily="34" charset="0"/>
                <a:ea typeface="Calibri" panose="020F0502020204030204" pitchFamily="34" charset="0"/>
                <a:cs typeface="Times New Roman" panose="02020603050405020304" pitchFamily="18" charset="0"/>
              </a:rPr>
              <a:t>. </a:t>
            </a:r>
            <a:r>
              <a:rPr lang="sr-Cyrl-RS" dirty="0">
                <a:effectLst/>
                <a:latin typeface="Calibri" panose="020F0502020204030204" pitchFamily="34" charset="0"/>
                <a:ea typeface="Calibri" panose="020F0502020204030204" pitchFamily="34" charset="0"/>
                <a:cs typeface="Times New Roman" panose="02020603050405020304" pitchFamily="18" charset="0"/>
              </a:rPr>
              <a:t>Члан 113. став 5. Закона о стечају прописује да је стечајни управник дужан да изврши личну доставу обавештења оним повериоцима чија су потраживања оспорена, најкасније 15 дана пре одржавања испитног рочишта. Питање 1:  Да ли се личном доставом може сматрати слање обавештења електронском поштом на адресу коју су повериоци регистровали у АПР-у. Питање 2: Ако се потраживање оспорава само у смислу права приоритета а не и у смислу износа, да ли је и у том случају обавезно слати ово обавештење? </a:t>
            </a:r>
          </a:p>
          <a:p>
            <a:pPr marL="0" indent="0" algn="just">
              <a:lnSpc>
                <a:spcPct val="107000"/>
              </a:lnSpc>
              <a:buNone/>
            </a:pPr>
            <a:endParaRPr lang="sr-Latn-RS"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buNone/>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buNone/>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endParaRPr lang="sr-Latn-R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855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lstStyle/>
          <a:p>
            <a:pPr marL="0" indent="0" algn="just">
              <a:lnSpc>
                <a:spcPct val="107000"/>
              </a:lnSpc>
              <a:buNone/>
            </a:pPr>
            <a:r>
              <a:rPr lang="sr-Latn-RS" sz="2800" dirty="0">
                <a:effectLst/>
                <a:latin typeface="Calibri" panose="020F0502020204030204" pitchFamily="34" charset="0"/>
                <a:ea typeface="Calibri" panose="020F0502020204030204" pitchFamily="34" charset="0"/>
                <a:cs typeface="Times New Roman" panose="02020603050405020304" pitchFamily="18" charset="0"/>
              </a:rPr>
              <a:t>3</a:t>
            </a:r>
            <a:r>
              <a:rPr lang="sr-Cyrl-RS" sz="2800" dirty="0">
                <a:effectLst/>
                <a:latin typeface="Calibri" panose="020F0502020204030204" pitchFamily="34" charset="0"/>
                <a:ea typeface="Calibri" panose="020F0502020204030204" pitchFamily="34" charset="0"/>
                <a:cs typeface="Times New Roman" panose="02020603050405020304" pitchFamily="18" charset="0"/>
              </a:rPr>
              <a:t>1</a:t>
            </a:r>
            <a:r>
              <a:rPr lang="sr-Latn-RS" sz="2800" dirty="0">
                <a:effectLst/>
                <a:latin typeface="Calibri" panose="020F0502020204030204" pitchFamily="34" charset="0"/>
                <a:ea typeface="Calibri" panose="020F0502020204030204" pitchFamily="34" charset="0"/>
                <a:cs typeface="Times New Roman" panose="02020603050405020304" pitchFamily="18" charset="0"/>
              </a:rPr>
              <a:t>. </a:t>
            </a:r>
            <a:r>
              <a:rPr lang="sr-Cyrl-RS" sz="2800" dirty="0">
                <a:effectLst/>
                <a:latin typeface="Calibri" panose="020F0502020204030204" pitchFamily="34" charset="0"/>
                <a:ea typeface="Calibri" panose="020F0502020204030204" pitchFamily="34" charset="0"/>
                <a:cs typeface="Times New Roman" panose="02020603050405020304" pitchFamily="18" charset="0"/>
              </a:rPr>
              <a:t>Након продаје стечајног дужника као правног лица, Пореска управа, у поступку утврђивања пореске основице за порез на пренос апсолутних права, врши процену тржишне вредности купљених непокретности и доноси решење којим утврђује порез на промет апсолутних права. Питање: Да ли је решење Пореске Управе о утврђивању пореза на промет апсолутних права законито? </a:t>
            </a:r>
          </a:p>
          <a:p>
            <a:pPr marL="0" indent="0">
              <a:buNone/>
            </a:pPr>
            <a:endParaRPr lang="en-US" dirty="0"/>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205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lstStyle/>
          <a:p>
            <a:pPr marL="0" indent="0" algn="just">
              <a:buNone/>
            </a:pPr>
            <a:r>
              <a:rPr lang="sr-Latn-RS" sz="2800" dirty="0">
                <a:latin typeface="Calibri" panose="020F0502020204030204" pitchFamily="34" charset="0"/>
                <a:ea typeface="Calibri" panose="020F0502020204030204" pitchFamily="34" charset="0"/>
                <a:cs typeface="Times New Roman" panose="02020603050405020304" pitchFamily="18" charset="0"/>
              </a:rPr>
              <a:t>3</a:t>
            </a:r>
            <a:r>
              <a:rPr lang="sr-Cyrl-RS" sz="2800" dirty="0">
                <a:latin typeface="Calibri" panose="020F0502020204030204" pitchFamily="34" charset="0"/>
                <a:ea typeface="Calibri" panose="020F0502020204030204" pitchFamily="34" charset="0"/>
                <a:cs typeface="Times New Roman" panose="02020603050405020304" pitchFamily="18" charset="0"/>
              </a:rPr>
              <a:t>2</a:t>
            </a:r>
            <a:r>
              <a:rPr lang="sr-Latn-RS" sz="2800" dirty="0">
                <a:latin typeface="Calibri" panose="020F0502020204030204" pitchFamily="34" charset="0"/>
                <a:ea typeface="Calibri" panose="020F0502020204030204" pitchFamily="34" charset="0"/>
                <a:cs typeface="Times New Roman" panose="02020603050405020304" pitchFamily="18" charset="0"/>
              </a:rPr>
              <a:t>. </a:t>
            </a:r>
            <a:r>
              <a:rPr lang="sr-Cyrl-RS" sz="2800" dirty="0">
                <a:effectLst/>
                <a:latin typeface="Calibri" panose="020F0502020204030204" pitchFamily="34" charset="0"/>
                <a:ea typeface="Calibri" panose="020F0502020204030204" pitchFamily="34" charset="0"/>
                <a:cs typeface="Times New Roman" panose="02020603050405020304" pitchFamily="18" charset="0"/>
              </a:rPr>
              <a:t>Након поднетог излучног захтева излучног повериоца, стечајни управник је одбио излучење ствари из стечајне масе, а стечајни судија је закључком одбио приговор излучног повериоца. Питање: У ком року подносилац захтева за излучење ствари, након добијања закључка суда којем му је оспорен захтев за излучење, може покренути судски поступак?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dirty="0"/>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996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noAutofit/>
          </a:bodyPr>
          <a:lstStyle/>
          <a:p>
            <a:pPr marL="0" indent="0" algn="just">
              <a:lnSpc>
                <a:spcPct val="107000"/>
              </a:lnSpc>
              <a:buNone/>
            </a:pPr>
            <a:r>
              <a:rPr lang="sr-Cyrl-RS" sz="2400" dirty="0">
                <a:effectLst/>
                <a:latin typeface="Calibri" panose="020F0502020204030204" pitchFamily="34" charset="0"/>
                <a:ea typeface="Calibri" panose="020F0502020204030204" pitchFamily="34" charset="0"/>
                <a:cs typeface="Times New Roman" panose="02020603050405020304" pitchFamily="18" charset="0"/>
              </a:rPr>
              <a:t>33</a:t>
            </a:r>
            <a:r>
              <a:rPr lang="sr-Latn-RS" sz="2400" dirty="0">
                <a:effectLst/>
                <a:latin typeface="Calibri" panose="020F0502020204030204" pitchFamily="34" charset="0"/>
                <a:ea typeface="Calibri" panose="020F0502020204030204" pitchFamily="34" charset="0"/>
                <a:cs typeface="Times New Roman" panose="02020603050405020304" pitchFamily="18" charset="0"/>
              </a:rPr>
              <a:t>. </a:t>
            </a:r>
            <a:r>
              <a:rPr lang="sr-Cyrl-RS" sz="2400" dirty="0">
                <a:effectLst/>
                <a:latin typeface="Calibri" panose="020F0502020204030204" pitchFamily="34" charset="0"/>
                <a:ea typeface="Calibri" panose="020F0502020204030204" pitchFamily="34" charset="0"/>
                <a:cs typeface="Times New Roman" panose="02020603050405020304" pitchFamily="18" charset="0"/>
              </a:rPr>
              <a:t>Разлучни поверилац А, коме је признато разлучно право 2012. године, уступа своје разлучно потраживање стечајном повериоцу Б током 2017. године, а по основу личне суброгације. Уговор о преносу потраживања није оверен код јавног бележника, нити је у регистру непокретности извршена промена у корист пријемника у смислу уписа извршне вансудске хипотеке, иако је уговором о уступању исто било предвиђено. Стечајни судија је извршио измену закључка о утврђеним потраживањима у складу са уговором о преносу потраживања. Питање: Да ли се члан 117а.  Закона о стечају може применити на стечајне поступке који су покренути пре измена Закона о стечају из 2014. године? Да ли се код предметног уговора мора применити члан 20. Закона о хипотеци? Да ли је овакав уговор о преносу разлучног права по основу личне суброгације ништав правни посао?</a:t>
            </a:r>
            <a:endParaRPr lang="sr-Latn-RS" sz="2400"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endParaRPr lang="sr-Latn-R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340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normAutofit fontScale="77500" lnSpcReduction="20000"/>
          </a:bodyPr>
          <a:lstStyle/>
          <a:p>
            <a:pPr marL="0" indent="0" algn="just">
              <a:lnSpc>
                <a:spcPct val="107000"/>
              </a:lnSpc>
              <a:buNone/>
            </a:pPr>
            <a:r>
              <a:rPr lang="sr-Cyrl-RS" sz="2800" dirty="0">
                <a:latin typeface="Calibri" panose="020F0502020204030204" pitchFamily="34" charset="0"/>
                <a:ea typeface="Calibri" panose="020F0502020204030204" pitchFamily="34" charset="0"/>
                <a:cs typeface="Times New Roman" panose="02020603050405020304" pitchFamily="18" charset="0"/>
              </a:rPr>
              <a:t>34</a:t>
            </a:r>
            <a:r>
              <a:rPr lang="sr-Latn-RS" sz="2800" dirty="0">
                <a:latin typeface="Calibri" panose="020F0502020204030204" pitchFamily="34" charset="0"/>
                <a:ea typeface="Calibri" panose="020F0502020204030204" pitchFamily="34" charset="0"/>
                <a:cs typeface="Times New Roman" panose="02020603050405020304" pitchFamily="18" charset="0"/>
              </a:rPr>
              <a:t>. </a:t>
            </a:r>
            <a:r>
              <a:rPr lang="sr-Cyrl-RS" sz="2800" dirty="0">
                <a:effectLst/>
                <a:latin typeface="Calibri" panose="020F0502020204030204" pitchFamily="34" charset="0"/>
                <a:ea typeface="Calibri" panose="020F0502020204030204" pitchFamily="34" charset="0"/>
                <a:cs typeface="Times New Roman" panose="02020603050405020304" pitchFamily="18" charset="0"/>
              </a:rPr>
              <a:t>Продајом стечајног дужника као правног лица предмет продаје нису била потрживања и пласмани па је стечајну масу суд формирао решењем о обустави стечајног поступка и исту се чинили новчана средства остварена исплатом купопродајне цене, потраживања, ипласмани и накнадно пронађена имовина стечајног дужника.</a:t>
            </a:r>
            <a:r>
              <a:rPr lang="sr-Latn-RS" sz="2800" dirty="0">
                <a:effectLst/>
                <a:latin typeface="Calibri" panose="020F0502020204030204" pitchFamily="34" charset="0"/>
                <a:ea typeface="Calibri" panose="020F0502020204030204" pitchFamily="34" charset="0"/>
                <a:cs typeface="Times New Roman" panose="02020603050405020304" pitchFamily="18" charset="0"/>
              </a:rPr>
              <a:t> </a:t>
            </a:r>
            <a:r>
              <a:rPr lang="sr-Cyrl-RS" sz="2800" dirty="0">
                <a:effectLst/>
                <a:latin typeface="Calibri" panose="020F0502020204030204" pitchFamily="34" charset="0"/>
                <a:ea typeface="Calibri" panose="020F0502020204030204" pitchFamily="34" charset="0"/>
                <a:cs typeface="Times New Roman" panose="02020603050405020304" pitchFamily="18" charset="0"/>
              </a:rPr>
              <a:t>Питање: Да ли формирана стечајна маса након продаје стечајног дужника као правног лица коју чине новчана средства добијена исплатом купопродајне цене и имовина стечајног дужника која није била предмет продаје стечајног дужника као правног лица представља имовину дужника стечајне масе утврђену судском одлуком? Да ли дужник стечајна маса може према дужницима стечајног дужника применити одредбе члана 105. Закона о стечају за потраживања која нису била предмет продаје, односно која су била изузета приликом продаје стечајног дужника као правног лица, а која су задовољавала услове наплате на дан регистровања стечајне масе у АПР? Да ли потраживање од дужника стечајног дужника чије се постојање утврди након продаје стечајног дужника као правног лица а која се не може наплатити због блокаде пословног рачуна дужника стечајног дужника може огласити на продају као накнадно пронађена имовина?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buNone/>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397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normAutofit/>
          </a:bodyPr>
          <a:lstStyle/>
          <a:p>
            <a:pPr marL="0" indent="0" algn="just">
              <a:lnSpc>
                <a:spcPct val="107000"/>
              </a:lnSpc>
              <a:buNone/>
            </a:pPr>
            <a:r>
              <a:rPr lang="sr-Cyrl-RS" sz="2400" dirty="0">
                <a:effectLst/>
                <a:latin typeface="Calibri" panose="020F0502020204030204" pitchFamily="34" charset="0"/>
                <a:ea typeface="Calibri" panose="020F0502020204030204" pitchFamily="34" charset="0"/>
                <a:cs typeface="Times New Roman" panose="02020603050405020304" pitchFamily="18" charset="0"/>
              </a:rPr>
              <a:t>35</a:t>
            </a:r>
            <a:r>
              <a:rPr lang="sr-Latn-RS" sz="2400" dirty="0">
                <a:effectLst/>
                <a:latin typeface="Calibri" panose="020F0502020204030204" pitchFamily="34" charset="0"/>
                <a:ea typeface="Calibri" panose="020F0502020204030204" pitchFamily="34" charset="0"/>
                <a:cs typeface="Times New Roman" panose="02020603050405020304" pitchFamily="18" charset="0"/>
              </a:rPr>
              <a:t>. </a:t>
            </a:r>
            <a:r>
              <a:rPr lang="sr-Cyrl-RS" sz="2400" dirty="0">
                <a:effectLst/>
                <a:latin typeface="Calibri" panose="020F0502020204030204" pitchFamily="34" charset="0"/>
                <a:ea typeface="Calibri" panose="020F0502020204030204" pitchFamily="34" charset="0"/>
                <a:cs typeface="Times New Roman" panose="02020603050405020304" pitchFamily="18" charset="0"/>
              </a:rPr>
              <a:t>Дана 20. фебруара отворен је стечајни поступак, прво поверилачко рочиште је заказано за 25. март. На дан отварања стечајног поступка затечен је уговор о закупу и закупац обавља производњу у објекту који је власништво стечајног дужника, док је опрема на којој се обавља производња влаништво закупца. С обзиром да на дан отварања стечајног поступка немамо формиране органе стечајног поступка (одбор поверилаца/разлучног повериоца ради давања сагласности за закључивање уговора о закупу као радње од изузетног значаја). Питање: Да ли је исправно наставити уговор о закупу затечен на дан отварања стечајног поступка, под истим условима, уз обавештење стечајног судије, обавештење вероватних разлучних поверилаца или уз сагласност стечајног судије и  обавештење вероватних разлучних поверилаца, или закључити нови уговор на који би се одбор поверилаца изјаснио о давању сагласности након свог формирањa? </a:t>
            </a:r>
          </a:p>
          <a:p>
            <a:pPr marL="0" indent="0" algn="just">
              <a:lnSpc>
                <a:spcPct val="107000"/>
              </a:lnSpc>
              <a:buNone/>
            </a:pPr>
            <a:endParaRPr lang="sr-Latn-R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190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lstStyle/>
          <a:p>
            <a:pPr marL="0" indent="0" algn="just">
              <a:buNone/>
            </a:pPr>
            <a:r>
              <a:rPr lang="sr-Cyrl-RS" sz="2800" dirty="0">
                <a:latin typeface="Calibri" panose="020F0502020204030204" pitchFamily="34" charset="0"/>
                <a:ea typeface="Calibri" panose="020F0502020204030204" pitchFamily="34" charset="0"/>
                <a:cs typeface="Times New Roman" panose="02020603050405020304" pitchFamily="18" charset="0"/>
              </a:rPr>
              <a:t>36.</a:t>
            </a:r>
            <a:r>
              <a:rPr lang="sr-Latn-RS" sz="2800" dirty="0">
                <a:latin typeface="Calibri" panose="020F0502020204030204" pitchFamily="34" charset="0"/>
                <a:ea typeface="Calibri" panose="020F0502020204030204" pitchFamily="34" charset="0"/>
                <a:cs typeface="Times New Roman" panose="02020603050405020304" pitchFamily="18" charset="0"/>
              </a:rPr>
              <a:t> </a:t>
            </a:r>
            <a:r>
              <a:rPr lang="ru-RU" sz="2800" dirty="0">
                <a:latin typeface="Calibri" panose="020F0502020204030204" pitchFamily="34" charset="0"/>
                <a:ea typeface="Calibri" panose="020F0502020204030204" pitchFamily="34" charset="0"/>
                <a:cs typeface="Times New Roman" panose="02020603050405020304" pitchFamily="18" charset="0"/>
              </a:rPr>
              <a:t>Стечајни дужник се налази на територији Републике Србије где се и води стечајни поступак. Један део имовине се налази у иностранству на територији Црне Горе и стечајни управник има намеру да прода предметну имовину у Црној Гори. Питање: Да ли стечајни управник треба да ангажује лиценцираног проценитеља са територије Србије, лиценцираног проценитеља са територије Црнр Горе (како би смањио евентуални трошак за стечајног дужника пут/хотел) или међународног лиценцираног проценитеља?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dirty="0"/>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906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normAutofit/>
          </a:bodyPr>
          <a:lstStyle/>
          <a:p>
            <a:pPr marL="0" indent="0" algn="just">
              <a:lnSpc>
                <a:spcPct val="107000"/>
              </a:lnSpc>
              <a:buNone/>
            </a:pPr>
            <a:r>
              <a:rPr lang="sr-Latn-RS" dirty="0">
                <a:latin typeface="Calibri" panose="020F0502020204030204" pitchFamily="34" charset="0"/>
                <a:ea typeface="Calibri" panose="020F0502020204030204" pitchFamily="34" charset="0"/>
                <a:cs typeface="Times New Roman" panose="02020603050405020304" pitchFamily="18" charset="0"/>
              </a:rPr>
              <a:t>37. </a:t>
            </a:r>
            <a:r>
              <a:rPr lang="ru-RU" dirty="0">
                <a:effectLst/>
                <a:latin typeface="Calibri" panose="020F0502020204030204" pitchFamily="34" charset="0"/>
                <a:ea typeface="Calibri" panose="020F0502020204030204" pitchFamily="34" charset="0"/>
                <a:cs typeface="Times New Roman" panose="02020603050405020304" pitchFamily="18" charset="0"/>
              </a:rPr>
              <a:t>На објекту у власништву стечајног дужника је уписана хипотека у корист банке која је разлучни поверилац. Објекат је осигуран за случај пожара и других опасности. У току стечаја објекат је услед избијања пожара изгорео. Осигуравајућа кућа је исплатила штету стечајном дужнику.</a:t>
            </a:r>
          </a:p>
          <a:p>
            <a:pPr marL="0" indent="0" algn="just">
              <a:lnSpc>
                <a:spcPct val="107000"/>
              </a:lnSpc>
              <a:buNone/>
            </a:pPr>
            <a:r>
              <a:rPr lang="ru-RU" dirty="0">
                <a:effectLst/>
                <a:latin typeface="Calibri" panose="020F0502020204030204" pitchFamily="34" charset="0"/>
                <a:ea typeface="Calibri" panose="020F0502020204030204" pitchFamily="34" charset="0"/>
                <a:cs typeface="Times New Roman" panose="02020603050405020304" pitchFamily="18" charset="0"/>
              </a:rPr>
              <a:t>Питање: Да ли банка као разлучни поверилац има право приоритетног намирења из исплаћене накнаде? </a:t>
            </a:r>
          </a:p>
          <a:p>
            <a:pPr marL="0" indent="0" algn="just">
              <a:lnSpc>
                <a:spcPct val="107000"/>
              </a:lnSpc>
              <a:buNone/>
            </a:pPr>
            <a:endParaRPr lang="sr-Latn-R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97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lstStyle/>
          <a:p>
            <a:pPr marL="0" indent="0" algn="just">
              <a:buNone/>
            </a:pPr>
            <a:r>
              <a:rPr lang="sr-Cyrl-RS" sz="2800" dirty="0">
                <a:effectLst/>
                <a:latin typeface="Calibri" panose="020F0502020204030204" pitchFamily="34" charset="0"/>
                <a:ea typeface="Calibri" panose="020F0502020204030204" pitchFamily="34" charset="0"/>
                <a:cs typeface="Times New Roman" panose="02020603050405020304" pitchFamily="18" charset="0"/>
              </a:rPr>
              <a:t>3. Стечајни управник је добио сагласност одбора поверилаца  на продају имовине стечајног дужника непосредном погодбом у виду „одлуке одбора поверилаца“ са потписом председника одбора поверилаца и печатом. Питање: Да ли је дужност стечајног управника да проверава начин гласања чланова одбора поверилаца, захтевајући записник са седнице одбора поверилаца на којој се гласало? Да ли суд проверава законитост одлуке одбора поверилаца у смислу начина гласања чланова одбора поверилаца? </a:t>
            </a:r>
          </a:p>
          <a:p>
            <a:pPr marL="0" indent="0" algn="just">
              <a:buNone/>
            </a:pPr>
            <a:endParaRPr lang="en-US" dirty="0"/>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2667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lstStyle/>
          <a:p>
            <a:pPr marL="0" indent="0" algn="just">
              <a:buNone/>
            </a:pPr>
            <a:r>
              <a:rPr lang="sr-Cyrl-RS" sz="2800" dirty="0">
                <a:effectLst/>
                <a:latin typeface="Calibri" panose="020F0502020204030204" pitchFamily="34" charset="0"/>
                <a:ea typeface="Calibri" panose="020F0502020204030204" pitchFamily="34" charset="0"/>
                <a:cs typeface="Times New Roman" panose="02020603050405020304" pitchFamily="18" charset="0"/>
              </a:rPr>
              <a:t>4. Који је суд стварно надлежан код тужбе за накнаду штете коју је стечајни управник проузроковао учесницима у поступку у смислу члана 31. Закона о стечају? </a:t>
            </a:r>
          </a:p>
          <a:p>
            <a:pPr marL="0" indent="0" algn="just">
              <a:buNone/>
            </a:pPr>
            <a:endParaRPr lang="en-US" dirty="0"/>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735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lstStyle/>
          <a:p>
            <a:pPr marL="0" indent="0" algn="just">
              <a:buNone/>
            </a:pPr>
            <a:r>
              <a:rPr lang="sr-Cyrl-RS" sz="2800" dirty="0">
                <a:effectLst/>
                <a:latin typeface="Calibri" panose="020F0502020204030204" pitchFamily="34" charset="0"/>
                <a:ea typeface="Calibri" panose="020F0502020204030204" pitchFamily="34" charset="0"/>
                <a:cs typeface="Times New Roman" panose="02020603050405020304" pitchFamily="18" charset="0"/>
              </a:rPr>
              <a:t>5. Да ли стечајни судија може стечајном управнику да одобри додатну награду из члана 10.  Правилника о основама и мерилима за одређивање награде за рад и накнаде трошкова стечајних управника (поред увећане награде у смислу члана 5.  истог Правилника) у ситуацији када су повериоци 1. и 2. исплатног реда намирени 100%  а повериоци 3. исплатног са 1%; да ли је стечајни судија везан одлуком одбора поверилаца да се стечајном управнику увећа награда и у случају да су повериоци 3. исплатног реда незнатно намирени? </a:t>
            </a:r>
          </a:p>
          <a:p>
            <a:pPr marL="0" indent="0" algn="just">
              <a:buNone/>
            </a:pPr>
            <a:endParaRPr lang="en-US" dirty="0"/>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590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lstStyle/>
          <a:p>
            <a:pPr marL="0" indent="0" algn="just">
              <a:buNone/>
            </a:pPr>
            <a:r>
              <a:rPr lang="sr-Cyrl-RS" sz="2800" dirty="0">
                <a:effectLst/>
                <a:latin typeface="Calibri" panose="020F0502020204030204" pitchFamily="34" charset="0"/>
                <a:ea typeface="Calibri" panose="020F0502020204030204" pitchFamily="34" charset="0"/>
                <a:cs typeface="Times New Roman" panose="02020603050405020304" pitchFamily="18" charset="0"/>
              </a:rPr>
              <a:t>6. Да ли је могуће продавати имовину Задруге-стечајног дужника, док је у поступку превођења из друштвене у задружну својину? Наиме, у конкретном предмету, поднет је захтев за превођење, али исти није окончан. Став судије је био да не постоје сметње да се продаја изврши, а да ће се статус имовине регулисати по доношењу решења о извршеној продаји</a:t>
            </a:r>
            <a:r>
              <a:rPr lang="sr-Latn-RS" sz="2800" dirty="0">
                <a:latin typeface="Calibri" panose="020F0502020204030204" pitchFamily="34" charset="0"/>
                <a:ea typeface="Calibri" panose="020F0502020204030204" pitchFamily="34" charset="0"/>
                <a:cs typeface="Times New Roman" panose="02020603050405020304" pitchFamily="18" charset="0"/>
              </a:rPr>
              <a:t>?</a:t>
            </a:r>
            <a:endParaRPr lang="sr-Cyrl-RS" sz="2800"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dirty="0"/>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360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lstStyle/>
          <a:p>
            <a:pPr marL="0" indent="0" algn="just">
              <a:buNone/>
            </a:pPr>
            <a:r>
              <a:rPr lang="sr-Cyrl-RS" sz="2800" dirty="0">
                <a:effectLst/>
                <a:latin typeface="Calibri" panose="020F0502020204030204" pitchFamily="34" charset="0"/>
                <a:ea typeface="Calibri" panose="020F0502020204030204" pitchFamily="34" charset="0"/>
                <a:cs typeface="Times New Roman" panose="02020603050405020304" pitchFamily="18" charset="0"/>
              </a:rPr>
              <a:t>7. Да ли је стечајни управник обавезан да се одазове на позив Пореске управе, ради усаглашавања дуга стечајног дужника према Пореској управи за обавезе настале пре отварања стечајног поступка?</a:t>
            </a:r>
          </a:p>
          <a:p>
            <a:pPr marL="0" indent="0" algn="just">
              <a:buNone/>
            </a:pPr>
            <a:endParaRPr lang="en-US" dirty="0"/>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747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18A3-9D28-06C5-7A4F-3DDF164A47DC}"/>
              </a:ext>
            </a:extLst>
          </p:cNvPr>
          <p:cNvSpPr>
            <a:spLocks noGrp="1"/>
          </p:cNvSpPr>
          <p:nvPr>
            <p:ph type="title"/>
          </p:nvPr>
        </p:nvSpPr>
        <p:spPr>
          <a:xfrm>
            <a:off x="246017" y="160540"/>
            <a:ext cx="10622279" cy="955992"/>
          </a:xfrm>
        </p:spPr>
        <p:txBody>
          <a:bodyPr>
            <a:normAutofit/>
          </a:bodyPr>
          <a:lstStyle/>
          <a:p>
            <a:r>
              <a:rPr lang="sr-Cyrl-RS" dirty="0"/>
              <a:t>Панел:</a:t>
            </a:r>
            <a:r>
              <a:rPr lang="sr-Latn-RS" dirty="0"/>
              <a:t> </a:t>
            </a:r>
            <a:r>
              <a:rPr lang="sr-Cyrl-RS" dirty="0"/>
              <a:t>„Питања и одговори“</a:t>
            </a:r>
            <a:endParaRPr lang="en-US" dirty="0"/>
          </a:p>
        </p:txBody>
      </p:sp>
      <p:sp>
        <p:nvSpPr>
          <p:cNvPr id="3" name="Content Placeholder 2">
            <a:extLst>
              <a:ext uri="{FF2B5EF4-FFF2-40B4-BE49-F238E27FC236}">
                <a16:creationId xmlns:a16="http://schemas.microsoft.com/office/drawing/2014/main" id="{D28EF408-F5AF-41E9-F860-1EE020FBBF1E}"/>
              </a:ext>
            </a:extLst>
          </p:cNvPr>
          <p:cNvSpPr>
            <a:spLocks noGrp="1"/>
          </p:cNvSpPr>
          <p:nvPr>
            <p:ph idx="1"/>
          </p:nvPr>
        </p:nvSpPr>
        <p:spPr>
          <a:xfrm>
            <a:off x="246018" y="1474682"/>
            <a:ext cx="11711520" cy="4791361"/>
          </a:xfrm>
        </p:spPr>
        <p:txBody>
          <a:bodyPr/>
          <a:lstStyle/>
          <a:p>
            <a:pPr marL="0" indent="0" algn="just">
              <a:buNone/>
            </a:pPr>
            <a:r>
              <a:rPr lang="sr-Cyrl-RS" sz="2800" dirty="0">
                <a:effectLst/>
                <a:latin typeface="Calibri" panose="020F0502020204030204" pitchFamily="34" charset="0"/>
                <a:ea typeface="Calibri" panose="020F0502020204030204" pitchFamily="34" charset="0"/>
                <a:cs typeface="Times New Roman" panose="02020603050405020304" pitchFamily="18" charset="0"/>
              </a:rPr>
              <a:t>8. Да ли разрешени стечајни управник има право на награду након извршене продаје имовине под разлучним правом коју је спровео новоименовани стечајни управник и након спроведене продаје намирења разлучних поверилаца?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dirty="0"/>
          </a:p>
        </p:txBody>
      </p:sp>
      <p:sp>
        <p:nvSpPr>
          <p:cNvPr id="4" name="Rectangle 3">
            <a:extLst>
              <a:ext uri="{FF2B5EF4-FFF2-40B4-BE49-F238E27FC236}">
                <a16:creationId xmlns:a16="http://schemas.microsoft.com/office/drawing/2014/main" id="{A71AC50A-1DA7-F9DE-664A-4A6A12DFEE7A}"/>
              </a:ext>
            </a:extLst>
          </p:cNvPr>
          <p:cNvSpPr/>
          <p:nvPr/>
        </p:nvSpPr>
        <p:spPr>
          <a:xfrm rot="5400000">
            <a:off x="5907679" y="573679"/>
            <a:ext cx="376643" cy="12192002"/>
          </a:xfrm>
          <a:prstGeom prst="rect">
            <a:avLst/>
          </a:prstGeom>
          <a:solidFill>
            <a:srgbClr val="011B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88AF5F6-B942-E26B-17D9-694F10D27BD1}"/>
              </a:ext>
            </a:extLst>
          </p:cNvPr>
          <p:cNvSpPr txBox="1"/>
          <p:nvPr/>
        </p:nvSpPr>
        <p:spPr>
          <a:xfrm>
            <a:off x="1858141" y="6523991"/>
            <a:ext cx="8475718" cy="307777"/>
          </a:xfrm>
          <a:prstGeom prst="rect">
            <a:avLst/>
          </a:prstGeom>
          <a:noFill/>
        </p:spPr>
        <p:txBody>
          <a:bodyPr wrap="none" rtlCol="0">
            <a:spAutoFit/>
          </a:bodyPr>
          <a:lstStyle/>
          <a:p>
            <a:r>
              <a:rPr lang="en-US" sz="1400" b="1" dirty="0">
                <a:solidFill>
                  <a:schemeClr val="bg1">
                    <a:lumMod val="95000"/>
                  </a:schemeClr>
                </a:solidFill>
              </a:rPr>
              <a:t>XI </a:t>
            </a:r>
            <a:r>
              <a:rPr lang="sr-Cyrl-RS" sz="1400" b="1" dirty="0">
                <a:solidFill>
                  <a:schemeClr val="bg1">
                    <a:lumMod val="95000"/>
                  </a:schemeClr>
                </a:solidFill>
              </a:rPr>
              <a:t>СТРУЧНИ СКУП АГЕНЦИЈЕ ЗА ЛИЦЕНЦИРАЊЕ СТЕЧАЈНИХ УПРАВНИКА, СТАРА ПЛАНИНА 28.11.-1.12.2022.</a:t>
            </a:r>
            <a:endParaRPr lang="en-US" sz="1400" b="1" dirty="0">
              <a:solidFill>
                <a:schemeClr val="bg1">
                  <a:lumMod val="95000"/>
                </a:schemeClr>
              </a:solidFill>
            </a:endParaRPr>
          </a:p>
        </p:txBody>
      </p:sp>
      <p:pic>
        <p:nvPicPr>
          <p:cNvPr id="8" name="Picture 7">
            <a:extLst>
              <a:ext uri="{FF2B5EF4-FFF2-40B4-BE49-F238E27FC236}">
                <a16:creationId xmlns:a16="http://schemas.microsoft.com/office/drawing/2014/main" id="{D4EE056D-EC62-26F3-5139-1BF83DA71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7126" y="0"/>
            <a:ext cx="2244874" cy="1262742"/>
          </a:xfrm>
          <a:prstGeom prst="rect">
            <a:avLst/>
          </a:prstGeom>
        </p:spPr>
      </p:pic>
      <p:cxnSp>
        <p:nvCxnSpPr>
          <p:cNvPr id="12" name="Straight Connector 11">
            <a:extLst>
              <a:ext uri="{FF2B5EF4-FFF2-40B4-BE49-F238E27FC236}">
                <a16:creationId xmlns:a16="http://schemas.microsoft.com/office/drawing/2014/main" id="{6CB6E80E-4A9C-9C6D-B8D4-4483885F0486}"/>
              </a:ext>
            </a:extLst>
          </p:cNvPr>
          <p:cNvCxnSpPr>
            <a:cxnSpLocks/>
          </p:cNvCxnSpPr>
          <p:nvPr/>
        </p:nvCxnSpPr>
        <p:spPr>
          <a:xfrm>
            <a:off x="246018" y="1262743"/>
            <a:ext cx="10622279" cy="0"/>
          </a:xfrm>
          <a:prstGeom prst="line">
            <a:avLst/>
          </a:prstGeom>
          <a:ln w="19050">
            <a:solidFill>
              <a:srgbClr val="011B5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6882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608</TotalTime>
  <Words>4717</Words>
  <Application>Microsoft Office PowerPoint</Application>
  <PresentationFormat>Widescreen</PresentationFormat>
  <Paragraphs>126</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Office Theme</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lpstr>Панел: „Питања и одговори“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Branko BZ. Zitko</dc:creator>
  <cp:lastModifiedBy>Sladjana Guzijan</cp:lastModifiedBy>
  <cp:revision>24</cp:revision>
  <dcterms:created xsi:type="dcterms:W3CDTF">2022-11-01T12:38:47Z</dcterms:created>
  <dcterms:modified xsi:type="dcterms:W3CDTF">2022-11-18T10:19:12Z</dcterms:modified>
</cp:coreProperties>
</file>