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865942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B4A38-C806-40FA-8B6A-CD9B56E461A1}" type="datetimeFigureOut">
              <a:rPr lang="en-US" smtClean="0"/>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4528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1643680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94567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348647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98706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3662650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581469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49582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413911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405141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1B4A38-C806-40FA-8B6A-CD9B56E461A1}" type="datetimeFigureOut">
              <a:rPr lang="en-US" smtClean="0"/>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424210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1B4A38-C806-40FA-8B6A-CD9B56E461A1}" type="datetimeFigureOut">
              <a:rPr lang="en-US" smtClean="0"/>
              <a:t>22-Oct-16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72336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303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276450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1B4A38-C806-40FA-8B6A-CD9B56E461A1}" type="datetimeFigureOut">
              <a:rPr lang="en-US" smtClean="0"/>
              <a:t>22-Oct-16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15785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B4A38-C806-40FA-8B6A-CD9B56E461A1}" type="datetimeFigureOut">
              <a:rPr lang="en-US" smtClean="0"/>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1DF4-5FA2-4263-A2BE-4439163C5881}" type="slidenum">
              <a:rPr lang="en-US" smtClean="0"/>
              <a:t>‹#›</a:t>
            </a:fld>
            <a:endParaRPr lang="en-US"/>
          </a:p>
        </p:txBody>
      </p:sp>
    </p:spTree>
    <p:extLst>
      <p:ext uri="{BB962C8B-B14F-4D97-AF65-F5344CB8AC3E}">
        <p14:creationId xmlns:p14="http://schemas.microsoft.com/office/powerpoint/2010/main" val="145953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1B4A38-C806-40FA-8B6A-CD9B56E461A1}" type="datetimeFigureOut">
              <a:rPr lang="en-US" smtClean="0"/>
              <a:t>22-Oct-16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6A21DF4-5FA2-4263-A2BE-4439163C5881}" type="slidenum">
              <a:rPr lang="en-US" smtClean="0"/>
              <a:t>‹#›</a:t>
            </a:fld>
            <a:endParaRPr lang="en-US"/>
          </a:p>
        </p:txBody>
      </p:sp>
    </p:spTree>
    <p:extLst>
      <p:ext uri="{BB962C8B-B14F-4D97-AF65-F5344CB8AC3E}">
        <p14:creationId xmlns:p14="http://schemas.microsoft.com/office/powerpoint/2010/main" val="862830944"/>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 id="214748407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10358758" cy="1977980"/>
          </a:xfrm>
        </p:spPr>
        <p:txBody>
          <a:bodyPr/>
          <a:lstStyle/>
          <a:p>
            <a:pPr algn="ctr"/>
            <a:r>
              <a:rPr lang="ru-RU" dirty="0"/>
              <a:t> </a:t>
            </a:r>
            <a:r>
              <a:rPr lang="ru-RU" sz="5400" dirty="0"/>
              <a:t>МЕРЕ ЗА РЕАЛИЗАЦИЈУ </a:t>
            </a:r>
            <a:r>
              <a:rPr lang="ru-RU" sz="5400" dirty="0" smtClean="0"/>
              <a:t>ПЛАНОВ</a:t>
            </a:r>
            <a:r>
              <a:rPr lang="en-US" sz="5400" dirty="0"/>
              <a:t>A</a:t>
            </a:r>
            <a:r>
              <a:rPr lang="ru-RU" sz="5400" dirty="0" smtClean="0"/>
              <a:t> </a:t>
            </a:r>
            <a:r>
              <a:rPr lang="ru-RU" sz="5400" dirty="0"/>
              <a:t>РЕОРГАНИЗАЦИЈЕ</a:t>
            </a:r>
            <a:endParaRPr lang="en-US" sz="5400" dirty="0"/>
          </a:p>
        </p:txBody>
      </p:sp>
      <p:sp>
        <p:nvSpPr>
          <p:cNvPr id="3" name="Subtitle 2"/>
          <p:cNvSpPr>
            <a:spLocks noGrp="1"/>
          </p:cNvSpPr>
          <p:nvPr>
            <p:ph type="subTitle" idx="1"/>
          </p:nvPr>
        </p:nvSpPr>
        <p:spPr>
          <a:xfrm>
            <a:off x="6027312" y="5344050"/>
            <a:ext cx="6065435" cy="861420"/>
          </a:xfrm>
        </p:spPr>
        <p:txBody>
          <a:bodyPr/>
          <a:lstStyle/>
          <a:p>
            <a:r>
              <a:rPr lang="sr-Cyrl-RS" dirty="0" smtClean="0">
                <a:solidFill>
                  <a:schemeClr val="tx1"/>
                </a:solidFill>
              </a:rPr>
              <a:t>Слободанка комшић</a:t>
            </a:r>
          </a:p>
          <a:p>
            <a:r>
              <a:rPr lang="sr-Cyrl-RS" dirty="0" smtClean="0">
                <a:solidFill>
                  <a:schemeClr val="tx1"/>
                </a:solidFill>
              </a:rPr>
              <a:t>Београд, Привредна Комора србије, 2016</a:t>
            </a:r>
            <a:endParaRPr lang="en-US" dirty="0">
              <a:solidFill>
                <a:schemeClr val="tx1"/>
              </a:solidFill>
            </a:endParaRPr>
          </a:p>
        </p:txBody>
      </p:sp>
    </p:spTree>
    <p:extLst>
      <p:ext uri="{BB962C8B-B14F-4D97-AF65-F5344CB8AC3E}">
        <p14:creationId xmlns:p14="http://schemas.microsoft.com/office/powerpoint/2010/main" val="155822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Претварање потраживања у  капитал</a:t>
            </a:r>
            <a:br>
              <a:rPr lang="sr-Cyrl-RS" dirty="0"/>
            </a:br>
            <a:r>
              <a:rPr lang="sr-Cyrl-RS" dirty="0"/>
              <a:t/>
            </a:r>
            <a:br>
              <a:rPr lang="sr-Cyrl-RS" dirty="0"/>
            </a:br>
            <a:endParaRPr lang="en-US" dirty="0"/>
          </a:p>
        </p:txBody>
      </p:sp>
      <p:sp>
        <p:nvSpPr>
          <p:cNvPr id="3" name="Content Placeholder 2"/>
          <p:cNvSpPr>
            <a:spLocks noGrp="1"/>
          </p:cNvSpPr>
          <p:nvPr>
            <p:ph idx="1"/>
          </p:nvPr>
        </p:nvSpPr>
        <p:spPr/>
        <p:txBody>
          <a:bodyPr/>
          <a:lstStyle/>
          <a:p>
            <a:pPr algn="just"/>
            <a:r>
              <a:rPr lang="ru-RU" dirty="0"/>
              <a:t>Мера претварање потраживања у капитал, у акције акционарских друштава, односно у трајни улог друштва са ограниченом одговорношћу, дугови се поништавају и сад повериоци постају акционари, односно чланови друштва. То практично значи куповину дужника, стим што се плаћање његове цене не врши новцем, већ дуговима дужника</a:t>
            </a:r>
            <a:r>
              <a:rPr lang="ru-RU" dirty="0" smtClean="0"/>
              <a:t>.</a:t>
            </a:r>
            <a:endParaRPr lang="ru-RU" dirty="0"/>
          </a:p>
          <a:p>
            <a:pPr algn="just"/>
            <a:r>
              <a:rPr lang="ru-RU" dirty="0"/>
              <a:t> Оно што по мени представља проблем, је када се ова мера предвиди за све повериоце, а нарочито за повериоца Пореску управу, која је поверилац за порезе и доприносе за запослене, а када је дужник у приватном власништву.</a:t>
            </a:r>
          </a:p>
          <a:p>
            <a:pPr algn="just"/>
            <a:endParaRPr lang="en-US" dirty="0"/>
          </a:p>
        </p:txBody>
      </p:sp>
    </p:spTree>
    <p:extLst>
      <p:ext uri="{BB962C8B-B14F-4D97-AF65-F5344CB8AC3E}">
        <p14:creationId xmlns:p14="http://schemas.microsoft.com/office/powerpoint/2010/main" val="15332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Претварање потраживања у  капитал</a:t>
            </a:r>
            <a:br>
              <a:rPr lang="sr-Cyrl-RS" dirty="0"/>
            </a:br>
            <a:endParaRPr lang="en-US" dirty="0"/>
          </a:p>
        </p:txBody>
      </p:sp>
      <p:sp>
        <p:nvSpPr>
          <p:cNvPr id="3" name="Content Placeholder 2"/>
          <p:cNvSpPr>
            <a:spLocks noGrp="1"/>
          </p:cNvSpPr>
          <p:nvPr>
            <p:ph idx="1"/>
          </p:nvPr>
        </p:nvSpPr>
        <p:spPr/>
        <p:txBody>
          <a:bodyPr/>
          <a:lstStyle/>
          <a:p>
            <a:pPr algn="just"/>
            <a:r>
              <a:rPr lang="ru-RU" dirty="0"/>
              <a:t>Ако знамо да се претварањем потраживања у капитал, обавеза дужника гаси, на који начин ће се за запослене измирити обавезе на име пореза и доприноса.</a:t>
            </a:r>
          </a:p>
          <a:p>
            <a:pPr algn="just"/>
            <a:endParaRPr lang="ru-RU" dirty="0"/>
          </a:p>
          <a:p>
            <a:pPr algn="just"/>
            <a:r>
              <a:rPr lang="ru-RU" dirty="0"/>
              <a:t>Када овакву меру предвиде дужници, чији је бар у једном делу, власник капитала Република Србија, она не представља проблем, јер се одлукама надлежних органа регулише и измирење пореза и доприноса за запослене.</a:t>
            </a:r>
          </a:p>
          <a:p>
            <a:pPr algn="just"/>
            <a:endParaRPr lang="en-US" dirty="0"/>
          </a:p>
        </p:txBody>
      </p:sp>
    </p:spTree>
    <p:extLst>
      <p:ext uri="{BB962C8B-B14F-4D97-AF65-F5344CB8AC3E}">
        <p14:creationId xmlns:p14="http://schemas.microsoft.com/office/powerpoint/2010/main" val="384423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800" dirty="0"/>
              <a:t>Мера уновчавања имовине са теретом или без њега или пренос такве имовине на име намирења потраживања</a:t>
            </a:r>
            <a:endParaRPr lang="en-US" sz="2800" dirty="0"/>
          </a:p>
        </p:txBody>
      </p:sp>
      <p:sp>
        <p:nvSpPr>
          <p:cNvPr id="3" name="Content Placeholder 2"/>
          <p:cNvSpPr>
            <a:spLocks noGrp="1"/>
          </p:cNvSpPr>
          <p:nvPr>
            <p:ph idx="1"/>
          </p:nvPr>
        </p:nvSpPr>
        <p:spPr/>
        <p:txBody>
          <a:bodyPr/>
          <a:lstStyle/>
          <a:p>
            <a:pPr algn="just"/>
            <a:r>
              <a:rPr lang="ru-RU" dirty="0"/>
              <a:t>Мера уновчавања имовине са теретом или без њега или пренос такве имовине на име намирења потраживања, је мера која је честа у плановима реорганизације, и у случајвима када се предвиђа уновчавање имовине са теретом или без њега, потребно је у плану детаљно навести начин и поступак продаје, јер се очекује да ће се постићи боља цена продајом имовине кроз поступак реорганизације, јер не постоји ограничење почетне цене, као што је то случај у стечајном поступку који се спроводи банкротсвом стечајног дужника. </a:t>
            </a:r>
          </a:p>
          <a:p>
            <a:pPr algn="just"/>
            <a:endParaRPr lang="ru-RU" dirty="0"/>
          </a:p>
          <a:p>
            <a:pPr algn="just"/>
            <a:endParaRPr lang="en-US" dirty="0"/>
          </a:p>
        </p:txBody>
      </p:sp>
    </p:spTree>
    <p:extLst>
      <p:ext uri="{BB962C8B-B14F-4D97-AF65-F5344CB8AC3E}">
        <p14:creationId xmlns:p14="http://schemas.microsoft.com/office/powerpoint/2010/main" val="244081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3200" dirty="0"/>
              <a:t>Мера уступања неоптерећене имовине на име намирења потраживања</a:t>
            </a:r>
            <a:endParaRPr lang="en-US" sz="3200" dirty="0"/>
          </a:p>
        </p:txBody>
      </p:sp>
      <p:sp>
        <p:nvSpPr>
          <p:cNvPr id="3" name="Content Placeholder 2"/>
          <p:cNvSpPr>
            <a:spLocks noGrp="1"/>
          </p:cNvSpPr>
          <p:nvPr>
            <p:ph idx="1"/>
          </p:nvPr>
        </p:nvSpPr>
        <p:spPr/>
        <p:txBody>
          <a:bodyPr/>
          <a:lstStyle/>
          <a:p>
            <a:pPr algn="just"/>
            <a:r>
              <a:rPr lang="ru-RU" dirty="0"/>
              <a:t>је мера, која се примењивала селективно и која у пракси није наилазила на одобрење поверилаца</a:t>
            </a:r>
            <a:r>
              <a:rPr lang="ru-RU" dirty="0" smtClean="0"/>
              <a:t>.</a:t>
            </a:r>
            <a:endParaRPr lang="ru-RU" dirty="0"/>
          </a:p>
          <a:p>
            <a:pPr algn="just"/>
            <a:r>
              <a:rPr lang="ru-RU" dirty="0"/>
              <a:t>Најчешће примедбе поверилаца су се односиле, да се овом мером погудује појединим повериоцима и да се други повериоци доводе у неповољнији положај</a:t>
            </a:r>
            <a:r>
              <a:rPr lang="ru-RU" dirty="0" smtClean="0"/>
              <a:t>.</a:t>
            </a:r>
          </a:p>
          <a:p>
            <a:pPr algn="just"/>
            <a:r>
              <a:rPr lang="ru-RU" dirty="0"/>
              <a:t>Како је у досадашњој пракси било доста примедби на ову меру за рализацију плана реорганизације, то је вероватно и био разлог што је Нацртом Закона за измену и допуна Закона о стечају предвиђено укидање ове мере.</a:t>
            </a:r>
          </a:p>
          <a:p>
            <a:pPr algn="just"/>
            <a:endParaRPr lang="en-US" dirty="0"/>
          </a:p>
        </p:txBody>
      </p:sp>
    </p:spTree>
    <p:extLst>
      <p:ext uri="{BB962C8B-B14F-4D97-AF65-F5344CB8AC3E}">
        <p14:creationId xmlns:p14="http://schemas.microsoft.com/office/powerpoint/2010/main" val="289941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Извршење, измена или одрицање од заложног права</a:t>
            </a:r>
            <a:endParaRPr lang="en-US" dirty="0"/>
          </a:p>
        </p:txBody>
      </p:sp>
      <p:sp>
        <p:nvSpPr>
          <p:cNvPr id="3" name="Content Placeholder 2"/>
          <p:cNvSpPr>
            <a:spLocks noGrp="1"/>
          </p:cNvSpPr>
          <p:nvPr>
            <p:ph idx="1"/>
          </p:nvPr>
        </p:nvSpPr>
        <p:spPr/>
        <p:txBody>
          <a:bodyPr/>
          <a:lstStyle/>
          <a:p>
            <a:pPr algn="just"/>
            <a:r>
              <a:rPr lang="ru-RU" dirty="0"/>
              <a:t>Извршење, измена или одрицање од заложног права, је мера за реализацију плана реорганизације која се често среће у плановима реорганизације</a:t>
            </a:r>
            <a:r>
              <a:rPr lang="ru-RU" dirty="0" smtClean="0"/>
              <a:t>.</a:t>
            </a:r>
            <a:endParaRPr lang="ru-RU" dirty="0"/>
          </a:p>
          <a:p>
            <a:pPr algn="just"/>
            <a:r>
              <a:rPr lang="ru-RU" dirty="0"/>
              <a:t>У пракси је ова мера била често извор велког броја примедби од стране поверилаца који су своја потраживања обезбедили уписаним заложним правом на имовини дужника</a:t>
            </a:r>
            <a:r>
              <a:rPr lang="ru-RU" dirty="0" smtClean="0"/>
              <a:t>.</a:t>
            </a:r>
            <a:endParaRPr lang="ru-RU" dirty="0"/>
          </a:p>
          <a:p>
            <a:pPr algn="just"/>
            <a:r>
              <a:rPr lang="ru-RU" dirty="0"/>
              <a:t>Примедбе су се најчешће односиле на то, што је уписано заложно право престајало да постоји и ако они нису гласали за усвајање плана реорганизације</a:t>
            </a:r>
            <a:r>
              <a:rPr lang="ru-RU" dirty="0" smtClean="0"/>
              <a:t>.</a:t>
            </a:r>
          </a:p>
          <a:p>
            <a:pPr algn="just"/>
            <a:r>
              <a:rPr lang="ru-RU" dirty="0"/>
              <a:t>Предпостављам, да је то и био разлог што је Нацртом Закона за измену и допуна Закона о стечају предвиђено да се ова мера може спровести само уз сагласност имаоца заложног права.</a:t>
            </a:r>
          </a:p>
          <a:p>
            <a:pPr algn="just"/>
            <a:endParaRPr lang="en-US" dirty="0"/>
          </a:p>
        </p:txBody>
      </p:sp>
    </p:spTree>
    <p:extLst>
      <p:ext uri="{BB962C8B-B14F-4D97-AF65-F5344CB8AC3E}">
        <p14:creationId xmlns:p14="http://schemas.microsoft.com/office/powerpoint/2010/main" val="257448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797" y="1151397"/>
            <a:ext cx="8946541" cy="5288040"/>
          </a:xfrm>
        </p:spPr>
        <p:txBody>
          <a:bodyPr>
            <a:normAutofit fontScale="92500" lnSpcReduction="20000"/>
          </a:bodyPr>
          <a:lstStyle/>
          <a:p>
            <a:pPr algn="just"/>
            <a:r>
              <a:rPr lang="ru-RU" sz="2400" dirty="0"/>
              <a:t>Од мера које нису побројане у одредби члана 157. Закона о стечају, а које се често предлажу од стране предлагача су следеће мере</a:t>
            </a:r>
            <a:r>
              <a:rPr lang="ru-RU" dirty="0"/>
              <a:t>:</a:t>
            </a:r>
          </a:p>
          <a:p>
            <a:pPr algn="just"/>
            <a:endParaRPr lang="ru-RU" dirty="0"/>
          </a:p>
          <a:p>
            <a:pPr marL="457200" indent="-457200" algn="just">
              <a:buFont typeface="+mj-lt"/>
              <a:buAutoNum type="arabicPeriod"/>
            </a:pPr>
            <a:r>
              <a:rPr lang="ru-RU" dirty="0" smtClean="0"/>
              <a:t>Забрана </a:t>
            </a:r>
            <a:r>
              <a:rPr lang="ru-RU" dirty="0"/>
              <a:t>спровођења вансудског и судског извршења на обезбеђеној и необезбеђеној имовини и средствима дужника, ради наплате потраживања насталих пре дана усвајања плана реорганизације, осим у обиму, на начин и у роковима доспећа претвиђених планом реорганизације;</a:t>
            </a:r>
          </a:p>
          <a:p>
            <a:pPr marL="457200" indent="-457200" algn="just">
              <a:buFont typeface="+mj-lt"/>
              <a:buAutoNum type="arabicPeriod"/>
            </a:pPr>
            <a:endParaRPr lang="ru-RU" dirty="0"/>
          </a:p>
          <a:p>
            <a:pPr marL="457200" indent="-457200" algn="just">
              <a:buFont typeface="+mj-lt"/>
              <a:buAutoNum type="arabicPeriod"/>
            </a:pPr>
            <a:r>
              <a:rPr lang="ru-RU" dirty="0" smtClean="0"/>
              <a:t>Обавезу </a:t>
            </a:r>
            <a:r>
              <a:rPr lang="ru-RU" dirty="0"/>
              <a:t>поверилаца да по правноснажности решења којим се потврђује усвајање плана реорганизације, повуку испостављене налоге за принудну наплату на средствима на свим рачунима дужника са забраном подношења таквих налога за потраживања настала пре усвајања планареорганизације;</a:t>
            </a:r>
          </a:p>
          <a:p>
            <a:pPr marL="457200" indent="-457200" algn="just">
              <a:buFont typeface="+mj-lt"/>
              <a:buAutoNum type="arabicPeriod"/>
            </a:pPr>
            <a:endParaRPr lang="ru-RU" dirty="0"/>
          </a:p>
          <a:p>
            <a:pPr marL="457200" indent="-457200" algn="just">
              <a:buFont typeface="+mj-lt"/>
              <a:buAutoNum type="arabicPeriod"/>
            </a:pPr>
            <a:r>
              <a:rPr lang="ru-RU" dirty="0" smtClean="0"/>
              <a:t>Повлачење </a:t>
            </a:r>
            <a:r>
              <a:rPr lang="ru-RU" dirty="0"/>
              <a:t>предлога за извршење ради наплате потраживања насталих пре дана усвајања плана реорганизације;</a:t>
            </a:r>
          </a:p>
          <a:p>
            <a:pPr algn="just"/>
            <a:endParaRPr lang="ru-RU" dirty="0"/>
          </a:p>
          <a:p>
            <a:pPr algn="just"/>
            <a:endParaRPr lang="en-US" dirty="0"/>
          </a:p>
        </p:txBody>
      </p:sp>
    </p:spTree>
    <p:extLst>
      <p:ext uri="{BB962C8B-B14F-4D97-AF65-F5344CB8AC3E}">
        <p14:creationId xmlns:p14="http://schemas.microsoft.com/office/powerpoint/2010/main" val="1144811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Ове мере и јесу у циљу реализације планова реорганизације и једнаког третмана свих поверилаца  стечајног дужника</a:t>
            </a:r>
            <a:r>
              <a:rPr lang="ru-RU" dirty="0" smtClean="0"/>
              <a:t>.</a:t>
            </a:r>
          </a:p>
          <a:p>
            <a:pPr marL="0" indent="0" algn="just">
              <a:buNone/>
            </a:pPr>
            <a:endParaRPr lang="ru-RU" dirty="0"/>
          </a:p>
          <a:p>
            <a:pPr algn="just"/>
            <a:r>
              <a:rPr lang="ru-RU" dirty="0"/>
              <a:t>Како је усвојени план реорганизације извршна исправа, у случају непоступања дужника по усвојеном плану, сваки поверилац може да покрене извршни поступак, али сада само у складу са правноснажно усвојеним планом реорганизације</a:t>
            </a:r>
          </a:p>
          <a:p>
            <a:pPr algn="just"/>
            <a:endParaRPr lang="en-US" dirty="0"/>
          </a:p>
        </p:txBody>
      </p:sp>
    </p:spTree>
    <p:extLst>
      <p:ext uri="{BB962C8B-B14F-4D97-AF65-F5344CB8AC3E}">
        <p14:creationId xmlns:p14="http://schemas.microsoft.com/office/powerpoint/2010/main" val="3377045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Законодавац је увођењем института Унапред припремљеног плана реорганизације, омогућио привредним друштвима, да сами са предлогом за покретање стечајног поступка, поднесу и план реорганизације са мерама за реализацију плана које ће омогућити “</a:t>
            </a:r>
            <a:r>
              <a:rPr lang="ru-RU" dirty="0" smtClean="0"/>
              <a:t>оздрављење</a:t>
            </a:r>
            <a:r>
              <a:rPr lang="ru-RU" dirty="0"/>
              <a:t>” самог дужника, наставак обављања пословне делатности и редефинасње пословних односа са повериоцима, међутим у досадашњој пракси овај институт није дао очекиване резултате. </a:t>
            </a:r>
            <a:endParaRPr lang="en-US" dirty="0"/>
          </a:p>
        </p:txBody>
      </p:sp>
    </p:spTree>
    <p:extLst>
      <p:ext uri="{BB962C8B-B14F-4D97-AF65-F5344CB8AC3E}">
        <p14:creationId xmlns:p14="http://schemas.microsoft.com/office/powerpoint/2010/main" val="2085577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Унапред припремљени планови реорганизације, се најчешће подносе ради одређивања  забране спровођења извршења на имовини дужника, како би се повериоци онемогућили да наплате своја потраживања у извршном поступку, а по протеку рока од шест месеци, предлози за спровођење стечаја у складу са унапред припремљеним плановима реорганизације се повлаче и у кратком временском року подносе нови предлози за спровођење стечаја у складу са унапред припремљеним планом реорганизације, где се поново инсистира на доношењу мере забране спровођења извршења.</a:t>
            </a:r>
            <a:endParaRPr lang="en-US" dirty="0"/>
          </a:p>
        </p:txBody>
      </p:sp>
    </p:spTree>
    <p:extLst>
      <p:ext uri="{BB962C8B-B14F-4D97-AF65-F5344CB8AC3E}">
        <p14:creationId xmlns:p14="http://schemas.microsoft.com/office/powerpoint/2010/main" val="192131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У досадашњој пракси, планови реорганизације поднети у току стечајног поступка и то нарочито од стране стечајног управника, су планови  за које повериоци “радије” гласају.</a:t>
            </a:r>
          </a:p>
          <a:p>
            <a:pPr algn="just"/>
            <a:endParaRPr lang="ru-RU" dirty="0"/>
          </a:p>
          <a:p>
            <a:pPr algn="just"/>
            <a:r>
              <a:rPr lang="ru-RU" dirty="0"/>
              <a:t>Стварни разлози се налазе у томе, што у овим плановима реорганизације као једна од мера за спровођење плана реорганизације, нису предвиђене мере отпуста дуга као, мера претварања потраживања у капитал или  измена или одрицање од заложног права.</a:t>
            </a:r>
          </a:p>
          <a:p>
            <a:pPr algn="just"/>
            <a:endParaRPr lang="en-US" dirty="0"/>
          </a:p>
        </p:txBody>
      </p:sp>
    </p:spTree>
    <p:extLst>
      <p:ext uri="{BB962C8B-B14F-4D97-AF65-F5344CB8AC3E}">
        <p14:creationId xmlns:p14="http://schemas.microsoft.com/office/powerpoint/2010/main" val="1432470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0433" y="1215791"/>
            <a:ext cx="8946541" cy="4195481"/>
          </a:xfrm>
        </p:spPr>
        <p:txBody>
          <a:bodyPr/>
          <a:lstStyle/>
          <a:p>
            <a:pPr algn="just"/>
            <a:r>
              <a:rPr lang="ru-RU" dirty="0"/>
              <a:t>Законом о стечају предвиђено је да се стечај над дужником може спровести и у складу са Планом реорганизације, као и у складу са </a:t>
            </a:r>
            <a:r>
              <a:rPr lang="ru-RU" dirty="0" smtClean="0"/>
              <a:t>УППР-ом</a:t>
            </a:r>
          </a:p>
          <a:p>
            <a:pPr algn="just"/>
            <a:r>
              <a:rPr lang="ru-RU" dirty="0"/>
              <a:t>Одредбом члана 157. Закона остечају наведене су све мере за реализацију планова реорганизације</a:t>
            </a:r>
            <a:r>
              <a:rPr lang="ru-RU" dirty="0" smtClean="0"/>
              <a:t>.</a:t>
            </a:r>
          </a:p>
          <a:p>
            <a:pPr algn="just"/>
            <a:r>
              <a:rPr lang="ru-RU" dirty="0"/>
              <a:t>Поред мера прописаних у члану 157. Закон је оставио могућност предлагачима Унапред припремљених планова реорганизације као и планова реорганизације, да предвиде и друге мере, за које сами предлагачи процене да су целисходне за реализацију планова реорганизације</a:t>
            </a:r>
            <a:endParaRPr lang="en-US" dirty="0"/>
          </a:p>
        </p:txBody>
      </p:sp>
    </p:spTree>
    <p:extLst>
      <p:ext uri="{BB962C8B-B14F-4D97-AF65-F5344CB8AC3E}">
        <p14:creationId xmlns:p14="http://schemas.microsoft.com/office/powerpoint/2010/main" val="2092850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0433" y="1627915"/>
            <a:ext cx="8946541" cy="4195481"/>
          </a:xfrm>
        </p:spPr>
        <p:txBody>
          <a:bodyPr>
            <a:normAutofit/>
          </a:bodyPr>
          <a:lstStyle/>
          <a:p>
            <a:pPr algn="just"/>
            <a:r>
              <a:rPr lang="ru-RU" dirty="0"/>
              <a:t>Редовни планови реорганизације се у већем броју спроводе, у поређењу  са Унапред припремљеним плановим реорганизације стечајног дужника</a:t>
            </a:r>
            <a:r>
              <a:rPr lang="ru-RU" dirty="0" smtClean="0"/>
              <a:t>.</a:t>
            </a:r>
            <a:endParaRPr lang="ru-RU" dirty="0"/>
          </a:p>
          <a:p>
            <a:pPr algn="just"/>
            <a:r>
              <a:rPr lang="ru-RU" dirty="0"/>
              <a:t>Законом о стечају прописано је, да је овлашћени предлагач плана реорганизације у току поступка стечаја и стечајни управник</a:t>
            </a:r>
            <a:r>
              <a:rPr lang="ru-RU" dirty="0" smtClean="0"/>
              <a:t>.</a:t>
            </a:r>
            <a:endParaRPr lang="ru-RU" dirty="0"/>
          </a:p>
          <a:p>
            <a:pPr algn="just"/>
            <a:r>
              <a:rPr lang="ru-RU" dirty="0"/>
              <a:t>Националним стандардом број 6, о подацима које треба да садржи план реорганизације, у делу о садржини плана реорганизације, између осталог прописано је да план реорганизације мора бити заснован на реалним основама, као и да план реорганизације не сме бити заснован на неизвесном будућем догађају. </a:t>
            </a:r>
          </a:p>
          <a:p>
            <a:pPr algn="just"/>
            <a:endParaRPr lang="en-US" dirty="0"/>
          </a:p>
        </p:txBody>
      </p:sp>
    </p:spTree>
    <p:extLst>
      <p:ext uri="{BB962C8B-B14F-4D97-AF65-F5344CB8AC3E}">
        <p14:creationId xmlns:p14="http://schemas.microsoft.com/office/powerpoint/2010/main" val="3183003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ru-RU" dirty="0"/>
              <a:t>Ово посебно напомињем, јер без обзира да ли је стечајни управник предлагач плана реорганизације или стечајни управник, који по налогу стечајног судије, треба да провери тачност података унетих у план, или стечајном судији и одбору поверилаца, треба да достави мишљење о изводљивости плана реорганизације, увек се мора водити рачуна да план реорганизације мора бити заснован на реалним основама, као и да план реорганизације не сме бити заснован на неизвесном будућем догађају. </a:t>
            </a:r>
            <a:endParaRPr lang="en-US" dirty="0"/>
          </a:p>
        </p:txBody>
      </p:sp>
    </p:spTree>
    <p:extLst>
      <p:ext uri="{BB962C8B-B14F-4D97-AF65-F5344CB8AC3E}">
        <p14:creationId xmlns:p14="http://schemas.microsoft.com/office/powerpoint/2010/main" val="2958641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075" y="2292439"/>
            <a:ext cx="9792087" cy="1544784"/>
          </a:xfrm>
        </p:spPr>
        <p:txBody>
          <a:bodyPr/>
          <a:lstStyle/>
          <a:p>
            <a:pPr algn="ctr"/>
            <a:r>
              <a:rPr lang="sr-Cyrl-RS" dirty="0" smtClean="0"/>
              <a:t>ХВАЛА НА ПАЖЊИ</a:t>
            </a:r>
            <a:endParaRPr lang="en-US" dirty="0"/>
          </a:p>
        </p:txBody>
      </p:sp>
    </p:spTree>
    <p:extLst>
      <p:ext uri="{BB962C8B-B14F-4D97-AF65-F5344CB8AC3E}">
        <p14:creationId xmlns:p14="http://schemas.microsoft.com/office/powerpoint/2010/main" val="112499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706" y="1305944"/>
            <a:ext cx="8946541" cy="4195481"/>
          </a:xfrm>
        </p:spPr>
        <p:txBody>
          <a:bodyPr/>
          <a:lstStyle/>
          <a:p>
            <a:pPr algn="just"/>
            <a:r>
              <a:rPr lang="ru-RU" dirty="0"/>
              <a:t>Предлагачи плана реорганизације, имају могућност, да сами одреде које мере које је предвидео Закон су најповољније за сваког стечајног дужника и којим мерама ће се постићи најповољнији ефекат, како за самог дужника тако и за повериоце који треба да изгласају усвајање предложеног плана реорганизације</a:t>
            </a:r>
            <a:r>
              <a:rPr lang="ru-RU" dirty="0" smtClean="0"/>
              <a:t>.</a:t>
            </a:r>
          </a:p>
          <a:p>
            <a:pPr algn="just"/>
            <a:r>
              <a:rPr lang="ru-RU" dirty="0"/>
              <a:t>Мере за реализацију плана реорганизације, треба да буду такве, да повериоци имају </a:t>
            </a:r>
            <a:r>
              <a:rPr lang="ru-RU" dirty="0" smtClean="0"/>
              <a:t>интерес </a:t>
            </a:r>
            <a:r>
              <a:rPr lang="ru-RU" dirty="0"/>
              <a:t>да гласају за усвајање плана реорганизације, јер ће кроз план реорганизације са адекватно одређеним мерама, реализовати своја потраживања под повољнијим условима и у краћим року него што би то био случај у поступку стечаја који би се спровео банкротством стечајног дужника.</a:t>
            </a:r>
          </a:p>
          <a:p>
            <a:endParaRPr lang="ru-RU" dirty="0"/>
          </a:p>
          <a:p>
            <a:endParaRPr lang="en-US" dirty="0"/>
          </a:p>
        </p:txBody>
      </p:sp>
    </p:spTree>
    <p:extLst>
      <p:ext uri="{BB962C8B-B14F-4D97-AF65-F5344CB8AC3E}">
        <p14:creationId xmlns:p14="http://schemas.microsoft.com/office/powerpoint/2010/main" val="3922613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6038" y="765030"/>
            <a:ext cx="8946541" cy="5378193"/>
          </a:xfrm>
        </p:spPr>
        <p:txBody>
          <a:bodyPr>
            <a:normAutofit lnSpcReduction="10000"/>
          </a:bodyPr>
          <a:lstStyle/>
          <a:p>
            <a:r>
              <a:rPr lang="ru-RU" dirty="0"/>
              <a:t>Са друге стране , </a:t>
            </a:r>
            <a:r>
              <a:rPr lang="ru-RU" dirty="0" smtClean="0"/>
              <a:t>интерес </a:t>
            </a:r>
            <a:r>
              <a:rPr lang="ru-RU" dirty="0"/>
              <a:t>стечајиних дужника, да се поступак стечаја спроведе реорганизацијом је тај, што реорганизација омогућава финасијско “оздрављење” и наставак обављања делатности, али сада у повољнијим условима</a:t>
            </a:r>
            <a:r>
              <a:rPr lang="ru-RU" dirty="0" smtClean="0"/>
              <a:t>.</a:t>
            </a:r>
          </a:p>
          <a:p>
            <a:r>
              <a:rPr lang="ru-RU" dirty="0"/>
              <a:t>У плановима реорганизације, као и у унапред припремљених планова реорганизације као мере за реализацију плана реорганизације, најчешће се одређују следеће мере за спровођење планова</a:t>
            </a:r>
            <a:r>
              <a:rPr lang="ru-RU" dirty="0" smtClean="0"/>
              <a:t>:</a:t>
            </a:r>
          </a:p>
          <a:p>
            <a:pPr marL="0" indent="0" algn="just">
              <a:buNone/>
            </a:pPr>
            <a:r>
              <a:rPr lang="ru-RU" dirty="0" smtClean="0"/>
              <a:t>	•</a:t>
            </a:r>
            <a:r>
              <a:rPr lang="ru-RU" dirty="0"/>
              <a:t>	наставак пословања и обављање делатности дужника</a:t>
            </a:r>
          </a:p>
          <a:p>
            <a:pPr marL="0" indent="0" algn="just">
              <a:buNone/>
            </a:pPr>
            <a:r>
              <a:rPr lang="ru-RU" dirty="0" smtClean="0"/>
              <a:t>	•</a:t>
            </a:r>
            <a:r>
              <a:rPr lang="ru-RU" dirty="0"/>
              <a:t>	репрограм обезбеђених и необезбеђених потраживања поверилаца и намирење репрограмираних потраживања</a:t>
            </a:r>
          </a:p>
          <a:p>
            <a:pPr marL="0" indent="0" algn="just">
              <a:buNone/>
            </a:pPr>
            <a:r>
              <a:rPr lang="ru-RU" dirty="0" smtClean="0"/>
              <a:t>	•</a:t>
            </a:r>
            <a:r>
              <a:rPr lang="ru-RU" dirty="0"/>
              <a:t>	приоритетно намирење репрограмираних потраживања поверилаца реализацијом средстава обезбеђења (залога и хипотека) заснованих на заложеној имовини дужника и трећих лица</a:t>
            </a:r>
          </a:p>
          <a:p>
            <a:pPr marL="0" indent="0" algn="just">
              <a:buNone/>
            </a:pPr>
            <a:r>
              <a:rPr lang="ru-RU" dirty="0" smtClean="0"/>
              <a:t>	•</a:t>
            </a:r>
            <a:r>
              <a:rPr lang="ru-RU" dirty="0"/>
              <a:t>	отпуст дуга</a:t>
            </a:r>
          </a:p>
          <a:p>
            <a:endParaRPr lang="en-US" dirty="0"/>
          </a:p>
        </p:txBody>
      </p:sp>
    </p:spTree>
    <p:extLst>
      <p:ext uri="{BB962C8B-B14F-4D97-AF65-F5344CB8AC3E}">
        <p14:creationId xmlns:p14="http://schemas.microsoft.com/office/powerpoint/2010/main" val="361088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56824"/>
            <a:ext cx="8946541" cy="5591576"/>
          </a:xfrm>
        </p:spPr>
        <p:txBody>
          <a:bodyPr>
            <a:normAutofit fontScale="92500" lnSpcReduction="10000"/>
          </a:bodyPr>
          <a:lstStyle/>
          <a:p>
            <a:pPr marL="0" indent="0" algn="just">
              <a:buNone/>
            </a:pPr>
            <a:r>
              <a:rPr lang="ru-RU" dirty="0" smtClean="0"/>
              <a:t>•    претварање </a:t>
            </a:r>
            <a:r>
              <a:rPr lang="ru-RU" dirty="0"/>
              <a:t>потраживања у  капитал</a:t>
            </a:r>
          </a:p>
          <a:p>
            <a:pPr marL="0" indent="0" algn="just">
              <a:buNone/>
            </a:pPr>
            <a:r>
              <a:rPr lang="ru-RU" dirty="0"/>
              <a:t>•	извршење</a:t>
            </a:r>
            <a:r>
              <a:rPr lang="ru-RU" dirty="0" smtClean="0"/>
              <a:t>, измена </a:t>
            </a:r>
            <a:r>
              <a:rPr lang="ru-RU" dirty="0"/>
              <a:t>или одрицање од заложног права</a:t>
            </a:r>
          </a:p>
          <a:p>
            <a:pPr marL="0" indent="0" algn="just">
              <a:buNone/>
            </a:pPr>
            <a:r>
              <a:rPr lang="ru-RU" dirty="0"/>
              <a:t>•	закључење уговора о кредиту и друго додатно задужење </a:t>
            </a:r>
            <a:r>
              <a:rPr lang="ru-RU" dirty="0" smtClean="0"/>
              <a:t>дужника</a:t>
            </a:r>
            <a:endParaRPr lang="ru-RU" dirty="0"/>
          </a:p>
          <a:p>
            <a:pPr marL="0" indent="0" algn="just">
              <a:buNone/>
            </a:pPr>
            <a:r>
              <a:rPr lang="ru-RU" dirty="0"/>
              <a:t>•	компензационо намирење доспелих обавеза, као и намирење обавеза у стварима или правима</a:t>
            </a:r>
          </a:p>
          <a:p>
            <a:pPr marL="0" indent="0" algn="just">
              <a:buNone/>
            </a:pPr>
            <a:r>
              <a:rPr lang="ru-RU" dirty="0"/>
              <a:t>•	забрана спровођења вансудског и судског извршења на обезбеђеној и необезбеђеној имовини и средствима дужника, ради наплате потраживања насталих пре дана усвајања плана реорганизације, осим у обиму, на начин и у роковима доспећа претвиђених планом </a:t>
            </a:r>
            <a:r>
              <a:rPr lang="ru-RU" dirty="0" smtClean="0"/>
              <a:t>реорганизације</a:t>
            </a:r>
          </a:p>
          <a:p>
            <a:pPr marL="0" indent="0" algn="just">
              <a:buNone/>
            </a:pPr>
            <a:r>
              <a:rPr lang="ru-RU" dirty="0"/>
              <a:t>•	обавезу поверилаца да по правноснажности решења којим се потврђује усвајање плана реорганизације, повуку испостављене налоге за принудну наплату на средствима на свим рачунима дужника са забраном подношења таквих налога за потраживања настала пре усвајања планареорганизације</a:t>
            </a:r>
          </a:p>
          <a:p>
            <a:pPr marL="0" indent="0" algn="just">
              <a:buNone/>
            </a:pPr>
            <a:r>
              <a:rPr lang="ru-RU" dirty="0"/>
              <a:t>•	повлачење предлога за извршење ради наплате потраживања насталих пре дана усвајања плана реорганизације</a:t>
            </a:r>
          </a:p>
          <a:p>
            <a:pPr marL="0" indent="0" algn="just">
              <a:buNone/>
            </a:pPr>
            <a:endParaRPr lang="ru-RU" dirty="0" smtClean="0"/>
          </a:p>
          <a:p>
            <a:pPr marL="0" indent="0" algn="just">
              <a:buNone/>
            </a:pPr>
            <a:endParaRPr lang="ru-RU" dirty="0" smtClean="0"/>
          </a:p>
          <a:p>
            <a:pPr algn="just"/>
            <a:endParaRPr lang="en-US" dirty="0"/>
          </a:p>
        </p:txBody>
      </p:sp>
    </p:spTree>
    <p:extLst>
      <p:ext uri="{BB962C8B-B14F-4D97-AF65-F5344CB8AC3E}">
        <p14:creationId xmlns:p14="http://schemas.microsoft.com/office/powerpoint/2010/main" val="141762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870" y="652388"/>
            <a:ext cx="9553956" cy="1400530"/>
          </a:xfrm>
        </p:spPr>
        <p:txBody>
          <a:bodyPr/>
          <a:lstStyle/>
          <a:p>
            <a:r>
              <a:rPr lang="ru-RU" sz="2400" dirty="0"/>
              <a:t>Репрограм обезбеђених и </a:t>
            </a:r>
            <a:r>
              <a:rPr lang="ru-RU" sz="2400" dirty="0" smtClean="0"/>
              <a:t>необезбеђених потраживања </a:t>
            </a:r>
            <a:r>
              <a:rPr lang="ru-RU" sz="2400" dirty="0"/>
              <a:t>поверилаца и намирење репрограмираних потраживања</a:t>
            </a:r>
            <a:r>
              <a:rPr lang="ru-RU" dirty="0"/>
              <a:t/>
            </a:r>
            <a:br>
              <a:rPr lang="ru-RU" dirty="0"/>
            </a:br>
            <a:r>
              <a:rPr lang="ru-RU" dirty="0"/>
              <a:t/>
            </a:r>
            <a:br>
              <a:rPr lang="ru-RU" dirty="0"/>
            </a:br>
            <a:endParaRPr lang="en-US" dirty="0"/>
          </a:p>
        </p:txBody>
      </p:sp>
      <p:sp>
        <p:nvSpPr>
          <p:cNvPr id="3" name="Content Placeholder 2"/>
          <p:cNvSpPr>
            <a:spLocks noGrp="1"/>
          </p:cNvSpPr>
          <p:nvPr>
            <p:ph idx="1"/>
          </p:nvPr>
        </p:nvSpPr>
        <p:spPr/>
        <p:txBody>
          <a:bodyPr>
            <a:normAutofit lnSpcReduction="10000"/>
          </a:bodyPr>
          <a:lstStyle/>
          <a:p>
            <a:pPr algn="just"/>
            <a:r>
              <a:rPr lang="ru-RU" dirty="0"/>
              <a:t>Мера репрограма обезбеђених и необезбеђених потраживања поверилаца и намирење репрограмираних потраживања, је најчешћа мера како у Унапред припремљеним плановима реорганизације тако и у редовним плановима реорганизације</a:t>
            </a:r>
            <a:r>
              <a:rPr lang="ru-RU" dirty="0" smtClean="0"/>
              <a:t>.</a:t>
            </a:r>
          </a:p>
          <a:p>
            <a:pPr algn="just"/>
            <a:r>
              <a:rPr lang="ru-RU" dirty="0"/>
              <a:t>Предлагачи планова реорганизације најчешће предлажу да се како необезбеђена тако и обезбеђена потраживања  намире у року од 5 до 9 година, од којих је најчешће 1 година грејс периода</a:t>
            </a:r>
            <a:r>
              <a:rPr lang="ru-RU" dirty="0" smtClean="0"/>
              <a:t>.</a:t>
            </a:r>
          </a:p>
          <a:p>
            <a:pPr algn="just"/>
            <a:r>
              <a:rPr lang="ru-RU" dirty="0"/>
              <a:t>У пракси се као спорно питање поставља </a:t>
            </a:r>
            <a:r>
              <a:rPr lang="ru-RU" b="1" dirty="0"/>
              <a:t>висина  камате у грејс периоду као и висина камате за период репрограма</a:t>
            </a:r>
            <a:r>
              <a:rPr lang="ru-RU" dirty="0"/>
              <a:t>, јер најчешће предлагачи планова не предвиђају камату за репрограмирана потраживања.</a:t>
            </a:r>
          </a:p>
          <a:p>
            <a:pPr algn="just"/>
            <a:endParaRPr lang="ru-RU" dirty="0"/>
          </a:p>
          <a:p>
            <a:pPr algn="just"/>
            <a:endParaRPr lang="en-US" dirty="0"/>
          </a:p>
        </p:txBody>
      </p:sp>
    </p:spTree>
    <p:extLst>
      <p:ext uri="{BB962C8B-B14F-4D97-AF65-F5344CB8AC3E}">
        <p14:creationId xmlns:p14="http://schemas.microsoft.com/office/powerpoint/2010/main" val="297076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Отпуст дуга</a:t>
            </a:r>
            <a:endParaRPr lang="en-US" dirty="0"/>
          </a:p>
        </p:txBody>
      </p:sp>
      <p:sp>
        <p:nvSpPr>
          <p:cNvPr id="3" name="Content Placeholder 2"/>
          <p:cNvSpPr>
            <a:spLocks noGrp="1"/>
          </p:cNvSpPr>
          <p:nvPr>
            <p:ph idx="1"/>
          </p:nvPr>
        </p:nvSpPr>
        <p:spPr/>
        <p:txBody>
          <a:bodyPr>
            <a:normAutofit/>
          </a:bodyPr>
          <a:lstStyle/>
          <a:p>
            <a:pPr algn="just"/>
            <a:r>
              <a:rPr lang="sr-Cyrl-RS" dirty="0" smtClean="0"/>
              <a:t>Мера отпуста, је друга мера која се често  предлаже за реализацију планова реорганизације. </a:t>
            </a:r>
          </a:p>
          <a:p>
            <a:pPr algn="just"/>
            <a:r>
              <a:rPr lang="sr-Cyrl-RS" dirty="0" smtClean="0"/>
              <a:t>У пракси се отпус дуга креће од 50% па све до 99% од износа признатог потраживања.</a:t>
            </a:r>
          </a:p>
          <a:p>
            <a:pPr algn="just"/>
            <a:r>
              <a:rPr lang="sr-Cyrl-RS" dirty="0" smtClean="0"/>
              <a:t>Како усвојени план реорганизације предтавља извршну исправу, и како се исти примењује и на повериоце који нису за њега гласали, а у случају непоступања по усвојеном плану реорганизације, што представља и стечајни разлог за покретање новог стечајног поступка над стечајним дужником, око  мере отпуста дуга, без</a:t>
            </a:r>
            <a:r>
              <a:rPr lang="sr-Cyrl-RS" b="1" dirty="0" smtClean="0"/>
              <a:t> </a:t>
            </a:r>
            <a:r>
              <a:rPr lang="sr-Cyrl-RS" dirty="0" smtClean="0"/>
              <a:t>обзира на ставове судске праксе, има недоумица код поверилаца.</a:t>
            </a:r>
          </a:p>
          <a:p>
            <a:pPr algn="just"/>
            <a:endParaRPr lang="en-US" dirty="0"/>
          </a:p>
        </p:txBody>
      </p:sp>
    </p:spTree>
    <p:extLst>
      <p:ext uri="{BB962C8B-B14F-4D97-AF65-F5344CB8AC3E}">
        <p14:creationId xmlns:p14="http://schemas.microsoft.com/office/powerpoint/2010/main" val="117981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Отпуст дуга</a:t>
            </a:r>
            <a:endParaRPr lang="en-US" dirty="0"/>
          </a:p>
        </p:txBody>
      </p:sp>
      <p:sp>
        <p:nvSpPr>
          <p:cNvPr id="3" name="Content Placeholder 2"/>
          <p:cNvSpPr>
            <a:spLocks noGrp="1"/>
          </p:cNvSpPr>
          <p:nvPr>
            <p:ph idx="1"/>
          </p:nvPr>
        </p:nvSpPr>
        <p:spPr>
          <a:xfrm>
            <a:off x="1103312" y="1700011"/>
            <a:ext cx="8946541" cy="4765183"/>
          </a:xfrm>
        </p:spPr>
        <p:txBody>
          <a:bodyPr>
            <a:noAutofit/>
          </a:bodyPr>
          <a:lstStyle/>
          <a:p>
            <a:pPr algn="just"/>
            <a:r>
              <a:rPr lang="ru-RU" dirty="0"/>
              <a:t>Обично се у УППР- у једној колони наведе износ потраживања а у другој отпуст тог потраживања и рок у коме ће се то потраживање исплатити. </a:t>
            </a:r>
            <a:endParaRPr lang="ru-RU" dirty="0" smtClean="0"/>
          </a:p>
          <a:p>
            <a:pPr marL="0" indent="0" algn="just">
              <a:buNone/>
            </a:pPr>
            <a:endParaRPr lang="ru-RU" dirty="0"/>
          </a:p>
          <a:p>
            <a:pPr algn="just"/>
            <a:r>
              <a:rPr lang="ru-RU" dirty="0"/>
              <a:t>Након отварања стечаја због не поступања по усвојеном УППР-у, по судској пракси, повериоци треба да пријаве  потраживање у висини која је одређена отпустом, јер је усвојени УППР извршна исправа. </a:t>
            </a:r>
          </a:p>
          <a:p>
            <a:pPr algn="just"/>
            <a:endParaRPr lang="en-US" dirty="0"/>
          </a:p>
        </p:txBody>
      </p:sp>
    </p:spTree>
    <p:extLst>
      <p:ext uri="{BB962C8B-B14F-4D97-AF65-F5344CB8AC3E}">
        <p14:creationId xmlns:p14="http://schemas.microsoft.com/office/powerpoint/2010/main" val="289324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Отпуст дуга</a:t>
            </a:r>
            <a:endParaRPr lang="en-US" dirty="0"/>
          </a:p>
        </p:txBody>
      </p:sp>
      <p:sp>
        <p:nvSpPr>
          <p:cNvPr id="3" name="Content Placeholder 2"/>
          <p:cNvSpPr>
            <a:spLocks noGrp="1"/>
          </p:cNvSpPr>
          <p:nvPr>
            <p:ph idx="1"/>
          </p:nvPr>
        </p:nvSpPr>
        <p:spPr>
          <a:xfrm>
            <a:off x="1104293" y="1596980"/>
            <a:ext cx="8946541" cy="4265053"/>
          </a:xfrm>
        </p:spPr>
        <p:txBody>
          <a:bodyPr/>
          <a:lstStyle/>
          <a:p>
            <a:pPr algn="just"/>
            <a:r>
              <a:rPr lang="ru-RU" dirty="0"/>
              <a:t>У пракси, у новом стечајном поступку, повериоци приликом пријаве потраживања, пријављују потраживање у пуном износу, наводећи да отпуст дуга би имао своју сврху, да је дужник поступао по усвојеном плану реорганизације, али како дужник није поступао, извршна исправа је отварањем стечајног поступка престала да постоји и они сматрају да немају обавезу да по њој поступају.</a:t>
            </a:r>
          </a:p>
          <a:p>
            <a:pPr algn="just"/>
            <a:r>
              <a:rPr lang="ru-RU" dirty="0"/>
              <a:t>Приликом разматрања оваквих пријава потраживања, стечајни управници оспоравају потраживања која нису пријављена ускладу са плановима реорганизације,  суд закључком о коначној листи ове повериоце упућује да у законом предвиђеном року покрећу парничне поступке, ради утврђивања основаности оспореног потраживања.</a:t>
            </a:r>
            <a:endParaRPr lang="en-US" dirty="0"/>
          </a:p>
        </p:txBody>
      </p:sp>
    </p:spTree>
    <p:extLst>
      <p:ext uri="{BB962C8B-B14F-4D97-AF65-F5344CB8AC3E}">
        <p14:creationId xmlns:p14="http://schemas.microsoft.com/office/powerpoint/2010/main" val="2433744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70</TotalTime>
  <Words>1580</Words>
  <Application>Microsoft Office PowerPoint</Application>
  <PresentationFormat>Widescreen</PresentationFormat>
  <Paragraphs>75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 МЕРЕ ЗА РЕАЛИЗАЦИЈУ ПЛАНОВA РЕОРГАНИЗАЦИЈЕ</vt:lpstr>
      <vt:lpstr>PowerPoint Presentation</vt:lpstr>
      <vt:lpstr>PowerPoint Presentation</vt:lpstr>
      <vt:lpstr>PowerPoint Presentation</vt:lpstr>
      <vt:lpstr>PowerPoint Presentation</vt:lpstr>
      <vt:lpstr>Репрограм обезбеђених и необезбеђених потраживања поверилаца и намирење репрограмираних потраживања  </vt:lpstr>
      <vt:lpstr>Отпуст дуга</vt:lpstr>
      <vt:lpstr>Отпуст дуга</vt:lpstr>
      <vt:lpstr>Отпуст дуга</vt:lpstr>
      <vt:lpstr>Претварање потраживања у  капитал  </vt:lpstr>
      <vt:lpstr>Претварање потраживања у  капитал </vt:lpstr>
      <vt:lpstr>Мера уновчавања имовине са теретом или без њега или пренос такве имовине на име намирења потраживања</vt:lpstr>
      <vt:lpstr>Мера уступања неоптерећене имовине на име намирења потраживања</vt:lpstr>
      <vt:lpstr>Извршење, измена или одрицање од заложног права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ХВАЛА НА ПАЖЊИ</vt:lpstr>
    </vt:vector>
  </TitlesOfParts>
  <Company>Demolition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МЕРЕ ЗА РЕАЛИЗАЦИЈУ ПЛАНОВA РЕОРГАНИЗАЦИЈЕ</dc:title>
  <dc:creator>Nikola Komsic</dc:creator>
  <cp:lastModifiedBy>Nikola Komsic</cp:lastModifiedBy>
  <cp:revision>8</cp:revision>
  <dcterms:created xsi:type="dcterms:W3CDTF">2016-10-22T15:04:24Z</dcterms:created>
  <dcterms:modified xsi:type="dcterms:W3CDTF">2016-10-22T16:15:18Z</dcterms:modified>
</cp:coreProperties>
</file>