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handoutMasterIdLst>
    <p:handoutMasterId r:id="rId10"/>
  </p:handoutMasterIdLst>
  <p:sldIdLst>
    <p:sldId id="256" r:id="rId2"/>
    <p:sldId id="261" r:id="rId3"/>
    <p:sldId id="257" r:id="rId4"/>
    <p:sldId id="258" r:id="rId5"/>
    <p:sldId id="259" r:id="rId6"/>
    <p:sldId id="260" r:id="rId7"/>
    <p:sldId id="262" r:id="rId8"/>
    <p:sldId id="263" r:id="rId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58" autoAdjust="0"/>
  </p:normalViewPr>
  <p:slideViewPr>
    <p:cSldViewPr snapToGrid="0">
      <p:cViewPr>
        <p:scale>
          <a:sx n="66" d="100"/>
          <a:sy n="66" d="100"/>
        </p:scale>
        <p:origin x="-678"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55A794-551F-48EA-91CF-122C95F9E66F}" type="datetimeFigureOut">
              <a:rPr lang="en-US"/>
              <a:pPr>
                <a:defRPr/>
              </a:pPr>
              <a:t>10/20/2016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7E82788-B8E2-40F8-8E7E-ECA405745A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Picture 34"/>
          <p:cNvPicPr>
            <a:picLocks noChangeAspect="1"/>
          </p:cNvPicPr>
          <p:nvPr userDrawn="1"/>
        </p:nvPicPr>
        <p:blipFill>
          <a:blip r:embed="rId2"/>
          <a:srcRect/>
          <a:stretch>
            <a:fillRect/>
          </a:stretch>
        </p:blipFill>
        <p:spPr bwMode="auto">
          <a:xfrm>
            <a:off x="838200" y="273050"/>
            <a:ext cx="1997075" cy="801688"/>
          </a:xfrm>
          <a:prstGeom prst="rect">
            <a:avLst/>
          </a:prstGeom>
          <a:noFill/>
          <a:ln w="9525">
            <a:noFill/>
            <a:miter lim="800000"/>
            <a:headEnd/>
            <a:tailEnd/>
          </a:ln>
        </p:spPr>
      </p:pic>
      <p:pic>
        <p:nvPicPr>
          <p:cNvPr id="16" name="Picture 35"/>
          <p:cNvPicPr>
            <a:picLocks noChangeAspect="1"/>
          </p:cNvPicPr>
          <p:nvPr userDrawn="1"/>
        </p:nvPicPr>
        <p:blipFill>
          <a:blip r:embed="rId3"/>
          <a:srcRect/>
          <a:stretch>
            <a:fillRect/>
          </a:stretch>
        </p:blipFill>
        <p:spPr bwMode="auto">
          <a:xfrm>
            <a:off x="7632700" y="104775"/>
            <a:ext cx="1471613" cy="949325"/>
          </a:xfrm>
          <a:prstGeom prst="rect">
            <a:avLst/>
          </a:prstGeom>
          <a:noFill/>
          <a:ln w="9525">
            <a:noFill/>
            <a:miter lim="800000"/>
            <a:headEnd/>
            <a:tailEnd/>
          </a:ln>
        </p:spPr>
      </p:pic>
      <p:pic>
        <p:nvPicPr>
          <p:cNvPr id="17" name="Picture 37"/>
          <p:cNvPicPr>
            <a:picLocks noChangeAspect="1"/>
          </p:cNvPicPr>
          <p:nvPr userDrawn="1"/>
        </p:nvPicPr>
        <p:blipFill>
          <a:blip r:embed="rId4"/>
          <a:srcRect/>
          <a:stretch>
            <a:fillRect/>
          </a:stretch>
        </p:blipFill>
        <p:spPr bwMode="auto">
          <a:xfrm>
            <a:off x="1836738" y="5254625"/>
            <a:ext cx="3414712" cy="1449388"/>
          </a:xfrm>
          <a:prstGeom prst="rect">
            <a:avLst/>
          </a:prstGeom>
          <a:noFill/>
          <a:ln w="9525">
            <a:noFill/>
            <a:miter lim="800000"/>
            <a:headEnd/>
            <a:tailEnd/>
          </a:ln>
        </p:spPr>
      </p:pic>
      <p:pic>
        <p:nvPicPr>
          <p:cNvPr id="18" name="Picture 38"/>
          <p:cNvPicPr>
            <a:picLocks noChangeAspect="1"/>
          </p:cNvPicPr>
          <p:nvPr userDrawn="1"/>
        </p:nvPicPr>
        <p:blipFill>
          <a:blip r:embed="rId5"/>
          <a:srcRect/>
          <a:stretch>
            <a:fillRect/>
          </a:stretch>
        </p:blipFill>
        <p:spPr bwMode="auto">
          <a:xfrm>
            <a:off x="5984875" y="5192713"/>
            <a:ext cx="2371725" cy="1676400"/>
          </a:xfrm>
          <a:prstGeom prst="rect">
            <a:avLst/>
          </a:prstGeom>
          <a:noFill/>
          <a:ln w="9525">
            <a:noFill/>
            <a:miter lim="800000"/>
            <a:headEnd/>
            <a:tailEnd/>
          </a:ln>
        </p:spPr>
      </p:pic>
      <p:pic>
        <p:nvPicPr>
          <p:cNvPr id="19" name="Picture 8"/>
          <p:cNvPicPr>
            <a:picLocks noChangeAspect="1"/>
          </p:cNvPicPr>
          <p:nvPr userDrawn="1"/>
        </p:nvPicPr>
        <p:blipFill>
          <a:blip r:embed="rId6"/>
          <a:srcRect/>
          <a:stretch>
            <a:fillRect/>
          </a:stretch>
        </p:blipFill>
        <p:spPr bwMode="auto">
          <a:xfrm>
            <a:off x="4094163" y="274638"/>
            <a:ext cx="1890712" cy="757237"/>
          </a:xfrm>
          <a:prstGeom prst="rect">
            <a:avLst/>
          </a:prstGeom>
          <a:noFill/>
          <a:ln w="9525">
            <a:noFill/>
            <a:miter lim="800000"/>
            <a:headEnd/>
            <a:tailEnd/>
          </a:ln>
        </p:spPr>
      </p:pic>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0" name="Date Placeholder 3"/>
          <p:cNvSpPr>
            <a:spLocks noGrp="1"/>
          </p:cNvSpPr>
          <p:nvPr>
            <p:ph type="dt" sz="half" idx="10"/>
          </p:nvPr>
        </p:nvSpPr>
        <p:spPr/>
        <p:txBody>
          <a:bodyPr/>
          <a:lstStyle>
            <a:lvl1pPr>
              <a:defRPr/>
            </a:lvl1pPr>
          </a:lstStyle>
          <a:p>
            <a:pPr>
              <a:defRPr/>
            </a:pPr>
            <a:fld id="{3E569016-8CAB-4FFB-88D7-ADE7E3EDE81D}" type="datetimeFigureOut">
              <a:rPr lang="en-US"/>
              <a:pPr>
                <a:defRPr/>
              </a:pPr>
              <a:t>10/20/2016</a:t>
            </a:fld>
            <a:endParaRPr lang="en-US" dirty="0"/>
          </a:p>
        </p:txBody>
      </p:sp>
      <p:sp>
        <p:nvSpPr>
          <p:cNvPr id="21" name="Footer Placeholder 4"/>
          <p:cNvSpPr>
            <a:spLocks noGrp="1"/>
          </p:cNvSpPr>
          <p:nvPr>
            <p:ph type="ftr" sz="quarter" idx="11"/>
          </p:nvPr>
        </p:nvSpPr>
        <p:spPr/>
        <p:txBody>
          <a:bodyPr/>
          <a:lstStyle>
            <a:lvl1pPr>
              <a:defRPr/>
            </a:lvl1pPr>
          </a:lstStyle>
          <a:p>
            <a:pPr>
              <a:defRPr/>
            </a:pPr>
            <a:endParaRPr lang="en-US"/>
          </a:p>
        </p:txBody>
      </p:sp>
      <p:sp>
        <p:nvSpPr>
          <p:cNvPr id="22" name="Slide Number Placeholder 5"/>
          <p:cNvSpPr>
            <a:spLocks noGrp="1"/>
          </p:cNvSpPr>
          <p:nvPr>
            <p:ph type="sldNum" sz="quarter" idx="12"/>
          </p:nvPr>
        </p:nvSpPr>
        <p:spPr/>
        <p:txBody>
          <a:bodyPr/>
          <a:lstStyle>
            <a:lvl1pPr>
              <a:defRPr/>
            </a:lvl1pPr>
          </a:lstStyle>
          <a:p>
            <a:pPr>
              <a:defRPr/>
            </a:pPr>
            <a:fld id="{8DEB2F59-BE12-415A-AD4E-A12415C0A9E5}" type="slidenum">
              <a:rPr lang="en-US"/>
              <a:pPr>
                <a:defRPr/>
              </a:pPr>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57A181-C6D4-4F48-A0E5-EF4437832E0D}"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A6D68-B0BC-44A4-81EB-80F5BCB59FE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46109256-897F-4727-A663-359B5896FA17}" type="datetimeFigureOut">
              <a:rPr lang="en-US"/>
              <a:pPr>
                <a:defRPr/>
              </a:pPr>
              <a:t>10/20/2016</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96A1604-151B-482D-B73E-9E5C6C369F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DB2B04-96A5-450A-BFA5-E459D39C79C6}"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85D37C-43D5-451B-A633-A2F6EEB0213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CA108A01-1F7E-4447-9526-92F6D34BAC38}" type="datetimeFigureOut">
              <a:rPr lang="en-US"/>
              <a:pPr>
                <a:defRPr/>
              </a:pPr>
              <a:t>10/20/2016</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50422A59-1B96-4690-BAF5-F724C9DA185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A6AB6C7-7549-4E1B-9B06-394431FC40C1}" type="datetimeFigureOut">
              <a:rPr lang="en-US"/>
              <a:pPr>
                <a:defRPr/>
              </a:pPr>
              <a:t>10/20/2016</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EB9DF5D-B56B-436D-B92D-3D1C0F5E5A9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360FC5-81E0-457B-9FA5-F08307C25E38}"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CB1F69-D8D0-430B-9674-A8FD031A9052}" type="slidenum">
              <a:rPr lang="en-US"/>
              <a:pPr>
                <a:defRPr/>
              </a:pPr>
              <a:t>‹#›</a:t>
            </a:fld>
            <a:endParaRPr lang="en-US" dirty="0"/>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78A535-425B-4F23-8ADA-00A81A49A45B}"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F4BCC-A880-468B-ACA4-C8972BA288BB}" type="slidenum">
              <a:rPr lang="en-US"/>
              <a:pPr>
                <a:defRPr/>
              </a:pPr>
              <a:t>‹#›</a:t>
            </a:fld>
            <a:endParaRPr lang="en-US" dirty="0"/>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609600"/>
            <a:ext cx="8596312" cy="1320800"/>
          </a:xfrm>
        </p:spPr>
        <p:txBody>
          <a:bodyPr/>
          <a:lstStyle/>
          <a:p>
            <a:r>
              <a:rPr lang="en-US" smtClean="0"/>
              <a:t>Click to edit Master title style</a:t>
            </a:r>
            <a:endParaRPr lang="en-US"/>
          </a:p>
        </p:txBody>
      </p:sp>
      <p:sp>
        <p:nvSpPr>
          <p:cNvPr id="3" name="Content Placeholder 2"/>
          <p:cNvSpPr>
            <a:spLocks noGrp="1"/>
          </p:cNvSpPr>
          <p:nvPr>
            <p:ph idx="1"/>
          </p:nvPr>
        </p:nvSpPr>
        <p:spPr>
          <a:xfrm>
            <a:off x="677863" y="2160588"/>
            <a:ext cx="8596312"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05663" y="6042025"/>
            <a:ext cx="911225" cy="365125"/>
          </a:xfrm>
        </p:spPr>
        <p:txBody>
          <a:bodyPr/>
          <a:lstStyle>
            <a:lvl1pPr>
              <a:defRPr/>
            </a:lvl1pPr>
          </a:lstStyle>
          <a:p>
            <a:pPr>
              <a:defRPr/>
            </a:pPr>
            <a:fld id="{9851105A-3104-451C-94E5-3FF1437DC9F6}" type="datetimeFigureOut">
              <a:rPr lang="en-US"/>
              <a:pPr>
                <a:defRPr/>
              </a:pPr>
              <a:t>10/20/2016</a:t>
            </a:fld>
            <a:endParaRPr lang="en-US" dirty="0"/>
          </a:p>
        </p:txBody>
      </p:sp>
      <p:sp>
        <p:nvSpPr>
          <p:cNvPr id="5" name="Footer Placeholder 4"/>
          <p:cNvSpPr>
            <a:spLocks noGrp="1"/>
          </p:cNvSpPr>
          <p:nvPr>
            <p:ph type="ftr" sz="quarter" idx="11"/>
          </p:nvPr>
        </p:nvSpPr>
        <p:spPr>
          <a:xfrm>
            <a:off x="677863" y="6042025"/>
            <a:ext cx="6297612"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589963" y="6042025"/>
            <a:ext cx="684212" cy="365125"/>
          </a:xfrm>
        </p:spPr>
        <p:txBody>
          <a:bodyPr/>
          <a:lstStyle>
            <a:lvl1pPr>
              <a:defRPr/>
            </a:lvl1pPr>
          </a:lstStyle>
          <a:p>
            <a:pPr>
              <a:defRPr/>
            </a:pPr>
            <a:fld id="{90B252D9-84EB-4EDE-8E1C-863D35D3D456}" type="slidenum">
              <a:rPr lang="en-US"/>
              <a:pPr>
                <a:defRPr/>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89A3BA2-D0DE-4FD9-9F37-5945C4013584}"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14C017-D021-4920-B02C-52EF29F271AF}" type="slidenum">
              <a:rPr lang="en-US"/>
              <a:pPr>
                <a:defRPr/>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3A70FB-E593-4929-AB0C-FDFD59B30179}" type="datetimeFigureOut">
              <a:rPr lang="en-US"/>
              <a:pPr>
                <a:defRPr/>
              </a:pPr>
              <a:t>10/20/2016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5317C-42A0-44A4-9560-5CA36EA7210A}" type="slidenum">
              <a:rPr lang="en-US"/>
              <a:pPr>
                <a:defRPr/>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CC63635-94F7-457D-A30E-93E28998B311}" type="datetimeFigureOut">
              <a:rPr lang="en-US"/>
              <a:pPr>
                <a:defRPr/>
              </a:pPr>
              <a:t>10/20/2016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1F1667-0C47-4CA0-A334-2979E6D6834B}" type="slidenum">
              <a:rPr lang="en-US"/>
              <a:pPr>
                <a:defRPr/>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8C3D74E-346B-4EB1-9F7A-15974DE19773}" type="datetimeFigureOut">
              <a:rPr lang="en-US"/>
              <a:pPr>
                <a:defRPr/>
              </a:pPr>
              <a:t>10/20/2016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6DEFFE-08C2-4D79-808B-F64294553A25}" type="slidenum">
              <a:rPr lang="en-US"/>
              <a:pPr>
                <a:defRPr/>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E6F8FD0-9760-43E3-B434-43622DFEFA29}" type="datetimeFigureOut">
              <a:rPr lang="en-US"/>
              <a:pPr>
                <a:defRPr/>
              </a:pPr>
              <a:t>10/20/2016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08B3AC1-D69B-4E14-A6A6-76522CA1A1A4}" type="slidenum">
              <a:rPr lang="en-US"/>
              <a:pPr>
                <a:defRPr/>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7C2B2-3D1F-48BF-A104-C201AD715A9C}" type="datetimeFigureOut">
              <a:rPr lang="en-US"/>
              <a:pPr>
                <a:defRPr/>
              </a:pPr>
              <a:t>10/20/2016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0B2D3B-0005-4CA4-8464-A174254896E4}" type="slidenum">
              <a:rPr lang="en-US"/>
              <a:pPr>
                <a:defRPr/>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C07995-FB1A-44E6-8EDB-919CBE943C74}" type="datetimeFigureOut">
              <a:rPr lang="en-US"/>
              <a:pPr>
                <a:defRPr/>
              </a:pPr>
              <a:t>10/20/2016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C1B594-A854-4456-A9E8-1137C158F65B}" type="slidenum">
              <a:rPr lang="en-US"/>
              <a:pPr>
                <a:defRPr/>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9CA303-1282-4230-ABC0-564FAC05247F}" type="datetimeFigureOut">
              <a:rPr lang="en-US"/>
              <a:pPr>
                <a:defRPr/>
              </a:pPr>
              <a:t>10/20/2016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EFFA27-37FF-41E8-9629-A236A3CB8A0D}" type="slidenum">
              <a:rPr lang="en-US"/>
              <a:pPr>
                <a:defRPr/>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0C82B0F4-80EF-4177-8C6D-4FEB542E64E0}" type="datetimeFigureOut">
              <a:rPr lang="en-US"/>
              <a:pPr>
                <a:defRPr/>
              </a:pPr>
              <a:t>10/20/2016</a:t>
            </a:fld>
            <a:endParaRPr lang="en-US"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8157730F-105F-4313-865D-A3AD03A20F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1" r:id="rId2"/>
    <p:sldLayoutId id="2147483790" r:id="rId3"/>
    <p:sldLayoutId id="2147483789" r:id="rId4"/>
    <p:sldLayoutId id="2147483788" r:id="rId5"/>
    <p:sldLayoutId id="2147483787" r:id="rId6"/>
    <p:sldLayoutId id="2147483786" r:id="rId7"/>
    <p:sldLayoutId id="2147483785" r:id="rId8"/>
    <p:sldLayoutId id="2147483784" r:id="rId9"/>
    <p:sldLayoutId id="2147483783" r:id="rId10"/>
    <p:sldLayoutId id="2147483794" r:id="rId11"/>
    <p:sldLayoutId id="2147483782" r:id="rId12"/>
    <p:sldLayoutId id="2147483795" r:id="rId13"/>
    <p:sldLayoutId id="2147483781" r:id="rId14"/>
    <p:sldLayoutId id="2147483780" r:id="rId15"/>
    <p:sldLayoutId id="2147483779" r:id="rId16"/>
    <p:sldLayoutId id="2147483792" r:id="rId17"/>
  </p:sldLayoutIdLst>
  <p:transition spd="slow">
    <p:wipe/>
  </p:transition>
  <p:timing>
    <p:tnLst>
      <p:par>
        <p:cTn id="1" dur="indefinite" restart="never" nodeType="tmRoot"/>
      </p:par>
    </p:tnLst>
  </p:timing>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5"/>
          <p:cNvSpPr>
            <a:spLocks noGrp="1"/>
          </p:cNvSpPr>
          <p:nvPr>
            <p:ph type="ctrTitle"/>
          </p:nvPr>
        </p:nvSpPr>
        <p:spPr>
          <a:xfrm>
            <a:off x="1506538" y="2405063"/>
            <a:ext cx="7767637" cy="1646237"/>
          </a:xfrm>
        </p:spPr>
        <p:txBody>
          <a:bodyPr/>
          <a:lstStyle/>
          <a:p>
            <a:r>
              <a:rPr lang="en-US" sz="4800" smtClean="0"/>
              <a:t>MERE ZA SPROVO</a:t>
            </a:r>
            <a:r>
              <a:rPr lang="sr-Latn-CS" sz="4800" smtClean="0">
                <a:latin typeface="Arial" charset="0"/>
              </a:rPr>
              <a:t>ĐENJE REORGANIZACIJE </a:t>
            </a:r>
            <a:endParaRPr lang="en-US" sz="4800" smtClean="0">
              <a:latin typeface="Arial" charset="0"/>
            </a:endParaRPr>
          </a:p>
        </p:txBody>
      </p:sp>
      <p:sp>
        <p:nvSpPr>
          <p:cNvPr id="27" name="Subtitle 26"/>
          <p:cNvSpPr>
            <a:spLocks noGrp="1"/>
          </p:cNvSpPr>
          <p:nvPr>
            <p:ph type="subTitle" idx="1"/>
          </p:nvPr>
        </p:nvSpPr>
        <p:spPr>
          <a:xfrm>
            <a:off x="1506538" y="4051300"/>
            <a:ext cx="7767637" cy="1096963"/>
          </a:xfrm>
        </p:spPr>
        <p:txBody>
          <a:bodyPr rtlCol="0">
            <a:normAutofit/>
          </a:bodyPr>
          <a:lstStyle/>
          <a:p>
            <a:pPr fontAlgn="auto">
              <a:spcAft>
                <a:spcPts val="0"/>
              </a:spcAft>
              <a:buFont typeface="Wingdings 3" charset="2"/>
              <a:buNone/>
              <a:defRPr/>
            </a:pPr>
            <a:endParaRPr lang="en-US"/>
          </a:p>
        </p:txBody>
      </p:sp>
      <p:pic>
        <p:nvPicPr>
          <p:cNvPr id="19459" name="Picture 3" descr="svajcarska banka logo.jpg"/>
          <p:cNvPicPr>
            <a:picLocks noChangeAspect="1"/>
          </p:cNvPicPr>
          <p:nvPr/>
        </p:nvPicPr>
        <p:blipFill>
          <a:blip r:embed="rId2"/>
          <a:srcRect/>
          <a:stretch>
            <a:fillRect/>
          </a:stretch>
        </p:blipFill>
        <p:spPr bwMode="auto">
          <a:xfrm>
            <a:off x="4095750" y="5357813"/>
            <a:ext cx="2201863" cy="1171575"/>
          </a:xfrm>
          <a:prstGeom prst="rect">
            <a:avLst/>
          </a:prstGeom>
          <a:noFill/>
          <a:ln w="9525">
            <a:noFill/>
            <a:miter lim="800000"/>
            <a:headEnd/>
            <a:tailEnd/>
          </a:ln>
        </p:spPr>
      </p:pic>
      <p:pic>
        <p:nvPicPr>
          <p:cNvPr id="19460" name="Picture 4" descr="Svetska banka logo mali.jpg"/>
          <p:cNvPicPr>
            <a:picLocks noChangeAspect="1"/>
          </p:cNvPicPr>
          <p:nvPr/>
        </p:nvPicPr>
        <p:blipFill>
          <a:blip r:embed="rId3"/>
          <a:srcRect/>
          <a:stretch>
            <a:fillRect/>
          </a:stretch>
        </p:blipFill>
        <p:spPr bwMode="auto">
          <a:xfrm>
            <a:off x="4137025" y="219075"/>
            <a:ext cx="2197100" cy="1098550"/>
          </a:xfrm>
          <a:prstGeom prst="rect">
            <a:avLst/>
          </a:prstGeom>
          <a:noFill/>
          <a:ln w="9525">
            <a:noFill/>
            <a:miter lim="800000"/>
            <a:headEnd/>
            <a:tailEnd/>
          </a:ln>
        </p:spPr>
      </p:pic>
      <p:pic>
        <p:nvPicPr>
          <p:cNvPr id="19461" name="Picture 5" descr="untitled.bmp"/>
          <p:cNvPicPr>
            <a:picLocks noChangeAspect="1"/>
          </p:cNvPicPr>
          <p:nvPr/>
        </p:nvPicPr>
        <p:blipFill>
          <a:blip r:embed="rId4"/>
          <a:srcRect/>
          <a:stretch>
            <a:fillRect/>
          </a:stretch>
        </p:blipFill>
        <p:spPr bwMode="auto">
          <a:xfrm>
            <a:off x="1712913" y="5357813"/>
            <a:ext cx="2395537" cy="1200150"/>
          </a:xfrm>
          <a:prstGeom prst="rect">
            <a:avLst/>
          </a:prstGeom>
          <a:noFill/>
          <a:ln w="9525">
            <a:noFill/>
            <a:miter lim="800000"/>
            <a:headEnd/>
            <a:tailEnd/>
          </a:ln>
        </p:spPr>
      </p:pic>
      <p:pic>
        <p:nvPicPr>
          <p:cNvPr id="19462" name="Picture 6" descr="untitled.bmp"/>
          <p:cNvPicPr>
            <a:picLocks noChangeAspect="1"/>
          </p:cNvPicPr>
          <p:nvPr/>
        </p:nvPicPr>
        <p:blipFill>
          <a:blip r:embed="rId4"/>
          <a:srcRect/>
          <a:stretch>
            <a:fillRect/>
          </a:stretch>
        </p:blipFill>
        <p:spPr bwMode="auto">
          <a:xfrm>
            <a:off x="7864475" y="6010275"/>
            <a:ext cx="352425" cy="847725"/>
          </a:xfrm>
          <a:prstGeom prst="rect">
            <a:avLst/>
          </a:prstGeom>
          <a:noFill/>
          <a:ln w="9525">
            <a:noFill/>
            <a:miter lim="800000"/>
            <a:headEnd/>
            <a:tailEnd/>
          </a:ln>
        </p:spPr>
      </p:pic>
      <p:pic>
        <p:nvPicPr>
          <p:cNvPr id="19463" name="Picture 7" descr="untitled.bmp"/>
          <p:cNvPicPr>
            <a:picLocks noChangeAspect="1"/>
          </p:cNvPicPr>
          <p:nvPr/>
        </p:nvPicPr>
        <p:blipFill>
          <a:blip r:embed="rId4"/>
          <a:srcRect/>
          <a:stretch>
            <a:fillRect/>
          </a:stretch>
        </p:blipFill>
        <p:spPr bwMode="auto">
          <a:xfrm>
            <a:off x="6259513" y="5581650"/>
            <a:ext cx="1647825" cy="884238"/>
          </a:xfrm>
          <a:prstGeom prst="rect">
            <a:avLst/>
          </a:prstGeom>
          <a:noFill/>
          <a:ln w="9525">
            <a:noFill/>
            <a:miter lim="800000"/>
            <a:headEnd/>
            <a:tailEnd/>
          </a:ln>
        </p:spPr>
      </p:pic>
      <p:pic>
        <p:nvPicPr>
          <p:cNvPr id="19464" name="Picture 9" descr="alsu mali.jpg"/>
          <p:cNvPicPr>
            <a:picLocks noChangeAspect="1"/>
          </p:cNvPicPr>
          <p:nvPr/>
        </p:nvPicPr>
        <p:blipFill>
          <a:blip r:embed="rId5"/>
          <a:srcRect/>
          <a:stretch>
            <a:fillRect/>
          </a:stretch>
        </p:blipFill>
        <p:spPr bwMode="auto">
          <a:xfrm>
            <a:off x="952500" y="296863"/>
            <a:ext cx="2216150" cy="887412"/>
          </a:xfrm>
          <a:prstGeom prst="rect">
            <a:avLst/>
          </a:prstGeom>
          <a:noFill/>
          <a:ln w="9525">
            <a:noFill/>
            <a:miter lim="800000"/>
            <a:headEnd/>
            <a:tailEnd/>
          </a:ln>
        </p:spPr>
      </p:pic>
      <p:pic>
        <p:nvPicPr>
          <p:cNvPr id="19465" name="Picture 12" descr="untitled.bmp"/>
          <p:cNvPicPr>
            <a:picLocks noChangeAspect="1"/>
          </p:cNvPicPr>
          <p:nvPr/>
        </p:nvPicPr>
        <p:blipFill>
          <a:blip r:embed="rId4"/>
          <a:srcRect/>
          <a:stretch>
            <a:fillRect/>
          </a:stretch>
        </p:blipFill>
        <p:spPr bwMode="auto">
          <a:xfrm>
            <a:off x="8204200" y="0"/>
            <a:ext cx="527050" cy="385763"/>
          </a:xfrm>
          <a:prstGeom prst="rect">
            <a:avLst/>
          </a:prstGeom>
          <a:noFill/>
          <a:ln w="9525">
            <a:noFill/>
            <a:miter lim="800000"/>
            <a:headEnd/>
            <a:tailEnd/>
          </a:ln>
        </p:spPr>
      </p:pic>
      <p:pic>
        <p:nvPicPr>
          <p:cNvPr id="19466" name="Picture 27" descr="untitled.bmp"/>
          <p:cNvPicPr>
            <a:picLocks noChangeAspect="1"/>
          </p:cNvPicPr>
          <p:nvPr/>
        </p:nvPicPr>
        <p:blipFill>
          <a:blip r:embed="rId6"/>
          <a:srcRect/>
          <a:stretch>
            <a:fillRect/>
          </a:stretch>
        </p:blipFill>
        <p:spPr bwMode="auto">
          <a:xfrm>
            <a:off x="8642350" y="360363"/>
            <a:ext cx="668338" cy="682625"/>
          </a:xfrm>
          <a:prstGeom prst="rect">
            <a:avLst/>
          </a:prstGeom>
          <a:noFill/>
          <a:ln w="9525">
            <a:noFill/>
            <a:miter lim="800000"/>
            <a:headEnd/>
            <a:tailEnd/>
          </a:ln>
        </p:spPr>
      </p:pic>
      <p:pic>
        <p:nvPicPr>
          <p:cNvPr id="19467" name="Picture 14" descr="untitled.bmp"/>
          <p:cNvPicPr>
            <a:picLocks noChangeAspect="1"/>
          </p:cNvPicPr>
          <p:nvPr/>
        </p:nvPicPr>
        <p:blipFill>
          <a:blip r:embed="rId6"/>
          <a:srcRect/>
          <a:stretch>
            <a:fillRect/>
          </a:stretch>
        </p:blipFill>
        <p:spPr bwMode="auto">
          <a:xfrm>
            <a:off x="798513" y="307975"/>
            <a:ext cx="166687" cy="1339850"/>
          </a:xfrm>
          <a:prstGeom prst="rect">
            <a:avLst/>
          </a:prstGeom>
          <a:noFill/>
          <a:ln w="9525">
            <a:noFill/>
            <a:miter lim="800000"/>
            <a:headEnd/>
            <a:tailEnd/>
          </a:ln>
        </p:spPr>
      </p:pic>
      <p:pic>
        <p:nvPicPr>
          <p:cNvPr id="19468" name="Picture 1"/>
          <p:cNvPicPr>
            <a:picLocks noChangeAspect="1"/>
          </p:cNvPicPr>
          <p:nvPr/>
        </p:nvPicPr>
        <p:blipFill>
          <a:blip r:embed="rId7"/>
          <a:srcRect/>
          <a:stretch>
            <a:fillRect/>
          </a:stretch>
        </p:blipFill>
        <p:spPr bwMode="auto">
          <a:xfrm>
            <a:off x="6673850" y="109538"/>
            <a:ext cx="2333625" cy="1222375"/>
          </a:xfrm>
          <a:prstGeom prst="rect">
            <a:avLst/>
          </a:prstGeom>
          <a:noFill/>
          <a:ln w="9525">
            <a:noFill/>
            <a:miter lim="800000"/>
            <a:headEnd/>
            <a:tailEnd/>
          </a:ln>
        </p:spPr>
      </p:pic>
      <p:pic>
        <p:nvPicPr>
          <p:cNvPr id="19470" name="Picture 14" descr="C:\Documents and Settings\marija\Desktop\24.10\9ec15154581310b83bca37f2cbaec18f.jpg"/>
          <p:cNvPicPr>
            <a:picLocks noChangeAspect="1" noChangeArrowheads="1"/>
          </p:cNvPicPr>
          <p:nvPr/>
        </p:nvPicPr>
        <p:blipFill>
          <a:blip r:embed="rId8"/>
          <a:srcRect/>
          <a:stretch>
            <a:fillRect/>
          </a:stretch>
        </p:blipFill>
        <p:spPr bwMode="auto">
          <a:xfrm>
            <a:off x="6485391" y="290286"/>
            <a:ext cx="2600552" cy="1030514"/>
          </a:xfrm>
          <a:prstGeom prst="rect">
            <a:avLst/>
          </a:prstGeom>
          <a:noFill/>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p:txBody>
          <a:bodyPr/>
          <a:lstStyle/>
          <a:p>
            <a:r>
              <a:rPr lang="en-US" smtClean="0"/>
              <a:t>Po Zakonu o stečaju postoji mogućnost sprovođenja stečajnog postupka bankrotstvom i putem dva metoda reorganizacije dužnika i to reorganizacije u toku sprovođenja stečajnog postupka ili putem podnošenja predloga za sprovođenje postupka stečaja u skladu sa unapred pripremljenim planom reorganizacije.</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r>
              <a:rPr lang="sr-Cyrl-CS" b="1" smtClean="0"/>
              <a:t>Bankrostvo</a:t>
            </a:r>
            <a:r>
              <a:rPr lang="sr-Cyrl-CS" smtClean="0"/>
              <a:t> je stečajni postupak koji se sprovodi nad privrednim društvom gde nema uslova za nastavak proizvodnje, prerada, prometa i uspešnog poslovanja, pa se poverioci podmiruju iz stečajne mase prodajom celokupne imovine dužnika. Pod bankrotstvom se podrazumeva namirenje poverilaca prodajom celokupne imovine stečajnog dužnika, odnosno stečajnog dužnika kao pravnog lica. Cilj stečaja jeste najpovoljnije kolektivno namirenje stečajnih poverilaca ostvarivanjem najveće moguće vrednosti stečajnog dužnika, odnosno njegove imovine (Zakon o stečaju Srbije, 2009).</a:t>
            </a:r>
            <a:endParaRPr lang="sr-Cyrl-CS" b="1" smtClean="0"/>
          </a:p>
          <a:p>
            <a:r>
              <a:rPr lang="sr-Cyrl-CS" b="1" smtClean="0"/>
              <a:t>Reorganizacija</a:t>
            </a:r>
            <a:r>
              <a:rPr lang="sr-Cyrl-CS" smtClean="0"/>
              <a:t> je sporazum poverilaca o načinu namirenja potraživanja; reanimaciji dužnika i njegovo oživljavanje u cilju povratka na tržišnu scenu; povratak odnosnog stečajnog dužnika konceptu zdravog poslovanja.</a:t>
            </a:r>
            <a:endParaRPr lang="en-US" smtClean="0"/>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p:txBody>
          <a:bodyPr/>
          <a:lstStyle/>
          <a:p>
            <a:r>
              <a:rPr lang="en-US" b="1" smtClean="0"/>
              <a:t>Unapred pripremljeni plan reorganizacije (UPPR)</a:t>
            </a:r>
            <a:endParaRPr lang="en-US" smtClean="0"/>
          </a:p>
          <a:p>
            <a:r>
              <a:rPr lang="en-US" smtClean="0"/>
              <a:t>Unapred pripremljeni plan reorganizacije je nov institut zaštite poverilaca koga predviđa Zakon o stečaju. Njega može podneti jedino i isključivo stečajni dužnik koji je dužan da tako pripremljen plan podnese sudu sa predlogom za pokretanje stečajnog postupka, te da u istom navede dokaz o postojanju nekog od stečajnih razloga iz člana 11 predmetnog Zakona, s tim da ovde ne postoje nikakvi rokovi, budući da se radi o dispoziciji samog dužnika i shodno tome, unapred pripremljeni plan reorganizacije se podnosi isključivo u slučaju kada postupak stečaja još nije otvoren.</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r>
              <a:rPr lang="en-US" b="1" smtClean="0"/>
              <a:t>Mere za realizaciju plana reorganizacije</a:t>
            </a:r>
          </a:p>
          <a:p>
            <a:r>
              <a:rPr lang="en-US" b="1" smtClean="0"/>
              <a:t>Član 157 Zakona o ste</a:t>
            </a:r>
            <a:r>
              <a:rPr lang="sr-Latn-CS" b="1" smtClean="0"/>
              <a:t>č</a:t>
            </a:r>
            <a:r>
              <a:rPr lang="en-US" b="1" smtClean="0"/>
              <a:t>aju</a:t>
            </a:r>
            <a:endParaRPr lang="en-US" b="1" i="1" smtClean="0"/>
          </a:p>
          <a:p>
            <a:r>
              <a:rPr lang="en-US" b="1" i="1" smtClean="0"/>
              <a:t>Mere za realizaciju plana reorganizacije su: </a:t>
            </a:r>
            <a:endParaRPr lang="en-US" smtClean="0"/>
          </a:p>
          <a:p>
            <a:r>
              <a:rPr lang="en-US" smtClean="0"/>
              <a:t> Predviđanje otplate u ratama, izmena rokova dospelosti, kamatnih stopa ili drugih uslova zajma, kredita ili drugog potraživanja ili instrumenta obezbeđenja; </a:t>
            </a:r>
          </a:p>
          <a:p>
            <a:r>
              <a:rPr lang="en-US" smtClean="0"/>
              <a:t>2) namirenje potraživanja; </a:t>
            </a:r>
          </a:p>
          <a:p>
            <a:r>
              <a:rPr lang="en-US" smtClean="0"/>
              <a:t>3) unovčenje imovine sa teretom ili bez njega ili prenos takve imovine na ime namirenja potraživanja; </a:t>
            </a:r>
          </a:p>
          <a:p>
            <a:r>
              <a:rPr lang="en-US" smtClean="0"/>
              <a:t>4) zatvaranje pogona ili promena delatnosti; </a:t>
            </a:r>
          </a:p>
          <a:p>
            <a:r>
              <a:rPr lang="en-US" smtClean="0"/>
              <a:t>5) raskid ili izmena ugovora</a:t>
            </a:r>
            <a:r>
              <a:rPr lang="sr-Latn-CS" smtClean="0"/>
              <a:t> ….</a:t>
            </a:r>
            <a:endParaRPr lang="en-US" smtClean="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r>
              <a:rPr lang="sr-Latn-CS" b="1" smtClean="0"/>
              <a:t>Grupisanje mera</a:t>
            </a:r>
          </a:p>
          <a:p>
            <a:r>
              <a:rPr lang="sr-Cyrl-CS" smtClean="0"/>
              <a:t> Prva grupa – </a:t>
            </a:r>
            <a:r>
              <a:rPr lang="sr-Cyrl-CS" b="1" i="1" smtClean="0"/>
              <a:t>mere reorganizacije koje dovode do promene statusa stečajnog dužnika:</a:t>
            </a:r>
            <a:endParaRPr lang="sr-Latn-CS" b="1" i="1" smtClean="0"/>
          </a:p>
          <a:p>
            <a:r>
              <a:rPr lang="sr-Cyrl-CS" i="1" smtClean="0"/>
              <a:t>Druga grupa</a:t>
            </a:r>
            <a:r>
              <a:rPr lang="sr-Cyrl-CS" b="1" i="1" smtClean="0"/>
              <a:t> – mere reorganizacije koje omogućavaju dalje upravljanje imovi-nom od strane stečajnog dužnika.</a:t>
            </a:r>
            <a:r>
              <a:rPr lang="sr-Cyrl-CS" smtClean="0"/>
              <a:t> </a:t>
            </a:r>
            <a:endParaRPr lang="sr-Latn-CS" smtClean="0"/>
          </a:p>
          <a:p>
            <a:r>
              <a:rPr lang="sr-Cyrl-CS" smtClean="0"/>
              <a:t>Treća grupa – </a:t>
            </a:r>
            <a:r>
              <a:rPr lang="sr-Cyrl-CS" b="1" i="1" smtClean="0"/>
              <a:t>mere reorganizacije koje se odnose na radnje koje se obavljaju samostalno u postupku reorganizacije</a:t>
            </a:r>
            <a:r>
              <a:rPr lang="en-US" smtClean="0"/>
              <a:t> </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z="2000" b="1" smtClean="0"/>
              <a:t>Pregled nekih od naj</a:t>
            </a:r>
            <a:r>
              <a:rPr lang="sr-Latn-CS" sz="2000" b="1" smtClean="0"/>
              <a:t>češće korišćenih mera u UPPR-ovima u Srbiji</a:t>
            </a:r>
            <a:r>
              <a:rPr lang="sr-Latn-CS" smtClean="0"/>
              <a:t> </a:t>
            </a:r>
            <a:endParaRPr lang="en-US" smtClean="0"/>
          </a:p>
        </p:txBody>
      </p:sp>
      <p:pic>
        <p:nvPicPr>
          <p:cNvPr id="28676" name="Diagram 1"/>
          <p:cNvPicPr>
            <a:picLocks noChangeArrowheads="1"/>
          </p:cNvPicPr>
          <p:nvPr>
            <p:ph type="body" idx="1"/>
          </p:nvPr>
        </p:nvPicPr>
        <p:blipFill>
          <a:blip r:embed="rId2"/>
          <a:srcRect t="-1718"/>
          <a:stretch>
            <a:fillRect/>
          </a:stretch>
        </p:blipFill>
        <p:spPr>
          <a:xfrm>
            <a:off x="1217613" y="1357313"/>
            <a:ext cx="7545387" cy="4573587"/>
          </a:xfrm>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sr-Latn-CS" sz="2400" b="1" smtClean="0"/>
              <a:t>Statistički podaci karakteristike podnetih Planova reorganizacije u periodu od 2010.do 2014.godine.</a:t>
            </a:r>
            <a:endParaRPr lang="en-US" sz="2400" b="1" smtClean="0"/>
          </a:p>
        </p:txBody>
      </p:sp>
      <p:sp>
        <p:nvSpPr>
          <p:cNvPr id="29699" name="Rectangle 3"/>
          <p:cNvSpPr>
            <a:spLocks noGrp="1"/>
          </p:cNvSpPr>
          <p:nvPr>
            <p:ph type="body" idx="1"/>
          </p:nvPr>
        </p:nvSpPr>
        <p:spPr/>
        <p:txBody>
          <a:bodyPr/>
          <a:lstStyle/>
          <a:p>
            <a:r>
              <a:rPr lang="sr-Cyrl-CS" smtClean="0"/>
              <a:t>Od početka primene instituta, juna 2010. godine, do februara 2015. godine podneto je preko 250 planova u kojima ukupne obaveze dužnika iznose više od tri milijarde evra. Prema tim pokazateljima, korišćenje UPPR-a kao načina redefinisanja dužničko-poverilačkih odnosa, čak i u poređenju s razvijenim privredama je u Srbiji veoma zastupljeno. </a:t>
            </a:r>
            <a:endParaRPr lang="en-US" smtClean="0"/>
          </a:p>
        </p:txBody>
      </p:sp>
    </p:spTree>
  </p:cSld>
  <p:clrMapOvr>
    <a:masterClrMapping/>
  </p:clrMapOvr>
  <p:transition spd="slow">
    <p:wipe/>
  </p:transition>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TotalTime>
  <Words>466</Words>
  <Application>Microsoft Office PowerPoint</Application>
  <PresentationFormat>Custom</PresentationFormat>
  <Paragraphs>21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Trebuchet MS</vt:lpstr>
      <vt:lpstr>Arial</vt:lpstr>
      <vt:lpstr>Wingdings 3</vt:lpstr>
      <vt:lpstr>Calibri</vt:lpstr>
      <vt:lpstr>Facet</vt:lpstr>
      <vt:lpstr>MERE ZA SPROVOĐENJE REORGANIZACIJE </vt:lpstr>
      <vt:lpstr>Slide 2</vt:lpstr>
      <vt:lpstr>Slide 3</vt:lpstr>
      <vt:lpstr>Slide 4</vt:lpstr>
      <vt:lpstr>Slide 5</vt:lpstr>
      <vt:lpstr>Slide 6</vt:lpstr>
      <vt:lpstr>Pregled nekih od najčešće korišćenih mera u UPPR-ovima u Srbiji </vt:lpstr>
      <vt:lpstr>Statistički podaci karakteristike podnetih Planova reorganizacije u periodu od 2010.do 2014.godine.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marija</cp:lastModifiedBy>
  <cp:revision>66</cp:revision>
  <dcterms:created xsi:type="dcterms:W3CDTF">2015-04-14T07:41:11Z</dcterms:created>
  <dcterms:modified xsi:type="dcterms:W3CDTF">2016-10-20T07:43:55Z</dcterms:modified>
</cp:coreProperties>
</file>