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46"/>
  </p:notesMasterIdLst>
  <p:sldIdLst>
    <p:sldId id="272" r:id="rId5"/>
    <p:sldId id="300" r:id="rId6"/>
    <p:sldId id="301" r:id="rId7"/>
    <p:sldId id="303" r:id="rId8"/>
    <p:sldId id="304" r:id="rId9"/>
    <p:sldId id="305" r:id="rId10"/>
    <p:sldId id="306" r:id="rId11"/>
    <p:sldId id="307" r:id="rId12"/>
    <p:sldId id="308"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31" r:id="rId33"/>
    <p:sldId id="330" r:id="rId34"/>
    <p:sldId id="334" r:id="rId35"/>
    <p:sldId id="333" r:id="rId36"/>
    <p:sldId id="335" r:id="rId37"/>
    <p:sldId id="337" r:id="rId38"/>
    <p:sldId id="336" r:id="rId39"/>
    <p:sldId id="332" r:id="rId40"/>
    <p:sldId id="338" r:id="rId41"/>
    <p:sldId id="339" r:id="rId42"/>
    <p:sldId id="342" r:id="rId43"/>
    <p:sldId id="341" r:id="rId44"/>
    <p:sldId id="340" r:id="rId45"/>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10/15/2020</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10/15/2020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10/15/2020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10/15/2020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10/15/2020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10/15/2020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10/15/2020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10/15/2020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10/15/2020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10/15/2020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10/15/2020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10/15/2020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10/15/2020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10/15/2020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10/15/2020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10/15/2020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10/15/2020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10/15/2020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10/15/2020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10/15/2020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10/15/2020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10/15/2020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10/15/2020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10/15/2020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10/15/2020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10/15/2020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10/15/2020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10/15/2020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10/15/2020</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10/15/2020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10/15/2020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12" name="Rectangle 11">
            <a:extLst>
              <a:ext uri="{FF2B5EF4-FFF2-40B4-BE49-F238E27FC236}">
                <a16:creationId xmlns:a16="http://schemas.microsoft.com/office/drawing/2014/main" id="{1785B33F-0C7D-4438-82AC-1CEFFD38DCA3}"/>
              </a:ext>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sr-Latn-RS" sz="1050" dirty="0">
              <a:solidFill>
                <a:schemeClr val="bg1"/>
              </a:solidFill>
            </a:endParaRPr>
          </a:p>
        </p:txBody>
      </p:sp>
      <p:sp>
        <p:nvSpPr>
          <p:cNvPr id="11" name="TextBox 10">
            <a:extLst>
              <a:ext uri="{FF2B5EF4-FFF2-40B4-BE49-F238E27FC236}">
                <a16:creationId xmlns:a16="http://schemas.microsoft.com/office/drawing/2014/main" id="{0B41CB25-8AB2-4E01-855C-D0CA4CC0C15D}"/>
              </a:ext>
            </a:extLst>
          </p:cNvPr>
          <p:cNvSpPr txBox="1"/>
          <p:nvPr/>
        </p:nvSpPr>
        <p:spPr>
          <a:xfrm>
            <a:off x="1907704" y="2060848"/>
            <a:ext cx="5904655" cy="1354217"/>
          </a:xfrm>
          <a:prstGeom prst="rect">
            <a:avLst/>
          </a:prstGeom>
          <a:noFill/>
        </p:spPr>
        <p:txBody>
          <a:bodyPr wrap="square">
            <a:spAutoFit/>
          </a:bodyPr>
          <a:lstStyle/>
          <a:p>
            <a:pPr marL="0" indent="0" algn="ctr">
              <a:buNone/>
            </a:pPr>
            <a:r>
              <a:rPr lang="sr-Cyrl-RS" b="1" dirty="0"/>
              <a:t>ПРАВА И ОБАВЕЗЕ ИЗ УГОВОРА О ФИНАНСИЈСКОМ ОБЕЗБЕЂЕЊУ</a:t>
            </a:r>
            <a:endParaRPr lang="sr-Latn-RS" b="1" dirty="0"/>
          </a:p>
          <a:p>
            <a:pPr marL="0" indent="0" eaLnBrk="1" fontAlgn="auto" hangingPunct="1">
              <a:spcAft>
                <a:spcPts val="0"/>
              </a:spcAft>
              <a:buNone/>
              <a:defRPr/>
            </a:pPr>
            <a:r>
              <a:rPr lang="sr-Latn-RS" b="1" dirty="0"/>
              <a:t>                           </a:t>
            </a:r>
            <a:endParaRPr lang="sr-Cyrl-RS" b="1" dirty="0"/>
          </a:p>
          <a:p>
            <a:pPr marL="0" indent="0" eaLnBrk="1" fontAlgn="auto" hangingPunct="1">
              <a:spcAft>
                <a:spcPts val="0"/>
              </a:spcAft>
              <a:buNone/>
              <a:defRPr/>
            </a:pPr>
            <a:r>
              <a:rPr lang="sr-Cyrl-RS" sz="1400" b="1" dirty="0"/>
              <a:t>		Јасминка Обућина</a:t>
            </a:r>
            <a:endParaRPr lang="en-US" sz="1400" dirty="0"/>
          </a:p>
          <a:p>
            <a:pPr marL="0" indent="0" eaLnBrk="1" fontAlgn="auto" hangingPunct="1">
              <a:spcAft>
                <a:spcPts val="0"/>
              </a:spcAft>
              <a:buNone/>
              <a:defRPr/>
            </a:pPr>
            <a:r>
              <a:rPr lang="sr-Cyrl-RS" sz="1400" b="1" dirty="0"/>
              <a:t>	Председник Привредног апелационог суда</a:t>
            </a:r>
            <a:endParaRPr lang="en-US" sz="14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67544" y="1268760"/>
            <a:ext cx="8219256" cy="5544616"/>
          </a:xfrm>
        </p:spPr>
        <p:txBody>
          <a:bodyPr/>
          <a:lstStyle/>
          <a:p>
            <a:pPr marL="457200" indent="-457200" algn="just" eaLnBrk="1" fontAlgn="auto" hangingPunct="1">
              <a:spcAft>
                <a:spcPts val="0"/>
              </a:spcAft>
              <a:buFont typeface="+mj-lt"/>
              <a:buAutoNum type="arabicPeriod" startAt="9"/>
              <a:defRPr/>
            </a:pPr>
            <a:r>
              <a:rPr lang="sr-Cyrl-RS" sz="1800" dirty="0"/>
              <a:t> централни тржишни учесник, агент за поравнање и клириншка кућа у смислу прописа Европске уније којима се уређује коначност поравнања у платним системима и системима за поравнање хартија од вредности, укључујући институцију која обавља сродне послове на тржишту фјучерса, опција и других финансијских деривата у складу с прописима државе чланице; </a:t>
            </a:r>
            <a:endParaRPr lang="sr-Latn-RS" sz="1800" dirty="0"/>
          </a:p>
          <a:p>
            <a:pPr marL="457200" indent="-457200" algn="just" eaLnBrk="1" fontAlgn="auto" hangingPunct="1">
              <a:spcAft>
                <a:spcPts val="0"/>
              </a:spcAft>
              <a:buFont typeface="+mj-lt"/>
              <a:buAutoNum type="arabicPeriod" startAt="9"/>
              <a:defRPr/>
            </a:pPr>
            <a:r>
              <a:rPr lang="sr-Cyrl-RS" sz="1800" dirty="0"/>
              <a:t>правно лице које као заступник или на други начин делује у име и/или за рачун субјеката из тач. 1) до 9) овог става или имаoца дужничких хартија од вредности или других преносивих секјуритизованих инструмената дуга које су издала та лица.   </a:t>
            </a:r>
            <a:endParaRPr lang="en-US" sz="1800" dirty="0"/>
          </a:p>
          <a:p>
            <a:pPr marL="246888" indent="-246888" algn="just" eaLnBrk="1" fontAlgn="auto" hangingPunct="1">
              <a:spcAft>
                <a:spcPts val="0"/>
              </a:spcAft>
              <a:buFont typeface="Arial" panose="020B0604020202020204" pitchFamily="34" charset="0"/>
              <a:buNone/>
              <a:defRPr/>
            </a:pPr>
            <a:r>
              <a:rPr lang="sr-Latn-RS" sz="1800" dirty="0"/>
              <a:t>	</a:t>
            </a:r>
            <a:r>
              <a:rPr lang="sr-Cyrl-RS" sz="1800" dirty="0"/>
              <a:t>Држава чланица Европске уније у смислу овог члана је и држава потписница Уговора о Европском економском простору.  </a:t>
            </a:r>
            <a:endParaRPr lang="en-US" sz="1800" dirty="0"/>
          </a:p>
          <a:p>
            <a:pPr marL="246888" indent="-246888" algn="just" eaLnBrk="1" fontAlgn="auto" hangingPunct="1">
              <a:spcAft>
                <a:spcPts val="0"/>
              </a:spcAft>
              <a:buFont typeface="Arial" panose="020B0604020202020204" pitchFamily="34" charset="0"/>
              <a:buNone/>
              <a:defRPr/>
            </a:pPr>
            <a:r>
              <a:rPr lang="sr-Latn-RS" sz="1800" dirty="0"/>
              <a:t>	</a:t>
            </a:r>
            <a:r>
              <a:rPr lang="sr-Cyrl-RS" sz="1800" dirty="0"/>
              <a:t>Трећа држава у смислу овог члана јесте страна држава која није држава чланица Европске уније, нити држава потписница Уговора о Европском економском простору.“</a:t>
            </a:r>
            <a:endParaRPr lang="en-US" sz="1800" dirty="0"/>
          </a:p>
          <a:p>
            <a:pPr marL="246888" indent="-246888" eaLnBrk="1" fontAlgn="auto" hangingPunct="1">
              <a:spcAft>
                <a:spcPts val="0"/>
              </a:spcAft>
              <a:buFont typeface="Arial" panose="020B0604020202020204" pitchFamily="34" charset="0"/>
              <a:buNone/>
              <a:defRPr/>
            </a:pPr>
            <a:r>
              <a:rPr lang="sr-Cyrl-RS" sz="1800" dirty="0"/>
              <a:t> </a:t>
            </a:r>
            <a:endParaRPr lang="en-US" sz="1800" dirty="0"/>
          </a:p>
          <a:p>
            <a:pPr marL="246888" indent="-246888" algn="just" eaLnBrk="1" fontAlgn="auto" hangingPunct="1">
              <a:spcAft>
                <a:spcPts val="0"/>
              </a:spcAft>
              <a:defRPr/>
            </a:pPr>
            <a:r>
              <a:rPr lang="sr-Cyrl-RS" sz="1800" dirty="0"/>
              <a:t>Остала правна лица, као и физичка лица, која нису таксативно набројана у члану 4. Закона о финансијском обезбеђењу, </a:t>
            </a:r>
            <a:r>
              <a:rPr lang="sr-Cyrl-RS" sz="1800" b="1" dirty="0"/>
              <a:t>не могу закључивати </a:t>
            </a:r>
            <a:r>
              <a:rPr lang="sr-Cyrl-RS" sz="1800" dirty="0"/>
              <a:t>уговоре о финансијском обезбеђењу у смислу овог закона.</a:t>
            </a:r>
            <a:endParaRPr lang="en-US" sz="1800" dirty="0"/>
          </a:p>
        </p:txBody>
      </p:sp>
    </p:spTree>
    <p:extLst>
      <p:ext uri="{BB962C8B-B14F-4D97-AF65-F5344CB8AC3E}">
        <p14:creationId xmlns:p14="http://schemas.microsoft.com/office/powerpoint/2010/main" val="58895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246888" indent="-246888" eaLnBrk="1" fontAlgn="auto" hangingPunct="1">
              <a:spcAft>
                <a:spcPts val="0"/>
              </a:spcAft>
              <a:buFont typeface="Arial" panose="020B0604020202020204" pitchFamily="34" charset="0"/>
              <a:buNone/>
              <a:defRPr/>
            </a:pPr>
            <a:r>
              <a:rPr lang="sr-Cyrl-RS" sz="1800" dirty="0"/>
              <a:t>Закон под финансијском обавезом подразумева обавезу</a:t>
            </a:r>
            <a:r>
              <a:rPr lang="en-US" sz="1800" dirty="0"/>
              <a:t>:</a:t>
            </a:r>
          </a:p>
          <a:p>
            <a:pPr marL="246888" indent="-246888" algn="just" eaLnBrk="1" fontAlgn="auto" hangingPunct="1">
              <a:spcAft>
                <a:spcPts val="0"/>
              </a:spcAft>
              <a:buFont typeface="Arial" panose="020B0604020202020204" pitchFamily="34" charset="0"/>
              <a:buNone/>
              <a:defRPr/>
            </a:pPr>
            <a:r>
              <a:rPr lang="sr-Latn-RS" sz="1800" i="1" dirty="0"/>
              <a:t>	</a:t>
            </a:r>
            <a:r>
              <a:rPr lang="sr-Cyrl-RS" sz="1800" b="1" i="1" dirty="0"/>
              <a:t>чије је извршење обезбеђено уговором о финансијском обезбеђењу, а по основу које поверилац има право на новчано намирење и/или право да му се предају, односно пренесу финансијски инструменти</a:t>
            </a:r>
            <a:r>
              <a:rPr lang="sr-Cyrl-RS" sz="1800" dirty="0"/>
              <a:t>.</a:t>
            </a:r>
            <a:endParaRPr lang="sr-Latn-RS" sz="1800" dirty="0"/>
          </a:p>
          <a:p>
            <a:pPr marL="246888" indent="-246888" algn="just" eaLnBrk="1" fontAlgn="auto" hangingPunct="1">
              <a:spcAft>
                <a:spcPts val="0"/>
              </a:spcAft>
              <a:buFont typeface="Arial" panose="020B0604020202020204" pitchFamily="34" charset="0"/>
              <a:buNone/>
              <a:defRPr/>
            </a:pPr>
            <a:endParaRPr lang="en-US" sz="1800" dirty="0"/>
          </a:p>
          <a:p>
            <a:pPr marL="246888" indent="-246888" eaLnBrk="1" fontAlgn="auto" hangingPunct="1">
              <a:spcAft>
                <a:spcPts val="0"/>
              </a:spcAft>
              <a:buFont typeface="Arial" panose="020B0604020202020204" pitchFamily="34" charset="0"/>
              <a:buNone/>
              <a:defRPr/>
            </a:pPr>
            <a:r>
              <a:rPr lang="sr-Latn-RS" sz="1800" dirty="0"/>
              <a:t>	</a:t>
            </a:r>
            <a:r>
              <a:rPr lang="sr-Cyrl-RS" sz="1800" dirty="0"/>
              <a:t>Финансијска обавеза може бити</a:t>
            </a:r>
            <a:r>
              <a:rPr lang="en-US" sz="1800" dirty="0"/>
              <a:t>:</a:t>
            </a:r>
          </a:p>
          <a:p>
            <a:pPr marL="246888" indent="-246888" eaLnBrk="1" fontAlgn="auto" hangingPunct="1">
              <a:spcAft>
                <a:spcPts val="0"/>
              </a:spcAft>
              <a:defRPr/>
            </a:pPr>
            <a:r>
              <a:rPr lang="en-US" sz="1800" dirty="0"/>
              <a:t>-</a:t>
            </a:r>
            <a:r>
              <a:rPr lang="sr-Cyrl-RS" sz="1800" dirty="0"/>
              <a:t> садашња или будућа, </a:t>
            </a:r>
            <a:endParaRPr lang="en-US" sz="1800" dirty="0"/>
          </a:p>
          <a:p>
            <a:pPr marL="246888" indent="-246888" eaLnBrk="1" fontAlgn="auto" hangingPunct="1">
              <a:spcAft>
                <a:spcPts val="0"/>
              </a:spcAft>
              <a:defRPr/>
            </a:pPr>
            <a:r>
              <a:rPr lang="en-US" sz="1800" dirty="0"/>
              <a:t>-</a:t>
            </a:r>
            <a:r>
              <a:rPr lang="sr-Cyrl-RS" sz="1800" dirty="0"/>
              <a:t>условна или безусловна, </a:t>
            </a:r>
            <a:endParaRPr lang="en-US" sz="1800" dirty="0"/>
          </a:p>
          <a:p>
            <a:pPr marL="246888" indent="-246888" eaLnBrk="1" fontAlgn="auto" hangingPunct="1">
              <a:spcAft>
                <a:spcPts val="0"/>
              </a:spcAft>
              <a:defRPr/>
            </a:pPr>
            <a:r>
              <a:rPr lang="en-US" sz="1800" dirty="0"/>
              <a:t>-</a:t>
            </a:r>
            <a:r>
              <a:rPr lang="sr-Cyrl-RS" sz="1800" dirty="0"/>
              <a:t>стална или привремена,</a:t>
            </a:r>
            <a:endParaRPr lang="en-US" sz="1800" dirty="0"/>
          </a:p>
          <a:p>
            <a:pPr marL="246888" indent="-246888" eaLnBrk="1" fontAlgn="auto" hangingPunct="1">
              <a:spcAft>
                <a:spcPts val="0"/>
              </a:spcAft>
              <a:defRPr/>
            </a:pPr>
            <a:r>
              <a:rPr lang="en-US" sz="1800" dirty="0"/>
              <a:t>-</a:t>
            </a:r>
            <a:r>
              <a:rPr lang="sr-Cyrl-RS" sz="1800" dirty="0"/>
              <a:t> одредива по врсти и/или класи, </a:t>
            </a:r>
            <a:endParaRPr lang="en-US" sz="1800" dirty="0"/>
          </a:p>
          <a:p>
            <a:pPr marL="246888" indent="-246888" eaLnBrk="1" fontAlgn="auto" hangingPunct="1">
              <a:spcAft>
                <a:spcPts val="0"/>
              </a:spcAft>
              <a:defRPr/>
            </a:pPr>
            <a:r>
              <a:rPr lang="en-US" sz="1800" dirty="0"/>
              <a:t>-</a:t>
            </a:r>
            <a:r>
              <a:rPr lang="sr-Cyrl-RS" sz="1800" dirty="0"/>
              <a:t>као и друга финансијска обавеза која произлази из уговора, али у складу са законом о финансијском обезбеђењу. </a:t>
            </a:r>
            <a:endParaRPr lang="sr-Latn-RS" sz="1800" dirty="0"/>
          </a:p>
          <a:p>
            <a:pPr marL="246888" indent="-246888" eaLnBrk="1" fontAlgn="auto" hangingPunct="1">
              <a:spcAft>
                <a:spcPts val="0"/>
              </a:spcAft>
              <a:buFont typeface="Arial" panose="020B0604020202020204" pitchFamily="34" charset="0"/>
              <a:buNone/>
              <a:defRPr/>
            </a:pPr>
            <a:endParaRPr lang="en-US" sz="1800" dirty="0"/>
          </a:p>
          <a:p>
            <a:pPr marL="246888" indent="-246888" eaLnBrk="1" fontAlgn="auto" hangingPunct="1">
              <a:spcAft>
                <a:spcPts val="0"/>
              </a:spcAft>
              <a:buFont typeface="Arial" panose="020B0604020202020204" pitchFamily="34" charset="0"/>
              <a:buNone/>
              <a:defRPr/>
            </a:pPr>
            <a:r>
              <a:rPr lang="sr-Latn-RS" sz="1800" dirty="0"/>
              <a:t>	</a:t>
            </a:r>
            <a:r>
              <a:rPr lang="sr-Cyrl-RS" sz="1800" dirty="0"/>
              <a:t>Финансијска обавеза може гласити на динаре или на страну валуту. </a:t>
            </a:r>
            <a:endParaRPr lang="en-US" sz="1800" dirty="0"/>
          </a:p>
        </p:txBody>
      </p:sp>
    </p:spTree>
    <p:extLst>
      <p:ext uri="{BB962C8B-B14F-4D97-AF65-F5344CB8AC3E}">
        <p14:creationId xmlns:p14="http://schemas.microsoft.com/office/powerpoint/2010/main" val="410296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472608"/>
          </a:xfrm>
        </p:spPr>
        <p:txBody>
          <a:bodyPr/>
          <a:lstStyle/>
          <a:p>
            <a:pPr marL="246888" indent="-246888" eaLnBrk="1" fontAlgn="auto" hangingPunct="1">
              <a:spcAft>
                <a:spcPts val="0"/>
              </a:spcAft>
              <a:buFont typeface="Arial" panose="020B0604020202020204" pitchFamily="34" charset="0"/>
              <a:buNone/>
              <a:defRPr/>
            </a:pPr>
            <a:r>
              <a:rPr lang="sr-Latn-RS" sz="1600" dirty="0"/>
              <a:t>	</a:t>
            </a:r>
            <a:r>
              <a:rPr lang="sr-Cyrl-RS" sz="1600" dirty="0"/>
              <a:t>Као врсте средстава финансијског обезбеђења Закон је у члану 6. предвидео</a:t>
            </a:r>
            <a:r>
              <a:rPr lang="en-US" sz="1600" dirty="0"/>
              <a:t>:</a:t>
            </a:r>
          </a:p>
          <a:p>
            <a:pPr marL="246888" indent="-246888" eaLnBrk="1" fontAlgn="auto" hangingPunct="1">
              <a:spcAft>
                <a:spcPts val="0"/>
              </a:spcAft>
              <a:defRPr/>
            </a:pPr>
            <a:r>
              <a:rPr lang="en-US" sz="1600" dirty="0"/>
              <a:t> </a:t>
            </a:r>
            <a:r>
              <a:rPr lang="sr-Cyrl-RS" sz="1600" dirty="0"/>
              <a:t>новчана средства,</a:t>
            </a:r>
            <a:endParaRPr lang="en-US" sz="1600" dirty="0"/>
          </a:p>
          <a:p>
            <a:pPr marL="246888" indent="-246888" eaLnBrk="1" fontAlgn="auto" hangingPunct="1">
              <a:spcAft>
                <a:spcPts val="0"/>
              </a:spcAft>
              <a:defRPr/>
            </a:pPr>
            <a:r>
              <a:rPr lang="sr-Cyrl-RS" sz="1600" dirty="0"/>
              <a:t>финансијске инструменте и</a:t>
            </a:r>
            <a:r>
              <a:rPr lang="en-US" sz="1600" dirty="0"/>
              <a:t>,</a:t>
            </a:r>
          </a:p>
          <a:p>
            <a:pPr marL="246888" indent="-246888" eaLnBrk="1" fontAlgn="auto" hangingPunct="1">
              <a:spcAft>
                <a:spcPts val="0"/>
              </a:spcAft>
              <a:defRPr/>
            </a:pPr>
            <a:r>
              <a:rPr lang="sr-Cyrl-RS" sz="1600" dirty="0"/>
              <a:t>кредитна потраживања,</a:t>
            </a:r>
            <a:endParaRPr lang="en-US" sz="1600" dirty="0"/>
          </a:p>
          <a:p>
            <a:pPr marL="246888" indent="-246888" eaLnBrk="1" fontAlgn="auto" hangingPunct="1">
              <a:spcAft>
                <a:spcPts val="0"/>
              </a:spcAft>
              <a:defRPr/>
            </a:pPr>
            <a:r>
              <a:rPr lang="sr-Cyrl-RS" sz="1600" dirty="0"/>
              <a:t>као и приходе и друге приливе који проистичу из средстава обезбеђења, уколико уговором о финансијском обезбеђењу нису искључени. </a:t>
            </a:r>
            <a:endParaRPr lang="en-US" sz="1600" dirty="0"/>
          </a:p>
          <a:p>
            <a:pPr marL="246888" indent="-246888" eaLnBrk="1" fontAlgn="auto" hangingPunct="1">
              <a:spcAft>
                <a:spcPts val="0"/>
              </a:spcAft>
              <a:buFont typeface="Arial" panose="020B0604020202020204" pitchFamily="34" charset="0"/>
              <a:buNone/>
              <a:defRPr/>
            </a:pPr>
            <a:r>
              <a:rPr lang="sr-Cyrl-RS" sz="1600" dirty="0"/>
              <a:t>	</a:t>
            </a:r>
          </a:p>
          <a:p>
            <a:pPr marL="246888" indent="-246888" eaLnBrk="1" fontAlgn="auto" hangingPunct="1">
              <a:spcAft>
                <a:spcPts val="0"/>
              </a:spcAft>
              <a:buFont typeface="Arial" panose="020B0604020202020204" pitchFamily="34" charset="0"/>
              <a:buNone/>
              <a:defRPr/>
            </a:pPr>
            <a:r>
              <a:rPr lang="sr-Cyrl-RS" sz="1600" dirty="0"/>
              <a:t>	Средства обезбеђења ближе су дефинисана чланом 7-10. Закона о финансијском обезбеђењу.</a:t>
            </a:r>
            <a:endParaRPr lang="en-US" sz="1600" dirty="0"/>
          </a:p>
          <a:p>
            <a:pPr marL="246888" indent="-246888" algn="just" eaLnBrk="1" fontAlgn="auto" hangingPunct="1">
              <a:spcAft>
                <a:spcPts val="0"/>
              </a:spcAft>
              <a:buFont typeface="Arial" panose="020B0604020202020204" pitchFamily="34" charset="0"/>
              <a:buNone/>
              <a:defRPr/>
            </a:pPr>
            <a:r>
              <a:rPr lang="sr-Cyrl-RS" sz="1600" b="1" dirty="0"/>
              <a:t>	Битно је истаћи да</a:t>
            </a:r>
            <a:r>
              <a:rPr lang="sr-Cyrl-RS" sz="1600" dirty="0"/>
              <a:t> се одредбе Закона о финансијском обезбеђењу примењују само на уговоре о финансијском обезбеђењу код којих су примаоцу обезбеђења дата средства обезбеђења, односно код којих су прималац обезбеђења, његов заступник или друго лице које делује у његово име или за његов рачун, на основу пренетих средстава обезбеђења или установљеног заложног права стекли државину или контролу на средствима обезбеђења, о чему могу обезбедити и одговарајући доказ у писменој форми.</a:t>
            </a:r>
            <a:endParaRPr lang="en-US" sz="1600" dirty="0"/>
          </a:p>
          <a:p>
            <a:pPr marL="246888" indent="-246888" algn="just" eaLnBrk="1" fontAlgn="auto" hangingPunct="1">
              <a:spcAft>
                <a:spcPts val="0"/>
              </a:spcAft>
              <a:buFont typeface="Arial" panose="020B0604020202020204" pitchFamily="34" charset="0"/>
              <a:buNone/>
              <a:defRPr/>
            </a:pPr>
            <a:r>
              <a:rPr lang="sr-Cyrl-RS" sz="1600" dirty="0"/>
              <a:t>	Прималац обезбеђења </a:t>
            </a:r>
            <a:r>
              <a:rPr lang="sr-Cyrl-RS" sz="1600" b="1" dirty="0"/>
              <a:t>стиче средство</a:t>
            </a:r>
            <a:r>
              <a:rPr lang="sr-Cyrl-RS" sz="1600" dirty="0"/>
              <a:t> обезбеђења, односно заложно право на средству обезбеђења у тренутку кад му је то средство обезбеђења дато. Закон у члану 11. такође дефинише шта се мора пружити као писани доказ ради утврђивања да је средство обезбеђења предато.</a:t>
            </a:r>
            <a:endParaRPr lang="en-US" sz="1600" dirty="0"/>
          </a:p>
          <a:p>
            <a:pPr marL="246888" indent="-246888" eaLnBrk="1" fontAlgn="auto" hangingPunct="1">
              <a:spcAft>
                <a:spcPts val="0"/>
              </a:spcAft>
              <a:defRPr/>
            </a:pPr>
            <a:endParaRPr lang="en-US" sz="1600" dirty="0"/>
          </a:p>
          <a:p>
            <a:endParaRPr lang="sr-Latn-RS" sz="1600" dirty="0"/>
          </a:p>
        </p:txBody>
      </p:sp>
    </p:spTree>
    <p:extLst>
      <p:ext uri="{BB962C8B-B14F-4D97-AF65-F5344CB8AC3E}">
        <p14:creationId xmlns:p14="http://schemas.microsoft.com/office/powerpoint/2010/main" val="2375622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US" altLang="en-US" sz="1800" dirty="0"/>
              <a:t>	</a:t>
            </a:r>
            <a:r>
              <a:rPr lang="en-US" altLang="en-US" sz="2000" dirty="0" err="1"/>
              <a:t>Све</a:t>
            </a:r>
            <a:r>
              <a:rPr lang="en-US" altLang="en-US" sz="2000" dirty="0"/>
              <a:t> </a:t>
            </a:r>
            <a:r>
              <a:rPr lang="en-US" altLang="en-US" sz="2000" dirty="0" err="1"/>
              <a:t>горе</a:t>
            </a:r>
            <a:r>
              <a:rPr lang="en-US" altLang="en-US" sz="2000" dirty="0"/>
              <a:t> </a:t>
            </a:r>
            <a:r>
              <a:rPr lang="en-US" altLang="en-US" sz="2000" dirty="0" err="1"/>
              <a:t>наведено</a:t>
            </a:r>
            <a:r>
              <a:rPr lang="en-US" altLang="en-US" sz="2000" dirty="0"/>
              <a:t> </a:t>
            </a:r>
            <a:r>
              <a:rPr lang="en-US" altLang="en-US" sz="2000" dirty="0" err="1"/>
              <a:t>је</a:t>
            </a:r>
            <a:r>
              <a:rPr lang="en-US" altLang="en-US" sz="2000" dirty="0"/>
              <a:t> </a:t>
            </a:r>
            <a:r>
              <a:rPr lang="en-US" altLang="en-US" sz="2000" dirty="0" err="1"/>
              <a:t>било</a:t>
            </a:r>
            <a:r>
              <a:rPr lang="en-US" altLang="en-US" sz="2000" dirty="0"/>
              <a:t> </a:t>
            </a:r>
            <a:r>
              <a:rPr lang="en-US" altLang="en-US" sz="2000" dirty="0" err="1"/>
              <a:t>неопходно</a:t>
            </a:r>
            <a:r>
              <a:rPr lang="en-US" altLang="en-US" sz="2000" dirty="0"/>
              <a:t> </a:t>
            </a:r>
            <a:r>
              <a:rPr lang="en-US" altLang="en-US" sz="2000" dirty="0" err="1"/>
              <a:t>истаћи</a:t>
            </a:r>
            <a:r>
              <a:rPr lang="en-US" altLang="en-US" sz="2000" dirty="0"/>
              <a:t> </a:t>
            </a:r>
            <a:r>
              <a:rPr lang="en-US" altLang="en-US" sz="2000" dirty="0" err="1"/>
              <a:t>да</a:t>
            </a:r>
            <a:r>
              <a:rPr lang="en-US" altLang="en-US" sz="2000" dirty="0"/>
              <a:t> </a:t>
            </a:r>
            <a:r>
              <a:rPr lang="en-US" altLang="en-US" sz="2000" dirty="0" err="1"/>
              <a:t>би</a:t>
            </a:r>
            <a:r>
              <a:rPr lang="en-US" altLang="en-US" sz="2000" dirty="0"/>
              <a:t> </a:t>
            </a:r>
            <a:r>
              <a:rPr lang="en-US" altLang="en-US" sz="2000" dirty="0" err="1"/>
              <a:t>се</a:t>
            </a:r>
            <a:r>
              <a:rPr lang="en-US" altLang="en-US" sz="2000" dirty="0"/>
              <a:t> у </a:t>
            </a:r>
            <a:r>
              <a:rPr lang="en-US" altLang="en-US" sz="2000" dirty="0" err="1"/>
              <a:t>моменту</a:t>
            </a:r>
            <a:r>
              <a:rPr lang="en-US" altLang="en-US" sz="2000" dirty="0"/>
              <a:t> </a:t>
            </a:r>
            <a:r>
              <a:rPr lang="en-US" altLang="en-US" sz="2000" dirty="0" err="1"/>
              <a:t>отварања</a:t>
            </a:r>
            <a:r>
              <a:rPr lang="en-US" altLang="en-US" sz="2000" dirty="0"/>
              <a:t> </a:t>
            </a:r>
            <a:r>
              <a:rPr lang="en-US" altLang="en-US" sz="2000" dirty="0" err="1"/>
              <a:t>стечајног</a:t>
            </a:r>
            <a:r>
              <a:rPr lang="en-US" altLang="en-US" sz="2000" dirty="0"/>
              <a:t> </a:t>
            </a:r>
            <a:r>
              <a:rPr lang="en-US" altLang="en-US" sz="2000" dirty="0" err="1"/>
              <a:t>поступка</a:t>
            </a:r>
            <a:r>
              <a:rPr lang="en-US" altLang="en-US" sz="2000" dirty="0"/>
              <a:t> </a:t>
            </a:r>
            <a:r>
              <a:rPr lang="en-US" altLang="en-US" sz="2000" dirty="0" err="1"/>
              <a:t>над</a:t>
            </a:r>
            <a:r>
              <a:rPr lang="en-US" altLang="en-US" sz="2000" dirty="0"/>
              <a:t> </a:t>
            </a:r>
            <a:r>
              <a:rPr lang="en-US" altLang="en-US" sz="2000" dirty="0" err="1"/>
              <a:t>стечајним</a:t>
            </a:r>
            <a:r>
              <a:rPr lang="en-US" altLang="en-US" sz="2000" dirty="0"/>
              <a:t> </a:t>
            </a:r>
            <a:r>
              <a:rPr lang="en-US" altLang="en-US" sz="2000" dirty="0" err="1"/>
              <a:t>дужником</a:t>
            </a:r>
            <a:r>
              <a:rPr lang="en-US" altLang="en-US" sz="2000" dirty="0"/>
              <a:t>, </a:t>
            </a:r>
            <a:r>
              <a:rPr lang="en-US" altLang="en-US" sz="2000" dirty="0" err="1"/>
              <a:t>повериоцем</a:t>
            </a:r>
            <a:r>
              <a:rPr lang="en-US" altLang="en-US" sz="2000" dirty="0"/>
              <a:t> </a:t>
            </a:r>
            <a:r>
              <a:rPr lang="en-US" altLang="en-US" sz="2000" dirty="0" err="1"/>
              <a:t>или</a:t>
            </a:r>
            <a:r>
              <a:rPr lang="en-US" altLang="en-US" sz="2000" dirty="0"/>
              <a:t> </a:t>
            </a:r>
            <a:r>
              <a:rPr lang="en-US" altLang="en-US" sz="2000" dirty="0" err="1"/>
              <a:t>дужником</a:t>
            </a:r>
            <a:r>
              <a:rPr lang="en-US" altLang="en-US" sz="2000" dirty="0"/>
              <a:t>, </a:t>
            </a:r>
            <a:r>
              <a:rPr lang="en-US" altLang="en-US" sz="2000" dirty="0" err="1"/>
              <a:t>благовремено</a:t>
            </a:r>
            <a:r>
              <a:rPr lang="en-US" altLang="en-US" sz="2000" dirty="0"/>
              <a:t> </a:t>
            </a:r>
            <a:r>
              <a:rPr lang="en-US" altLang="en-US" sz="2000" dirty="0" err="1"/>
              <a:t>могли</a:t>
            </a:r>
            <a:r>
              <a:rPr lang="en-US" altLang="en-US" sz="2000" dirty="0"/>
              <a:t> </a:t>
            </a:r>
            <a:r>
              <a:rPr lang="en-US" altLang="en-US" sz="2000" dirty="0" err="1"/>
              <a:t>препознати</a:t>
            </a:r>
            <a:r>
              <a:rPr lang="en-US" altLang="en-US" sz="2000" dirty="0"/>
              <a:t> </a:t>
            </a:r>
            <a:r>
              <a:rPr lang="en-US" altLang="en-US" sz="2000" dirty="0" err="1"/>
              <a:t>уговори</a:t>
            </a:r>
            <a:r>
              <a:rPr lang="en-US" altLang="en-US" sz="2000" dirty="0"/>
              <a:t> о </a:t>
            </a:r>
            <a:r>
              <a:rPr lang="en-US" altLang="en-US" sz="2000" dirty="0" err="1"/>
              <a:t>финансијском</a:t>
            </a:r>
            <a:r>
              <a:rPr lang="en-US" altLang="en-US" sz="2000" dirty="0"/>
              <a:t> </a:t>
            </a:r>
            <a:r>
              <a:rPr lang="en-US" altLang="en-US" sz="2000" dirty="0" err="1"/>
              <a:t>обезбеђењу</a:t>
            </a:r>
            <a:r>
              <a:rPr lang="en-US" altLang="en-US" sz="2000" dirty="0"/>
              <a:t> </a:t>
            </a:r>
            <a:r>
              <a:rPr lang="en-US" altLang="en-US" sz="2000" dirty="0" err="1"/>
              <a:t>који</a:t>
            </a:r>
            <a:r>
              <a:rPr lang="en-US" altLang="en-US" sz="2000" dirty="0"/>
              <a:t> </a:t>
            </a:r>
            <a:r>
              <a:rPr lang="en-US" altLang="en-US" sz="2000" dirty="0" err="1"/>
              <a:t>су</a:t>
            </a:r>
            <a:r>
              <a:rPr lang="en-US" altLang="en-US" sz="2000" dirty="0"/>
              <a:t> </a:t>
            </a:r>
            <a:r>
              <a:rPr lang="en-US" altLang="en-US" sz="2000" dirty="0" err="1"/>
              <a:t>дефинисани</a:t>
            </a:r>
            <a:r>
              <a:rPr lang="en-US" altLang="en-US" sz="2000" dirty="0"/>
              <a:t> </a:t>
            </a:r>
            <a:r>
              <a:rPr lang="en-US" altLang="en-US" sz="2000" dirty="0" err="1"/>
              <a:t>Законом</a:t>
            </a:r>
            <a:r>
              <a:rPr lang="en-US" altLang="en-US" sz="2000" dirty="0"/>
              <a:t> о </a:t>
            </a:r>
            <a:r>
              <a:rPr lang="en-US" altLang="en-US" sz="2000" dirty="0" err="1"/>
              <a:t>финансијском</a:t>
            </a:r>
            <a:r>
              <a:rPr lang="en-US" altLang="en-US" sz="2000" dirty="0"/>
              <a:t> </a:t>
            </a:r>
            <a:r>
              <a:rPr lang="en-US" altLang="en-US" sz="2000" dirty="0" err="1"/>
              <a:t>обезбеђењу</a:t>
            </a:r>
            <a:r>
              <a:rPr lang="en-US" altLang="en-US" sz="2000" dirty="0"/>
              <a:t>. </a:t>
            </a:r>
          </a:p>
          <a:p>
            <a:pPr algn="just" eaLnBrk="1" hangingPunct="1">
              <a:buFont typeface="Arial" panose="020B0604020202020204" pitchFamily="34" charset="0"/>
              <a:buNone/>
            </a:pPr>
            <a:endParaRPr lang="en-US" altLang="en-US" sz="2000" dirty="0"/>
          </a:p>
          <a:p>
            <a:pPr algn="just" eaLnBrk="1" hangingPunct="1">
              <a:buFont typeface="Arial" panose="020B0604020202020204" pitchFamily="34" charset="0"/>
              <a:buNone/>
            </a:pPr>
            <a:r>
              <a:rPr lang="en-US" altLang="en-US" sz="2000" dirty="0"/>
              <a:t>	У </a:t>
            </a:r>
            <a:r>
              <a:rPr lang="en-US" altLang="en-US" sz="2000" dirty="0" err="1"/>
              <a:t>одредби</a:t>
            </a:r>
            <a:r>
              <a:rPr lang="en-US" altLang="en-US" sz="2000" dirty="0"/>
              <a:t> </a:t>
            </a:r>
            <a:r>
              <a:rPr lang="en-US" altLang="en-US" sz="2000" dirty="0" err="1"/>
              <a:t>члана</a:t>
            </a:r>
            <a:r>
              <a:rPr lang="en-US" altLang="en-US" sz="2000" dirty="0"/>
              <a:t> 14. </a:t>
            </a:r>
            <a:r>
              <a:rPr lang="en-US" altLang="en-US" sz="2000" dirty="0" err="1"/>
              <a:t>Закона</a:t>
            </a:r>
            <a:r>
              <a:rPr lang="en-US" altLang="en-US" sz="2000" dirty="0"/>
              <a:t> о </a:t>
            </a:r>
            <a:r>
              <a:rPr lang="en-US" altLang="en-US" sz="2000" dirty="0" err="1"/>
              <a:t>финансијском</a:t>
            </a:r>
            <a:r>
              <a:rPr lang="en-US" altLang="en-US" sz="2000" dirty="0"/>
              <a:t> </a:t>
            </a:r>
            <a:r>
              <a:rPr lang="en-US" altLang="en-US" sz="2000" dirty="0" err="1"/>
              <a:t>обезбеђењу</a:t>
            </a:r>
            <a:r>
              <a:rPr lang="en-US" altLang="en-US" sz="2000" dirty="0"/>
              <a:t> </a:t>
            </a:r>
            <a:r>
              <a:rPr lang="en-US" altLang="en-US" sz="2000" dirty="0" err="1"/>
              <a:t>којим</a:t>
            </a:r>
            <a:r>
              <a:rPr lang="en-US" altLang="en-US" sz="2000" dirty="0"/>
              <a:t> </a:t>
            </a:r>
            <a:r>
              <a:rPr lang="en-US" altLang="en-US" sz="2000" dirty="0" err="1"/>
              <a:t>се</a:t>
            </a:r>
            <a:r>
              <a:rPr lang="en-US" altLang="en-US" sz="2000" dirty="0"/>
              <a:t> </a:t>
            </a:r>
            <a:r>
              <a:rPr lang="en-US" altLang="en-US" sz="2000" dirty="0" err="1"/>
              <a:t>регулишу</a:t>
            </a:r>
            <a:r>
              <a:rPr lang="en-US" altLang="en-US" sz="2000" dirty="0"/>
              <a:t> </a:t>
            </a:r>
            <a:r>
              <a:rPr lang="en-US" altLang="en-US" sz="2000" dirty="0" err="1"/>
              <a:t>услови</a:t>
            </a:r>
            <a:r>
              <a:rPr lang="en-US" altLang="en-US" sz="2000" dirty="0"/>
              <a:t> </a:t>
            </a:r>
            <a:r>
              <a:rPr lang="en-US" altLang="en-US" sz="2000" dirty="0" err="1"/>
              <a:t>за</a:t>
            </a:r>
            <a:r>
              <a:rPr lang="en-US" altLang="en-US" sz="2000" dirty="0"/>
              <a:t> </a:t>
            </a:r>
            <a:r>
              <a:rPr lang="en-US" altLang="en-US" sz="2000" dirty="0" err="1"/>
              <a:t>реализацију</a:t>
            </a:r>
            <a:r>
              <a:rPr lang="en-US" altLang="en-US" sz="2000" dirty="0"/>
              <a:t> </a:t>
            </a:r>
            <a:r>
              <a:rPr lang="en-US" altLang="en-US" sz="2000" dirty="0" err="1"/>
              <a:t>средстава</a:t>
            </a:r>
            <a:r>
              <a:rPr lang="en-US" altLang="en-US" sz="2000" dirty="0"/>
              <a:t> </a:t>
            </a:r>
            <a:r>
              <a:rPr lang="en-US" altLang="en-US" sz="2000" dirty="0" err="1"/>
              <a:t>обезбеђења</a:t>
            </a:r>
            <a:r>
              <a:rPr lang="en-US" altLang="en-US" sz="2000" dirty="0"/>
              <a:t> </a:t>
            </a:r>
            <a:r>
              <a:rPr lang="en-US" altLang="en-US" sz="2000" dirty="0" err="1"/>
              <a:t>се</a:t>
            </a:r>
            <a:r>
              <a:rPr lang="en-US" altLang="en-US" sz="2000" dirty="0"/>
              <a:t> </a:t>
            </a:r>
            <a:r>
              <a:rPr lang="en-US" altLang="en-US" sz="2000" dirty="0" err="1"/>
              <a:t>указује</a:t>
            </a:r>
            <a:r>
              <a:rPr lang="en-US" altLang="en-US" sz="2000" dirty="0"/>
              <a:t> </a:t>
            </a:r>
            <a:r>
              <a:rPr lang="en-US" altLang="en-US" sz="2000" dirty="0" err="1"/>
              <a:t>на</a:t>
            </a:r>
            <a:r>
              <a:rPr lang="en-US" altLang="en-US" sz="2000" dirty="0"/>
              <a:t> </a:t>
            </a:r>
            <a:r>
              <a:rPr lang="en-US" altLang="en-US" sz="2000" dirty="0" err="1"/>
              <a:t>однос</a:t>
            </a:r>
            <a:r>
              <a:rPr lang="en-US" altLang="en-US" sz="2000" dirty="0"/>
              <a:t> </a:t>
            </a:r>
            <a:r>
              <a:rPr lang="en-US" altLang="en-US" sz="2000" dirty="0" err="1"/>
              <a:t>уговора</a:t>
            </a:r>
            <a:r>
              <a:rPr lang="en-US" altLang="en-US" sz="2000" dirty="0"/>
              <a:t> о </a:t>
            </a:r>
            <a:r>
              <a:rPr lang="en-US" altLang="en-US" sz="2000" dirty="0" err="1"/>
              <a:t>финансијском</a:t>
            </a:r>
            <a:r>
              <a:rPr lang="en-US" altLang="en-US" sz="2000" dirty="0"/>
              <a:t> </a:t>
            </a:r>
            <a:r>
              <a:rPr lang="en-US" altLang="en-US" sz="2000" dirty="0" err="1"/>
              <a:t>обезбеђењу</a:t>
            </a:r>
            <a:r>
              <a:rPr lang="en-US" altLang="en-US" sz="2000" dirty="0"/>
              <a:t> и </a:t>
            </a:r>
            <a:r>
              <a:rPr lang="en-US" altLang="en-US" sz="2000" dirty="0" err="1"/>
              <a:t>реализацију</a:t>
            </a:r>
            <a:r>
              <a:rPr lang="en-US" altLang="en-US" sz="2000" dirty="0"/>
              <a:t> </a:t>
            </a:r>
            <a:r>
              <a:rPr lang="en-US" altLang="en-US" sz="2000" dirty="0" err="1"/>
              <a:t>истих</a:t>
            </a:r>
            <a:r>
              <a:rPr lang="en-US" altLang="en-US" sz="2000" dirty="0"/>
              <a:t> у </a:t>
            </a:r>
            <a:r>
              <a:rPr lang="en-US" altLang="en-US" sz="2000" dirty="0" err="1"/>
              <a:t>случају</a:t>
            </a:r>
            <a:r>
              <a:rPr lang="en-US" altLang="en-US" sz="2000" dirty="0"/>
              <a:t> </a:t>
            </a:r>
            <a:r>
              <a:rPr lang="en-US" altLang="en-US" sz="2000" dirty="0" err="1"/>
              <a:t>отварања</a:t>
            </a:r>
            <a:r>
              <a:rPr lang="en-US" altLang="en-US" sz="2000" dirty="0"/>
              <a:t> </a:t>
            </a:r>
            <a:r>
              <a:rPr lang="en-US" altLang="en-US" sz="2000" dirty="0" err="1"/>
              <a:t>стечајног</a:t>
            </a:r>
            <a:r>
              <a:rPr lang="en-US" altLang="en-US" sz="2000" dirty="0"/>
              <a:t> </a:t>
            </a:r>
            <a:r>
              <a:rPr lang="en-US" altLang="en-US" sz="2000" dirty="0" err="1"/>
              <a:t>поступка</a:t>
            </a:r>
            <a:r>
              <a:rPr lang="en-US" altLang="en-US" sz="2000" dirty="0"/>
              <a:t>. </a:t>
            </a:r>
          </a:p>
          <a:p>
            <a:pPr eaLnBrk="1" hangingPunct="1"/>
            <a:endParaRPr lang="en-US" altLang="en-US" sz="1800" dirty="0"/>
          </a:p>
        </p:txBody>
      </p:sp>
    </p:spTree>
    <p:extLst>
      <p:ext uri="{BB962C8B-B14F-4D97-AF65-F5344CB8AC3E}">
        <p14:creationId xmlns:p14="http://schemas.microsoft.com/office/powerpoint/2010/main" val="291264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246888" indent="-246888" algn="just" eaLnBrk="1" fontAlgn="auto" hangingPunct="1">
              <a:spcAft>
                <a:spcPts val="0"/>
              </a:spcAft>
              <a:buFont typeface="Arial" panose="020B0604020202020204" pitchFamily="34" charset="0"/>
              <a:buNone/>
              <a:defRPr/>
            </a:pPr>
            <a:r>
              <a:rPr lang="sr-Cyrl-RS" sz="2000" dirty="0"/>
              <a:t>Чланом 14. Закона о финансијском обезбеђењу у ставу 4. је наведено да на реализацију средстава обезбеђења не утиче отварање поступка стечаја, ликвидације или примена мера реорганизације над даваоцем или примаоцем обезбеђења, нити било која одлука и сагласност надлежног органа у том поступку може бити претходни или накнадни услов за реализацију средстава обезбеђења.</a:t>
            </a:r>
          </a:p>
          <a:p>
            <a:pPr marL="246888" indent="-246888" algn="just" eaLnBrk="1" fontAlgn="auto" hangingPunct="1">
              <a:spcAft>
                <a:spcPts val="0"/>
              </a:spcAft>
              <a:buFont typeface="Arial" panose="020B0604020202020204" pitchFamily="34" charset="0"/>
              <a:buNone/>
              <a:defRPr/>
            </a:pPr>
            <a:r>
              <a:rPr lang="sr-Cyrl-RS" sz="2000" dirty="0"/>
              <a:t> </a:t>
            </a:r>
            <a:endParaRPr lang="en-US" sz="2000" dirty="0"/>
          </a:p>
          <a:p>
            <a:pPr marL="246888" indent="-246888" algn="just" eaLnBrk="1" fontAlgn="auto" hangingPunct="1">
              <a:spcAft>
                <a:spcPts val="0"/>
              </a:spcAft>
              <a:buFont typeface="Arial" panose="020B0604020202020204" pitchFamily="34" charset="0"/>
              <a:buNone/>
              <a:defRPr/>
            </a:pPr>
            <a:r>
              <a:rPr lang="sr-Cyrl-RS" sz="2000" b="1" dirty="0"/>
              <a:t>	То значи да се</a:t>
            </a:r>
            <a:r>
              <a:rPr lang="sr-Cyrl-RS" sz="2000" dirty="0"/>
              <a:t> намирење потраживања из заложених средстава обезбеђења, када се стекну услови за реализацију средстава обезбеђења, одвија на начин и по поступку који је прописан Законом о финансијском обезбеђењу, без обзира што је било над примаоцем, било над даваоцем финансијског обезбеђења, отворен стечајни или пак ликвидациони поступак, или усвојен план реорганизације. </a:t>
            </a:r>
            <a:endParaRPr lang="en-US" sz="2000" dirty="0"/>
          </a:p>
        </p:txBody>
      </p:sp>
    </p:spTree>
    <p:extLst>
      <p:ext uri="{BB962C8B-B14F-4D97-AF65-F5344CB8AC3E}">
        <p14:creationId xmlns:p14="http://schemas.microsoft.com/office/powerpoint/2010/main" val="147244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544616"/>
          </a:xfrm>
        </p:spPr>
        <p:txBody>
          <a:bodyPr/>
          <a:lstStyle/>
          <a:p>
            <a:pPr marL="246888" indent="-246888" algn="just" eaLnBrk="1" fontAlgn="auto" hangingPunct="1">
              <a:spcAft>
                <a:spcPts val="0"/>
              </a:spcAft>
              <a:buFont typeface="Arial" panose="020B0604020202020204" pitchFamily="34" charset="0"/>
              <a:buNone/>
              <a:defRPr/>
            </a:pPr>
            <a:r>
              <a:rPr lang="sr-Cyrl-RS" sz="1400" dirty="0"/>
              <a:t>Закон о финансијском обезбеђењу се у одредби члана 18. посебно бави положајем уговорних страна из уговора о финансијском обезбеђењу у стечајном поступку, поступку ликвидације и реорганизације.</a:t>
            </a:r>
            <a:endParaRPr lang="en-US" sz="1400" dirty="0"/>
          </a:p>
          <a:p>
            <a:pPr marL="246888" indent="-246888" algn="just" eaLnBrk="1" fontAlgn="auto" hangingPunct="1">
              <a:spcAft>
                <a:spcPts val="0"/>
              </a:spcAft>
              <a:buFont typeface="Arial" panose="020B0604020202020204" pitchFamily="34" charset="0"/>
              <a:buNone/>
              <a:defRPr/>
            </a:pPr>
            <a:r>
              <a:rPr lang="sr-Cyrl-RS" sz="1400" b="1" dirty="0"/>
              <a:t>	Без обзира што је у члану 14. став 4.</a:t>
            </a:r>
            <a:r>
              <a:rPr lang="sr-Cyrl-RS" sz="1400" dirty="0"/>
              <a:t> Закона прописано да на реализацију средстава обезбеђења не утиче покретање, односно отварање стечајног поступка или поступка ликвидације или примена мера реорганизације над даваоцем или примаоцем обезбеђења, нити било која одлука или сагласност надлежног органа у том поступку може бити претходни или накнадни услов за реализацију средстава обезбеђења, </a:t>
            </a:r>
            <a:r>
              <a:rPr lang="sr-Cyrl-RS" sz="1400" b="1" dirty="0"/>
              <a:t>законодавац у ставу 1. одредбе члана 18. прописује</a:t>
            </a:r>
            <a:r>
              <a:rPr lang="sr-Cyrl-RS" sz="1400" dirty="0"/>
              <a:t> да се права и обавезе из уговора о финансијском обезбеђењу укључујући давање, стицање, промену и реализацију средстава обезбеђења, извршавају несметано без обзира на покретање и спровођење поступка стечаја, ликвидације или примене мера реорганизације над даваоцем или примаоцем обезбеђења. </a:t>
            </a:r>
            <a:endParaRPr lang="en-US" sz="1400" dirty="0"/>
          </a:p>
          <a:p>
            <a:pPr marL="246888" indent="-246888" algn="just" eaLnBrk="1" fontAlgn="auto" hangingPunct="1">
              <a:spcAft>
                <a:spcPts val="0"/>
              </a:spcAft>
              <a:buFont typeface="Arial" panose="020B0604020202020204" pitchFamily="34" charset="0"/>
              <a:buNone/>
              <a:defRPr/>
            </a:pPr>
            <a:r>
              <a:rPr lang="sr-Cyrl-RS" sz="1400" b="1" dirty="0"/>
              <a:t>	Законодавац </a:t>
            </a:r>
            <a:r>
              <a:rPr lang="sr-Cyrl-RS" sz="1400" dirty="0"/>
              <a:t>даље у ставу 2. </a:t>
            </a:r>
            <a:r>
              <a:rPr lang="sr-Cyrl-RS" sz="1400" b="1" dirty="0"/>
              <a:t>изузима од побијања и утврђивања ништавости уговора о финансијском обезбеђењу као и давања, стицања и промену средстава обезбеђења у складу са тим уговорима из разлога</a:t>
            </a:r>
            <a:r>
              <a:rPr lang="sr-Cyrl-RS" sz="1400" dirty="0"/>
              <a:t> што је уговор закључен или средство обезбеђења дато, стечено или промењено, пре тренутка доношења одлуке о отварању стечаја или ликвидације или примене мера реорганизације, односно предузимања правне радње у вези са тим поступком или у прописаном року пре отварања стечаја или ликвидације или примене мера реорганизације, било над даваоцем, било над примаоцем обезбеђења. </a:t>
            </a:r>
            <a:endParaRPr lang="en-US" sz="1400" dirty="0"/>
          </a:p>
          <a:p>
            <a:pPr marL="246888" indent="-246888" algn="just" eaLnBrk="1" fontAlgn="auto" hangingPunct="1">
              <a:spcAft>
                <a:spcPts val="0"/>
              </a:spcAft>
              <a:buFont typeface="Arial" panose="020B0604020202020204" pitchFamily="34" charset="0"/>
              <a:buNone/>
              <a:defRPr/>
            </a:pPr>
            <a:r>
              <a:rPr lang="sr-Cyrl-RS" sz="1400" b="1" dirty="0"/>
              <a:t>	Такође, у ставу 3.</a:t>
            </a:r>
            <a:r>
              <a:rPr lang="sr-Cyrl-RS" sz="1400" dirty="0"/>
              <a:t> је прописано да уколико је уговор о финансијском обезбеђењу закључен, или је средство обезбеђења дато, стечено или промењено, или је финансијска обавеза настала на дан покретања поступка стечаја или ликвидације или примене мера реорганизације, а након тренутка доношења одговарајуће одлуке о покретању тог поступка или примени мера, </a:t>
            </a:r>
            <a:r>
              <a:rPr lang="sr-Cyrl-RS" sz="1400" b="1" dirty="0"/>
              <a:t>уговори о финансијском обезбеђењу (као и давање, стицање и промена средства обезбеђења) правно су ваљани и обавезујући</a:t>
            </a:r>
            <a:r>
              <a:rPr lang="sr-Cyrl-RS" sz="1400" dirty="0"/>
              <a:t> ако прималац обезбеђења докаже да није знао, нити је био дужан да зна за покретање тог поступка или примене тих мера. а</a:t>
            </a:r>
            <a:endParaRPr lang="en-US" sz="1400" dirty="0"/>
          </a:p>
        </p:txBody>
      </p:sp>
    </p:spTree>
    <p:extLst>
      <p:ext uri="{BB962C8B-B14F-4D97-AF65-F5344CB8AC3E}">
        <p14:creationId xmlns:p14="http://schemas.microsoft.com/office/powerpoint/2010/main" val="3558519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US" altLang="en-US" sz="2000" dirty="0" err="1"/>
              <a:t>Законодавац</a:t>
            </a:r>
            <a:r>
              <a:rPr lang="en-US" altLang="en-US" sz="2000" dirty="0"/>
              <a:t> </a:t>
            </a:r>
            <a:r>
              <a:rPr lang="en-US" altLang="en-US" sz="2000" dirty="0" err="1"/>
              <a:t>је</a:t>
            </a:r>
            <a:r>
              <a:rPr lang="en-US" altLang="en-US" sz="2000" dirty="0"/>
              <a:t> </a:t>
            </a:r>
            <a:r>
              <a:rPr lang="en-US" altLang="en-US" sz="2000" dirty="0" err="1"/>
              <a:t>на</a:t>
            </a:r>
            <a:r>
              <a:rPr lang="en-US" altLang="en-US" sz="2000" dirty="0"/>
              <a:t> </a:t>
            </a:r>
            <a:r>
              <a:rPr lang="en-US" altLang="en-US" sz="2000" dirty="0" err="1"/>
              <a:t>овај</a:t>
            </a:r>
            <a:r>
              <a:rPr lang="en-US" altLang="en-US" sz="2000" dirty="0"/>
              <a:t> </a:t>
            </a:r>
            <a:r>
              <a:rPr lang="en-US" altLang="en-US" sz="2000" dirty="0" err="1"/>
              <a:t>начин</a:t>
            </a:r>
            <a:r>
              <a:rPr lang="en-US" altLang="en-US" sz="2000" dirty="0"/>
              <a:t>, у </a:t>
            </a:r>
            <a:r>
              <a:rPr lang="en-US" altLang="en-US" sz="2000" dirty="0" err="1"/>
              <a:t>описаној</a:t>
            </a:r>
            <a:r>
              <a:rPr lang="en-US" altLang="en-US" sz="2000" dirty="0"/>
              <a:t> </a:t>
            </a:r>
            <a:r>
              <a:rPr lang="en-US" altLang="en-US" sz="2000" dirty="0" err="1"/>
              <a:t>ситуацији</a:t>
            </a:r>
            <a:r>
              <a:rPr lang="en-US" altLang="en-US" sz="2000" dirty="0"/>
              <a:t>, </a:t>
            </a:r>
            <a:r>
              <a:rPr lang="en-US" altLang="en-US" sz="2000" dirty="0" err="1"/>
              <a:t>терет</a:t>
            </a:r>
            <a:r>
              <a:rPr lang="en-US" altLang="en-US" sz="2000" dirty="0"/>
              <a:t> </a:t>
            </a:r>
            <a:r>
              <a:rPr lang="en-US" altLang="en-US" sz="2000" dirty="0" err="1"/>
              <a:t>доказивања</a:t>
            </a:r>
            <a:r>
              <a:rPr lang="en-US" altLang="en-US" sz="2000" dirty="0"/>
              <a:t> </a:t>
            </a:r>
            <a:r>
              <a:rPr lang="en-US" altLang="en-US" sz="2000" dirty="0" err="1"/>
              <a:t>пребацио</a:t>
            </a:r>
            <a:r>
              <a:rPr lang="en-US" altLang="en-US" sz="2000" dirty="0"/>
              <a:t> у </a:t>
            </a:r>
            <a:r>
              <a:rPr lang="en-US" altLang="en-US" sz="2000" dirty="0" err="1"/>
              <a:t>случају</a:t>
            </a:r>
            <a:r>
              <a:rPr lang="en-US" altLang="en-US" sz="2000" dirty="0"/>
              <a:t> </a:t>
            </a:r>
            <a:r>
              <a:rPr lang="en-US" altLang="en-US" sz="2000" dirty="0" err="1"/>
              <a:t>спора</a:t>
            </a:r>
            <a:r>
              <a:rPr lang="en-US" altLang="en-US" sz="2000" dirty="0"/>
              <a:t> </a:t>
            </a:r>
            <a:r>
              <a:rPr lang="en-US" altLang="en-US" sz="2000" dirty="0" err="1"/>
              <a:t>на</a:t>
            </a:r>
            <a:r>
              <a:rPr lang="en-US" altLang="en-US" sz="2000" dirty="0"/>
              <a:t> </a:t>
            </a:r>
            <a:r>
              <a:rPr lang="en-US" altLang="en-US" sz="2000" dirty="0" err="1"/>
              <a:t>уговорну</a:t>
            </a:r>
            <a:r>
              <a:rPr lang="en-US" altLang="en-US" sz="2000" dirty="0"/>
              <a:t> </a:t>
            </a:r>
            <a:r>
              <a:rPr lang="en-US" altLang="en-US" sz="2000" dirty="0" err="1"/>
              <a:t>страну</a:t>
            </a:r>
            <a:r>
              <a:rPr lang="en-US" altLang="en-US" sz="2000" dirty="0"/>
              <a:t> </a:t>
            </a:r>
            <a:r>
              <a:rPr lang="en-US" altLang="en-US" sz="2000" dirty="0" err="1"/>
              <a:t>из</a:t>
            </a:r>
            <a:r>
              <a:rPr lang="en-US" altLang="en-US" sz="2000" dirty="0"/>
              <a:t> </a:t>
            </a:r>
            <a:r>
              <a:rPr lang="en-US" altLang="en-US" sz="2000" dirty="0" err="1"/>
              <a:t>уговора</a:t>
            </a:r>
            <a:r>
              <a:rPr lang="en-US" altLang="en-US" sz="2000" dirty="0"/>
              <a:t> о </a:t>
            </a:r>
            <a:r>
              <a:rPr lang="en-US" altLang="en-US" sz="2000" dirty="0" err="1"/>
              <a:t>финансијском</a:t>
            </a:r>
            <a:r>
              <a:rPr lang="en-US" altLang="en-US" sz="2000" dirty="0"/>
              <a:t> </a:t>
            </a:r>
            <a:r>
              <a:rPr lang="en-US" altLang="en-US" sz="2000" dirty="0" err="1"/>
              <a:t>обезбеђењу</a:t>
            </a:r>
            <a:r>
              <a:rPr lang="en-US" altLang="en-US" sz="2000" dirty="0"/>
              <a:t> у </a:t>
            </a:r>
            <a:r>
              <a:rPr lang="en-US" altLang="en-US" sz="2000" dirty="0" err="1"/>
              <a:t>случају</a:t>
            </a:r>
            <a:r>
              <a:rPr lang="en-US" altLang="en-US" sz="2000" dirty="0"/>
              <a:t> </a:t>
            </a:r>
            <a:r>
              <a:rPr lang="en-US" altLang="en-US" sz="2000" dirty="0" err="1"/>
              <a:t>покретања</a:t>
            </a:r>
            <a:r>
              <a:rPr lang="en-US" altLang="en-US" sz="2000" dirty="0"/>
              <a:t> </a:t>
            </a:r>
            <a:r>
              <a:rPr lang="en-US" altLang="en-US" sz="2000" dirty="0" err="1"/>
              <a:t>стечајног</a:t>
            </a:r>
            <a:r>
              <a:rPr lang="en-US" altLang="en-US" sz="2000" dirty="0"/>
              <a:t> </a:t>
            </a:r>
            <a:r>
              <a:rPr lang="en-US" altLang="en-US" sz="2000" dirty="0" err="1"/>
              <a:t>поступка</a:t>
            </a:r>
            <a:r>
              <a:rPr lang="en-US" altLang="en-US" sz="2000" dirty="0"/>
              <a:t>.</a:t>
            </a:r>
          </a:p>
          <a:p>
            <a:pPr eaLnBrk="1" hangingPunct="1"/>
            <a:endParaRPr lang="en-US" altLang="en-US" sz="2000" dirty="0"/>
          </a:p>
          <a:p>
            <a:pPr algn="just" eaLnBrk="1" hangingPunct="1">
              <a:buFont typeface="Arial" panose="020B0604020202020204" pitchFamily="34" charset="0"/>
              <a:buNone/>
            </a:pPr>
            <a:r>
              <a:rPr lang="en-US" altLang="en-US" sz="2000" dirty="0"/>
              <a:t>	</a:t>
            </a:r>
            <a:r>
              <a:rPr lang="en-US" altLang="en-US" sz="2000" dirty="0" err="1"/>
              <a:t>Законодавац</a:t>
            </a:r>
            <a:r>
              <a:rPr lang="en-US" altLang="en-US" sz="2000" dirty="0"/>
              <a:t> </a:t>
            </a:r>
            <a:r>
              <a:rPr lang="en-US" altLang="en-US" sz="2000" dirty="0" err="1"/>
              <a:t>је</a:t>
            </a:r>
            <a:r>
              <a:rPr lang="en-US" altLang="en-US" sz="2000" dirty="0"/>
              <a:t> </a:t>
            </a:r>
            <a:r>
              <a:rPr lang="en-US" altLang="en-US" sz="2000" dirty="0" err="1"/>
              <a:t>прописао</a:t>
            </a:r>
            <a:r>
              <a:rPr lang="en-US" altLang="en-US" sz="2000" dirty="0"/>
              <a:t> </a:t>
            </a:r>
            <a:r>
              <a:rPr lang="en-US" altLang="en-US" sz="2000" dirty="0" err="1"/>
              <a:t>да</a:t>
            </a:r>
            <a:r>
              <a:rPr lang="en-US" altLang="en-US" sz="2000" dirty="0"/>
              <a:t> </a:t>
            </a:r>
            <a:r>
              <a:rPr lang="en-US" altLang="en-US" sz="2000" dirty="0" err="1"/>
              <a:t>се</a:t>
            </a:r>
            <a:r>
              <a:rPr lang="en-US" altLang="en-US" sz="2000" dirty="0"/>
              <a:t> </a:t>
            </a:r>
            <a:r>
              <a:rPr lang="en-US" altLang="en-US" sz="2000" dirty="0" err="1"/>
              <a:t>одредбе</a:t>
            </a:r>
            <a:r>
              <a:rPr lang="en-US" altLang="en-US" sz="2000" dirty="0"/>
              <a:t> </a:t>
            </a:r>
            <a:r>
              <a:rPr lang="en-US" altLang="en-US" sz="2000" dirty="0" err="1"/>
              <a:t>Закона</a:t>
            </a:r>
            <a:r>
              <a:rPr lang="en-US" altLang="en-US" sz="2000" dirty="0"/>
              <a:t> о </a:t>
            </a:r>
            <a:r>
              <a:rPr lang="en-US" altLang="en-US" sz="2000" dirty="0" err="1"/>
              <a:t>стечају</a:t>
            </a:r>
            <a:r>
              <a:rPr lang="en-US" altLang="en-US" sz="2000" dirty="0"/>
              <a:t> о </a:t>
            </a:r>
            <a:r>
              <a:rPr lang="en-US" altLang="en-US" sz="2000" dirty="0" err="1"/>
              <a:t>побијању</a:t>
            </a:r>
            <a:r>
              <a:rPr lang="en-US" altLang="en-US" sz="2000" dirty="0"/>
              <a:t> </a:t>
            </a:r>
            <a:r>
              <a:rPr lang="en-US" altLang="en-US" sz="2000" dirty="0" err="1"/>
              <a:t>правних</a:t>
            </a:r>
            <a:r>
              <a:rPr lang="en-US" altLang="en-US" sz="2000" dirty="0"/>
              <a:t> </a:t>
            </a:r>
            <a:r>
              <a:rPr lang="en-US" altLang="en-US" sz="2000" dirty="0" err="1"/>
              <a:t>послова</a:t>
            </a:r>
            <a:r>
              <a:rPr lang="en-US" altLang="en-US" sz="2000" dirty="0"/>
              <a:t> и </a:t>
            </a:r>
            <a:r>
              <a:rPr lang="en-US" altLang="en-US" sz="2000" dirty="0" err="1"/>
              <a:t>радњи</a:t>
            </a:r>
            <a:r>
              <a:rPr lang="en-US" altLang="en-US" sz="2000" dirty="0"/>
              <a:t> </a:t>
            </a:r>
            <a:r>
              <a:rPr lang="en-US" altLang="en-US" sz="2000" dirty="0" err="1"/>
              <a:t>стечајног</a:t>
            </a:r>
            <a:r>
              <a:rPr lang="en-US" altLang="en-US" sz="2000" dirty="0"/>
              <a:t> </a:t>
            </a:r>
            <a:r>
              <a:rPr lang="en-US" altLang="en-US" sz="2000" dirty="0" err="1"/>
              <a:t>дужника</a:t>
            </a:r>
            <a:r>
              <a:rPr lang="en-US" altLang="en-US" sz="2000" dirty="0"/>
              <a:t> </a:t>
            </a:r>
            <a:r>
              <a:rPr lang="en-US" altLang="en-US" sz="2000" dirty="0" err="1"/>
              <a:t>који</a:t>
            </a:r>
            <a:r>
              <a:rPr lang="en-US" altLang="en-US" sz="2000" dirty="0"/>
              <a:t> </a:t>
            </a:r>
            <a:r>
              <a:rPr lang="en-US" altLang="en-US" sz="2000" dirty="0" err="1"/>
              <a:t>је</a:t>
            </a:r>
            <a:r>
              <a:rPr lang="en-US" altLang="en-US" sz="2000" dirty="0"/>
              <a:t>, </a:t>
            </a:r>
            <a:r>
              <a:rPr lang="en-US" altLang="en-US" sz="2000" dirty="0" err="1"/>
              <a:t>било</a:t>
            </a:r>
            <a:r>
              <a:rPr lang="en-US" altLang="en-US" sz="2000" dirty="0"/>
              <a:t> </a:t>
            </a:r>
            <a:r>
              <a:rPr lang="en-US" altLang="en-US" sz="2000" dirty="0" err="1"/>
              <a:t>прималац</a:t>
            </a:r>
            <a:r>
              <a:rPr lang="en-US" altLang="en-US" sz="2000" dirty="0"/>
              <a:t>, </a:t>
            </a:r>
            <a:r>
              <a:rPr lang="en-US" altLang="en-US" sz="2000" dirty="0" err="1"/>
              <a:t>било</a:t>
            </a:r>
            <a:r>
              <a:rPr lang="en-US" altLang="en-US" sz="2000" dirty="0"/>
              <a:t> </a:t>
            </a:r>
            <a:r>
              <a:rPr lang="en-US" altLang="en-US" sz="2000" dirty="0" err="1"/>
              <a:t>давалац</a:t>
            </a:r>
            <a:r>
              <a:rPr lang="en-US" altLang="en-US" sz="2000" dirty="0"/>
              <a:t> </a:t>
            </a:r>
            <a:r>
              <a:rPr lang="en-US" altLang="en-US" sz="2000" dirty="0" err="1"/>
              <a:t>обезбеђења</a:t>
            </a:r>
            <a:r>
              <a:rPr lang="en-US" altLang="en-US" sz="2000" dirty="0"/>
              <a:t>, </a:t>
            </a:r>
            <a:r>
              <a:rPr lang="en-US" altLang="en-US" sz="2000" dirty="0" err="1"/>
              <a:t>примењују</a:t>
            </a:r>
            <a:r>
              <a:rPr lang="en-US" altLang="en-US" sz="2000" dirty="0"/>
              <a:t> </a:t>
            </a:r>
            <a:r>
              <a:rPr lang="en-US" altLang="en-US" sz="2000" dirty="0" err="1"/>
              <a:t>само</a:t>
            </a:r>
            <a:r>
              <a:rPr lang="en-US" altLang="en-US" sz="2000" dirty="0"/>
              <a:t> у </a:t>
            </a:r>
            <a:r>
              <a:rPr lang="en-US" altLang="en-US" sz="2000" dirty="0" err="1"/>
              <a:t>случају</a:t>
            </a:r>
            <a:r>
              <a:rPr lang="en-US" altLang="en-US" sz="2000" dirty="0"/>
              <a:t> </a:t>
            </a:r>
            <a:r>
              <a:rPr lang="en-US" altLang="en-US" sz="2000" dirty="0" err="1"/>
              <a:t>ако</a:t>
            </a:r>
            <a:r>
              <a:rPr lang="en-US" altLang="en-US" sz="2000" dirty="0"/>
              <a:t> </a:t>
            </a:r>
            <a:r>
              <a:rPr lang="en-US" altLang="en-US" sz="2000" dirty="0" err="1"/>
              <a:t>нису</a:t>
            </a:r>
            <a:r>
              <a:rPr lang="en-US" altLang="en-US" sz="2000" dirty="0"/>
              <a:t> у </a:t>
            </a:r>
            <a:r>
              <a:rPr lang="en-US" altLang="en-US" sz="2000" dirty="0" err="1"/>
              <a:t>супротности</a:t>
            </a:r>
            <a:r>
              <a:rPr lang="en-US" altLang="en-US" sz="2000" dirty="0"/>
              <a:t> </a:t>
            </a:r>
            <a:r>
              <a:rPr lang="en-US" altLang="en-US" sz="2000" dirty="0" err="1"/>
              <a:t>са</a:t>
            </a:r>
            <a:r>
              <a:rPr lang="en-US" altLang="en-US" sz="2000" dirty="0"/>
              <a:t> </a:t>
            </a:r>
            <a:r>
              <a:rPr lang="en-US" altLang="en-US" sz="2000" dirty="0" err="1"/>
              <a:t>Законом</a:t>
            </a:r>
            <a:r>
              <a:rPr lang="en-US" altLang="en-US" sz="2000" dirty="0"/>
              <a:t> о </a:t>
            </a:r>
            <a:r>
              <a:rPr lang="en-US" altLang="en-US" sz="2000" dirty="0" err="1"/>
              <a:t>финансијском</a:t>
            </a:r>
            <a:r>
              <a:rPr lang="en-US" altLang="en-US" sz="2000" dirty="0"/>
              <a:t> </a:t>
            </a:r>
            <a:r>
              <a:rPr lang="en-US" altLang="en-US" sz="2000" dirty="0" err="1"/>
              <a:t>обезбеђењу</a:t>
            </a:r>
            <a:r>
              <a:rPr lang="en-US" altLang="en-US" sz="2000" dirty="0"/>
              <a:t>.</a:t>
            </a:r>
          </a:p>
        </p:txBody>
      </p:sp>
    </p:spTree>
    <p:extLst>
      <p:ext uri="{BB962C8B-B14F-4D97-AF65-F5344CB8AC3E}">
        <p14:creationId xmlns:p14="http://schemas.microsoft.com/office/powerpoint/2010/main" val="37155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endParaRPr lang="sr-Cyrl-RS" altLang="en-US" sz="2400" dirty="0"/>
          </a:p>
          <a:p>
            <a:pPr algn="just" eaLnBrk="1" hangingPunct="1">
              <a:buFont typeface="Arial" panose="020B0604020202020204" pitchFamily="34" charset="0"/>
              <a:buNone/>
            </a:pPr>
            <a:r>
              <a:rPr lang="sr-Cyrl-RS" altLang="en-US" sz="2400" dirty="0"/>
              <a:t>	</a:t>
            </a:r>
            <a:r>
              <a:rPr lang="en-US" altLang="en-US" sz="2400" dirty="0" err="1"/>
              <a:t>Чланом</a:t>
            </a:r>
            <a:r>
              <a:rPr lang="en-US" altLang="en-US" sz="2400" dirty="0"/>
              <a:t> 20. </a:t>
            </a:r>
            <a:r>
              <a:rPr lang="en-US" altLang="en-US" sz="2400" dirty="0" err="1"/>
              <a:t>Закона</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регулисано</a:t>
            </a:r>
            <a:r>
              <a:rPr lang="en-US" altLang="en-US" sz="2400" dirty="0"/>
              <a:t> </a:t>
            </a:r>
            <a:r>
              <a:rPr lang="en-US" altLang="en-US" sz="2400" dirty="0" err="1"/>
              <a:t>је</a:t>
            </a:r>
            <a:r>
              <a:rPr lang="sr-Cyrl-RS" altLang="en-US" sz="2400" dirty="0"/>
              <a:t> </a:t>
            </a:r>
            <a:r>
              <a:rPr lang="en-US" altLang="en-US" sz="2400" dirty="0" err="1"/>
              <a:t>нетирање</a:t>
            </a:r>
            <a:r>
              <a:rPr lang="en-US" altLang="en-US" sz="2400" dirty="0"/>
              <a:t> </a:t>
            </a:r>
            <a:r>
              <a:rPr lang="en-US" altLang="en-US" sz="2400" dirty="0" err="1"/>
              <a:t>код</a:t>
            </a:r>
            <a:r>
              <a:rPr lang="en-US" altLang="en-US" sz="2400" dirty="0"/>
              <a:t> </a:t>
            </a:r>
            <a:r>
              <a:rPr lang="en-US" altLang="en-US" sz="2400" dirty="0" err="1"/>
              <a:t>других</a:t>
            </a:r>
            <a:r>
              <a:rPr lang="en-US" altLang="en-US" sz="2400" dirty="0"/>
              <a:t> </a:t>
            </a:r>
            <a:r>
              <a:rPr lang="en-US" altLang="en-US" sz="2400" dirty="0" err="1"/>
              <a:t>финансијских</a:t>
            </a:r>
            <a:r>
              <a:rPr lang="en-US" altLang="en-US" sz="2400" dirty="0"/>
              <a:t> </a:t>
            </a:r>
            <a:r>
              <a:rPr lang="en-US" altLang="en-US" sz="2400" dirty="0" err="1"/>
              <a:t>уговора</a:t>
            </a:r>
            <a:r>
              <a:rPr lang="en-US" altLang="en-US" sz="2400" dirty="0"/>
              <a:t>. </a:t>
            </a:r>
            <a:r>
              <a:rPr lang="en-US" altLang="en-US" sz="2400" dirty="0" err="1"/>
              <a:t>Овом</a:t>
            </a:r>
            <a:r>
              <a:rPr lang="en-US" altLang="en-US" sz="2400" dirty="0"/>
              <a:t> </a:t>
            </a:r>
            <a:r>
              <a:rPr lang="en-US" altLang="en-US" sz="2400" dirty="0" err="1"/>
              <a:t>одредбом</a:t>
            </a:r>
            <a:r>
              <a:rPr lang="en-US" altLang="en-US" sz="2400" dirty="0"/>
              <a:t> </a:t>
            </a:r>
            <a:r>
              <a:rPr lang="en-US" altLang="en-US" sz="2400" dirty="0" err="1"/>
              <a:t>се</a:t>
            </a:r>
            <a:r>
              <a:rPr lang="en-US" altLang="en-US" sz="2400" dirty="0"/>
              <a:t> </a:t>
            </a:r>
            <a:r>
              <a:rPr lang="en-US" altLang="en-US" sz="2400" dirty="0" err="1"/>
              <a:t>искључују</a:t>
            </a:r>
            <a:r>
              <a:rPr lang="en-US" altLang="en-US" sz="2400" dirty="0"/>
              <a:t> </a:t>
            </a:r>
            <a:r>
              <a:rPr lang="en-US" altLang="en-US" sz="2400" dirty="0" err="1"/>
              <a:t>последице</a:t>
            </a:r>
            <a:r>
              <a:rPr lang="en-US" altLang="en-US" sz="2400" dirty="0"/>
              <a:t> </a:t>
            </a:r>
            <a:r>
              <a:rPr lang="en-US" altLang="en-US" sz="2400" dirty="0" err="1"/>
              <a:t>отварања</a:t>
            </a:r>
            <a:r>
              <a:rPr lang="en-US" altLang="en-US" sz="2400" dirty="0"/>
              <a:t> </a:t>
            </a:r>
            <a:r>
              <a:rPr lang="en-US" altLang="en-US" sz="2400" dirty="0" err="1"/>
              <a:t>стечајног</a:t>
            </a:r>
            <a:r>
              <a:rPr lang="en-US" altLang="en-US" sz="2400" dirty="0"/>
              <a:t> </a:t>
            </a:r>
            <a:r>
              <a:rPr lang="en-US" altLang="en-US" sz="2400" dirty="0" err="1"/>
              <a:t>поступка</a:t>
            </a:r>
            <a:r>
              <a:rPr lang="en-US" altLang="en-US" sz="2400" dirty="0"/>
              <a:t> </a:t>
            </a:r>
            <a:r>
              <a:rPr lang="en-US" altLang="en-US" sz="2400" dirty="0" err="1"/>
              <a:t>над</a:t>
            </a:r>
            <a:r>
              <a:rPr lang="en-US" altLang="en-US" sz="2400" dirty="0"/>
              <a:t> </a:t>
            </a:r>
            <a:r>
              <a:rPr lang="en-US" altLang="en-US" sz="2400" dirty="0" err="1"/>
              <a:t>повериоцем</a:t>
            </a:r>
            <a:r>
              <a:rPr lang="en-US" altLang="en-US" sz="2400" dirty="0"/>
              <a:t> </a:t>
            </a:r>
            <a:r>
              <a:rPr lang="en-US" altLang="en-US" sz="2400" dirty="0" err="1"/>
              <a:t>или</a:t>
            </a:r>
            <a:r>
              <a:rPr lang="en-US" altLang="en-US" sz="2400" dirty="0"/>
              <a:t> </a:t>
            </a:r>
            <a:r>
              <a:rPr lang="en-US" altLang="en-US" sz="2400" dirty="0" err="1"/>
              <a:t>дужником</a:t>
            </a:r>
            <a:r>
              <a:rPr lang="en-US" altLang="en-US" sz="2400" dirty="0"/>
              <a:t>, </a:t>
            </a:r>
            <a:r>
              <a:rPr lang="en-US" altLang="en-US" sz="2400" dirty="0" err="1"/>
              <a:t>на</a:t>
            </a:r>
            <a:r>
              <a:rPr lang="en-US" altLang="en-US" sz="2400" dirty="0"/>
              <a:t> </a:t>
            </a:r>
            <a:r>
              <a:rPr lang="en-US" altLang="en-US" sz="2400" dirty="0" err="1"/>
              <a:t>остваривање</a:t>
            </a:r>
            <a:r>
              <a:rPr lang="en-US" altLang="en-US" sz="2400" dirty="0"/>
              <a:t> </a:t>
            </a:r>
            <a:r>
              <a:rPr lang="en-US" altLang="en-US" sz="2400" dirty="0" err="1"/>
              <a:t>права</a:t>
            </a:r>
            <a:r>
              <a:rPr lang="en-US" altLang="en-US" sz="2400" dirty="0"/>
              <a:t> </a:t>
            </a:r>
            <a:r>
              <a:rPr lang="en-US" altLang="en-US" sz="2400" dirty="0" err="1"/>
              <a:t>на</a:t>
            </a:r>
            <a:r>
              <a:rPr lang="en-US" altLang="en-US" sz="2400" dirty="0"/>
              <a:t> </a:t>
            </a:r>
            <a:r>
              <a:rPr lang="en-US" altLang="en-US" sz="2400" dirty="0" err="1"/>
              <a:t>нетирање</a:t>
            </a:r>
            <a:r>
              <a:rPr lang="en-US" altLang="en-US" sz="2400" dirty="0"/>
              <a:t> </a:t>
            </a:r>
            <a:r>
              <a:rPr lang="en-US" altLang="en-US" sz="2400" dirty="0" err="1"/>
              <a:t>које</a:t>
            </a:r>
            <a:r>
              <a:rPr lang="en-US" altLang="en-US" sz="2400" dirty="0"/>
              <a:t> </a:t>
            </a:r>
            <a:r>
              <a:rPr lang="en-US" altLang="en-US" sz="2400" dirty="0" err="1"/>
              <a:t>је</a:t>
            </a:r>
            <a:r>
              <a:rPr lang="en-US" altLang="en-US" sz="2400" dirty="0"/>
              <a:t> </a:t>
            </a:r>
            <a:r>
              <a:rPr lang="en-US" altLang="en-US" sz="2400" dirty="0" err="1"/>
              <a:t>прописано</a:t>
            </a:r>
            <a:r>
              <a:rPr lang="en-US" altLang="en-US" sz="2400" dirty="0"/>
              <a:t> </a:t>
            </a:r>
            <a:r>
              <a:rPr lang="en-US" altLang="en-US" sz="2400" dirty="0" err="1"/>
              <a:t>ставом</a:t>
            </a:r>
            <a:r>
              <a:rPr lang="en-US" altLang="en-US" sz="2400" dirty="0"/>
              <a:t> 1. </a:t>
            </a:r>
            <a:r>
              <a:rPr lang="en-US" altLang="en-US" sz="2400" dirty="0" err="1"/>
              <a:t>члана</a:t>
            </a:r>
            <a:r>
              <a:rPr lang="en-US" altLang="en-US" sz="2400" dirty="0"/>
              <a:t> 20. </a:t>
            </a:r>
            <a:r>
              <a:rPr lang="en-US" altLang="en-US" sz="2400" dirty="0" err="1"/>
              <a:t>Закона</a:t>
            </a:r>
            <a:r>
              <a:rPr lang="en-US" altLang="en-US" sz="2400" dirty="0"/>
              <a:t>.</a:t>
            </a:r>
          </a:p>
        </p:txBody>
      </p:sp>
    </p:spTree>
    <p:extLst>
      <p:ext uri="{BB962C8B-B14F-4D97-AF65-F5344CB8AC3E}">
        <p14:creationId xmlns:p14="http://schemas.microsoft.com/office/powerpoint/2010/main" val="1222648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US" altLang="en-US" sz="1800" dirty="0"/>
              <a:t>	</a:t>
            </a:r>
            <a:endParaRPr lang="sr-Cyrl-RS" altLang="en-US" sz="1800" dirty="0"/>
          </a:p>
          <a:p>
            <a:pPr algn="just" eaLnBrk="1" hangingPunct="1">
              <a:buFont typeface="Arial" panose="020B0604020202020204" pitchFamily="34" charset="0"/>
              <a:buNone/>
            </a:pPr>
            <a:r>
              <a:rPr lang="sr-Cyrl-RS" altLang="en-US" sz="1800" dirty="0"/>
              <a:t>	</a:t>
            </a:r>
            <a:r>
              <a:rPr lang="en-US" altLang="en-US" sz="2400" dirty="0" err="1"/>
              <a:t>Из</a:t>
            </a:r>
            <a:r>
              <a:rPr lang="en-US" altLang="en-US" sz="2400" dirty="0"/>
              <a:t> </a:t>
            </a:r>
            <a:r>
              <a:rPr lang="en-US" altLang="en-US" sz="2400" dirty="0" err="1"/>
              <a:t>поменутих</a:t>
            </a:r>
            <a:r>
              <a:rPr lang="en-US" altLang="en-US" sz="2400" dirty="0"/>
              <a:t> </a:t>
            </a:r>
            <a:r>
              <a:rPr lang="en-US" altLang="en-US" sz="2400" dirty="0" err="1"/>
              <a:t>одредби</a:t>
            </a:r>
            <a:r>
              <a:rPr lang="en-US" altLang="en-US" sz="2400" dirty="0"/>
              <a:t> </a:t>
            </a:r>
            <a:r>
              <a:rPr lang="en-US" altLang="en-US" sz="2400" dirty="0" err="1"/>
              <a:t>Закона</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а </a:t>
            </a:r>
            <a:r>
              <a:rPr lang="en-US" altLang="en-US" sz="2400" dirty="0" err="1"/>
              <a:t>нису</a:t>
            </a:r>
            <a:r>
              <a:rPr lang="en-US" altLang="en-US" sz="2400" dirty="0"/>
              <a:t> </a:t>
            </a:r>
            <a:r>
              <a:rPr lang="en-US" altLang="en-US" sz="2400" dirty="0" err="1"/>
              <a:t>обухваћене</a:t>
            </a:r>
            <a:r>
              <a:rPr lang="en-US" altLang="en-US" sz="2400" dirty="0"/>
              <a:t> </a:t>
            </a:r>
            <a:r>
              <a:rPr lang="en-US" altLang="en-US" sz="2400" dirty="0" err="1"/>
              <a:t>све</a:t>
            </a:r>
            <a:r>
              <a:rPr lang="en-US" altLang="en-US" sz="2400" dirty="0"/>
              <a:t> </a:t>
            </a:r>
            <a:r>
              <a:rPr lang="en-US" altLang="en-US" sz="2400" dirty="0" err="1"/>
              <a:t>одредбе</a:t>
            </a:r>
            <a:r>
              <a:rPr lang="en-US" altLang="en-US" sz="2400" dirty="0"/>
              <a:t>, </a:t>
            </a:r>
            <a:r>
              <a:rPr lang="en-US" altLang="en-US" sz="2400" dirty="0" err="1"/>
              <a:t>јасно</a:t>
            </a:r>
            <a:r>
              <a:rPr lang="en-US" altLang="en-US" sz="2400" dirty="0"/>
              <a:t> </a:t>
            </a:r>
            <a:r>
              <a:rPr lang="en-US" altLang="en-US" sz="2400" dirty="0" err="1"/>
              <a:t>произлази</a:t>
            </a:r>
            <a:r>
              <a:rPr lang="en-US" altLang="en-US" sz="2400" dirty="0"/>
              <a:t> </a:t>
            </a:r>
            <a:r>
              <a:rPr lang="en-US" altLang="en-US" sz="2400" dirty="0" err="1"/>
              <a:t>да</a:t>
            </a:r>
            <a:r>
              <a:rPr lang="en-US" altLang="en-US" sz="2400" dirty="0"/>
              <a:t> </a:t>
            </a:r>
            <a:r>
              <a:rPr lang="en-US" altLang="en-US" sz="2400" dirty="0" err="1"/>
              <a:t>је</a:t>
            </a:r>
            <a:r>
              <a:rPr lang="en-US" altLang="en-US" sz="2400" dirty="0"/>
              <a:t> </a:t>
            </a:r>
            <a:r>
              <a:rPr lang="en-US" altLang="en-US" sz="2400" dirty="0" err="1"/>
              <a:t>примена</a:t>
            </a:r>
            <a:r>
              <a:rPr lang="en-US" altLang="en-US" sz="2400" dirty="0"/>
              <a:t> </a:t>
            </a:r>
            <a:r>
              <a:rPr lang="en-US" altLang="en-US" sz="2400" dirty="0" err="1"/>
              <a:t>одредби</a:t>
            </a:r>
            <a:r>
              <a:rPr lang="en-US" altLang="en-US" sz="2400" dirty="0"/>
              <a:t> </a:t>
            </a:r>
            <a:r>
              <a:rPr lang="en-US" altLang="en-US" sz="2400" dirty="0" err="1"/>
              <a:t>Закона</a:t>
            </a:r>
            <a:r>
              <a:rPr lang="en-US" altLang="en-US" sz="2400" dirty="0"/>
              <a:t> о </a:t>
            </a:r>
            <a:r>
              <a:rPr lang="en-US" altLang="en-US" sz="2400" dirty="0" err="1"/>
              <a:t>стечају</a:t>
            </a:r>
            <a:r>
              <a:rPr lang="en-US" altLang="en-US" sz="2400" dirty="0"/>
              <a:t> у </a:t>
            </a:r>
            <a:r>
              <a:rPr lang="en-US" altLang="en-US" sz="2400" dirty="0" err="1"/>
              <a:t>односу</a:t>
            </a:r>
            <a:r>
              <a:rPr lang="en-US" altLang="en-US" sz="2400" dirty="0"/>
              <a:t> </a:t>
            </a:r>
            <a:r>
              <a:rPr lang="en-US" altLang="en-US" sz="2400" dirty="0" err="1"/>
              <a:t>на</a:t>
            </a:r>
            <a:r>
              <a:rPr lang="en-US" altLang="en-US" sz="2400" dirty="0"/>
              <a:t> </a:t>
            </a:r>
            <a:r>
              <a:rPr lang="en-US" altLang="en-US" sz="2400" dirty="0" err="1"/>
              <a:t>уговоре</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односно</a:t>
            </a:r>
            <a:r>
              <a:rPr lang="en-US" altLang="en-US" sz="2400" dirty="0"/>
              <a:t> у </a:t>
            </a:r>
            <a:r>
              <a:rPr lang="en-US" altLang="en-US" sz="2400" dirty="0" err="1"/>
              <a:t>односу</a:t>
            </a:r>
            <a:r>
              <a:rPr lang="en-US" altLang="en-US" sz="2400" dirty="0"/>
              <a:t> </a:t>
            </a:r>
            <a:r>
              <a:rPr lang="en-US" altLang="en-US" sz="2400" dirty="0" err="1"/>
              <a:t>на</a:t>
            </a:r>
            <a:r>
              <a:rPr lang="en-US" altLang="en-US" sz="2400" dirty="0"/>
              <a:t> </a:t>
            </a:r>
            <a:r>
              <a:rPr lang="en-US" altLang="en-US" sz="2400" dirty="0" err="1"/>
              <a:t>уговорне</a:t>
            </a:r>
            <a:r>
              <a:rPr lang="en-US" altLang="en-US" sz="2400" dirty="0"/>
              <a:t> </a:t>
            </a:r>
            <a:r>
              <a:rPr lang="en-US" altLang="en-US" sz="2400" dirty="0" err="1"/>
              <a:t>стране</a:t>
            </a:r>
            <a:r>
              <a:rPr lang="en-US" altLang="en-US" sz="2400" dirty="0"/>
              <a:t> </a:t>
            </a:r>
            <a:r>
              <a:rPr lang="en-US" altLang="en-US" sz="2400" dirty="0" err="1"/>
              <a:t>из</a:t>
            </a:r>
            <a:r>
              <a:rPr lang="en-US" altLang="en-US" sz="2400" dirty="0"/>
              <a:t> </a:t>
            </a:r>
            <a:r>
              <a:rPr lang="en-US" altLang="en-US" sz="2400" dirty="0" err="1"/>
              <a:t>уговора</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који</a:t>
            </a:r>
            <a:r>
              <a:rPr lang="en-US" altLang="en-US" sz="2400" dirty="0"/>
              <a:t> </a:t>
            </a:r>
            <a:r>
              <a:rPr lang="en-US" altLang="en-US" sz="2400" dirty="0" err="1"/>
              <a:t>су</a:t>
            </a:r>
            <a:r>
              <a:rPr lang="en-US" altLang="en-US" sz="2400" dirty="0"/>
              <a:t> </a:t>
            </a:r>
            <a:r>
              <a:rPr lang="en-US" altLang="en-US" sz="2400" dirty="0" err="1"/>
              <a:t>закључени</a:t>
            </a:r>
            <a:r>
              <a:rPr lang="en-US" altLang="en-US" sz="2400" dirty="0"/>
              <a:t> у </a:t>
            </a:r>
            <a:r>
              <a:rPr lang="en-US" altLang="en-US" sz="2400" dirty="0" err="1"/>
              <a:t>складу</a:t>
            </a:r>
            <a:r>
              <a:rPr lang="en-US" altLang="en-US" sz="2400" dirty="0"/>
              <a:t> </a:t>
            </a:r>
            <a:r>
              <a:rPr lang="en-US" altLang="en-US" sz="2400" dirty="0" err="1"/>
              <a:t>са</a:t>
            </a:r>
            <a:r>
              <a:rPr lang="en-US" altLang="en-US" sz="2400" dirty="0"/>
              <a:t> </a:t>
            </a:r>
            <a:r>
              <a:rPr lang="en-US" altLang="en-US" sz="2400" dirty="0" err="1"/>
              <a:t>Законом</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или</a:t>
            </a:r>
            <a:r>
              <a:rPr lang="en-US" altLang="en-US" sz="2400" dirty="0"/>
              <a:t> </a:t>
            </a:r>
            <a:r>
              <a:rPr lang="en-US" altLang="en-US" sz="2400" dirty="0" err="1"/>
              <a:t>искључена</a:t>
            </a:r>
            <a:r>
              <a:rPr lang="en-US" altLang="en-US" sz="2400" dirty="0"/>
              <a:t> </a:t>
            </a:r>
            <a:r>
              <a:rPr lang="en-US" altLang="en-US" sz="2400" dirty="0" err="1"/>
              <a:t>или</a:t>
            </a:r>
            <a:r>
              <a:rPr lang="en-US" altLang="en-US" sz="2400" dirty="0"/>
              <a:t> </a:t>
            </a:r>
            <a:r>
              <a:rPr lang="en-US" altLang="en-US" sz="2400" dirty="0" err="1"/>
              <a:t>ограничена</a:t>
            </a:r>
            <a:r>
              <a:rPr lang="en-US" altLang="en-US" sz="2400" dirty="0"/>
              <a:t>. </a:t>
            </a:r>
          </a:p>
        </p:txBody>
      </p:sp>
    </p:spTree>
    <p:extLst>
      <p:ext uri="{BB962C8B-B14F-4D97-AF65-F5344CB8AC3E}">
        <p14:creationId xmlns:p14="http://schemas.microsoft.com/office/powerpoint/2010/main" val="736608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781128"/>
          </a:xfrm>
        </p:spPr>
        <p:txBody>
          <a:bodyPr/>
          <a:lstStyle/>
          <a:p>
            <a:pPr marL="0" indent="0">
              <a:buNone/>
            </a:pPr>
            <a:r>
              <a:rPr lang="sr-Cyrl-RS" sz="2200" b="1" dirty="0"/>
              <a:t>Повериоци из уговора о финансијском обезбеђењу </a:t>
            </a:r>
            <a:br>
              <a:rPr lang="en-US" sz="2200" dirty="0"/>
            </a:br>
            <a:r>
              <a:rPr lang="sr-Cyrl-RS" sz="2200" b="1" dirty="0"/>
              <a:t>у  стечајном поступку</a:t>
            </a:r>
            <a:r>
              <a:rPr lang="en-US" altLang="en-US" sz="2200" dirty="0"/>
              <a:t>.</a:t>
            </a:r>
            <a:endParaRPr lang="sr-Cyrl-RS" altLang="en-US" sz="2200" dirty="0"/>
          </a:p>
          <a:p>
            <a:pPr marL="246888" indent="-246888" algn="just" eaLnBrk="1" fontAlgn="auto" hangingPunct="1">
              <a:spcAft>
                <a:spcPts val="0"/>
              </a:spcAft>
              <a:buFont typeface="Arial" panose="020B0604020202020204" pitchFamily="34" charset="0"/>
              <a:buNone/>
              <a:defRPr/>
            </a:pPr>
            <a:r>
              <a:rPr lang="sr-Cyrl-RS" sz="1400" dirty="0"/>
              <a:t>Прва измена и допуна Закона о стечају односи се на прво поглавље, и то тачку 5. која носи наслов: „Случајеви на које се закон не примењује“.</a:t>
            </a:r>
            <a:endParaRPr lang="en-US" sz="1400" dirty="0"/>
          </a:p>
          <a:p>
            <a:pPr marL="246888" indent="-246888" algn="just" eaLnBrk="1" fontAlgn="auto" hangingPunct="1">
              <a:spcAft>
                <a:spcPts val="0"/>
              </a:spcAft>
              <a:buFont typeface="Arial" panose="020B0604020202020204" pitchFamily="34" charset="0"/>
              <a:buNone/>
              <a:defRPr/>
            </a:pPr>
            <a:r>
              <a:rPr lang="sr-Cyrl-RS" sz="1400" dirty="0"/>
              <a:t>	Под овим насловом до сада се налазио члан 14. којим је дефинисано према којим субјектима, односно правним лицима се не спроводи стечајни поступак.</a:t>
            </a:r>
            <a:endParaRPr lang="en-US" sz="1400" dirty="0"/>
          </a:p>
          <a:p>
            <a:pPr marL="246888" indent="-246888" eaLnBrk="1" fontAlgn="auto" hangingPunct="1">
              <a:spcAft>
                <a:spcPts val="0"/>
              </a:spcAft>
              <a:buFont typeface="Arial" panose="020B0604020202020204" pitchFamily="34" charset="0"/>
              <a:buNone/>
              <a:defRPr/>
            </a:pPr>
            <a:r>
              <a:rPr lang="sr-Cyrl-RS" sz="1400" dirty="0"/>
              <a:t>	Сада је додат у оквиру ове тачке, а након члана 14. нови члан 14. а).</a:t>
            </a:r>
            <a:endParaRPr lang="en-US" sz="1400" dirty="0"/>
          </a:p>
          <a:p>
            <a:pPr marL="246888" indent="-246888" algn="just" eaLnBrk="1" fontAlgn="auto" hangingPunct="1">
              <a:spcAft>
                <a:spcPts val="0"/>
              </a:spcAft>
              <a:buFont typeface="Arial" panose="020B0604020202020204" pitchFamily="34" charset="0"/>
              <a:buNone/>
              <a:defRPr/>
            </a:pPr>
            <a:r>
              <a:rPr lang="sr-Cyrl-RS" sz="1400" dirty="0"/>
              <a:t>	Суштина члана 14. а) је да се на намирење поверилаца из средстава обезбеђења по основу уговора о финансијском обезбеђењу, без обзира да ли се ради о давању, стицању, промени и реализацији средстава обезбеђења у смислу Закона о финансијском обезбеђењу, примењује Закон о финансијском обезбеђењу, без обзира што је покренут и спроводи се стечајни поступак над стечајним дужником. </a:t>
            </a:r>
            <a:endParaRPr lang="en-US" sz="1400" dirty="0"/>
          </a:p>
          <a:p>
            <a:pPr marL="246888" indent="-246888" eaLnBrk="1" fontAlgn="auto" hangingPunct="1">
              <a:spcAft>
                <a:spcPts val="0"/>
              </a:spcAft>
              <a:buFont typeface="Arial" panose="020B0604020202020204" pitchFamily="34" charset="0"/>
              <a:buNone/>
              <a:defRPr/>
            </a:pPr>
            <a:r>
              <a:rPr lang="sr-Cyrl-RS" sz="1400" dirty="0"/>
              <a:t>	То се односи на ситуацију када је стечајни дужник или давалац, или прималац средстава обезбеђења.</a:t>
            </a:r>
            <a:endParaRPr lang="en-US" sz="1400" dirty="0"/>
          </a:p>
          <a:p>
            <a:pPr marL="246888" indent="-246888" algn="just" eaLnBrk="1" fontAlgn="auto" hangingPunct="1">
              <a:spcAft>
                <a:spcPts val="0"/>
              </a:spcAft>
              <a:buFont typeface="Arial" panose="020B0604020202020204" pitchFamily="34" charset="0"/>
              <a:buNone/>
              <a:defRPr/>
            </a:pPr>
            <a:r>
              <a:rPr lang="sr-Cyrl-RS" sz="1400" dirty="0"/>
              <a:t>	Од примене Закона о стечају изузето је и остваривање права на нетирање по основу других финансијских уговора дефинисаних законом којим се уређује финансијско обезбеђење.</a:t>
            </a:r>
            <a:endParaRPr lang="en-US" sz="1400" dirty="0"/>
          </a:p>
          <a:p>
            <a:pPr marL="246888" indent="-246888" algn="just" eaLnBrk="1" fontAlgn="auto" hangingPunct="1">
              <a:spcAft>
                <a:spcPts val="0"/>
              </a:spcAft>
              <a:buFont typeface="Arial" panose="020B0604020202020204" pitchFamily="34" charset="0"/>
              <a:buNone/>
              <a:defRPr/>
            </a:pPr>
            <a:r>
              <a:rPr lang="sr-Cyrl-RS" sz="1400" dirty="0"/>
              <a:t>	Законодавац је јасно и недвосмислено рекао да се на намирење поверилаца из средстава обезбеђења по основу уговора о финансијском обезбеђењу не примењује Закон о стечају, већ се на те повериоце примењује Закон о финансијском обезбеђењу.</a:t>
            </a:r>
            <a:endParaRPr lang="en-US" sz="1400" dirty="0"/>
          </a:p>
          <a:p>
            <a:pPr marL="0" indent="0">
              <a:buNone/>
            </a:pPr>
            <a:r>
              <a:rPr lang="en-US" altLang="en-US" sz="1400" dirty="0"/>
              <a:t> </a:t>
            </a:r>
          </a:p>
          <a:p>
            <a:endParaRPr lang="sr-Latn-RS" sz="2000" dirty="0"/>
          </a:p>
        </p:txBody>
      </p:sp>
    </p:spTree>
    <p:extLst>
      <p:ext uri="{BB962C8B-B14F-4D97-AF65-F5344CB8AC3E}">
        <p14:creationId xmlns:p14="http://schemas.microsoft.com/office/powerpoint/2010/main" val="363597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buNone/>
            </a:pPr>
            <a:r>
              <a:rPr lang="en-US" altLang="en-US" b="1" dirty="0"/>
              <a:t>У в о д</a:t>
            </a:r>
            <a:endParaRPr lang="sr-Cyrl-RS" altLang="en-US" b="1" dirty="0"/>
          </a:p>
          <a:p>
            <a:pPr marL="0" indent="0">
              <a:buNone/>
            </a:pPr>
            <a:r>
              <a:rPr lang="en-US" altLang="en-US" sz="2400" dirty="0" err="1"/>
              <a:t>Законом</a:t>
            </a:r>
            <a:r>
              <a:rPr lang="en-US" altLang="en-US" sz="2400" dirty="0"/>
              <a:t> о </a:t>
            </a:r>
            <a:r>
              <a:rPr lang="en-US" altLang="en-US" sz="2400" dirty="0" err="1"/>
              <a:t>изменама</a:t>
            </a:r>
            <a:r>
              <a:rPr lang="en-US" altLang="en-US" sz="2400" dirty="0"/>
              <a:t> и </a:t>
            </a:r>
            <a:r>
              <a:rPr lang="en-US" altLang="en-US" sz="2400" dirty="0" err="1"/>
              <a:t>допунама</a:t>
            </a:r>
            <a:r>
              <a:rPr lang="en-US" altLang="en-US" sz="2400" dirty="0"/>
              <a:t> </a:t>
            </a:r>
            <a:r>
              <a:rPr lang="en-US" altLang="en-US" sz="2400" dirty="0" err="1"/>
              <a:t>Закона</a:t>
            </a:r>
            <a:r>
              <a:rPr lang="en-US" altLang="en-US" sz="2400" dirty="0"/>
              <a:t> о </a:t>
            </a:r>
            <a:r>
              <a:rPr lang="en-US" altLang="en-US" sz="2400" dirty="0" err="1"/>
              <a:t>стечају</a:t>
            </a:r>
            <a:r>
              <a:rPr lang="en-US" altLang="en-US" sz="2400" dirty="0"/>
              <a:t> </a:t>
            </a:r>
            <a:r>
              <a:rPr lang="en-US" altLang="en-US" sz="2400" dirty="0" err="1"/>
              <a:t>објављеном</a:t>
            </a:r>
            <a:r>
              <a:rPr lang="en-US" altLang="en-US" sz="2400" dirty="0"/>
              <a:t> у „</a:t>
            </a:r>
            <a:r>
              <a:rPr lang="en-US" altLang="en-US" sz="2400" dirty="0" err="1"/>
              <a:t>Службеном</a:t>
            </a:r>
            <a:r>
              <a:rPr lang="en-US" altLang="en-US" sz="2400" dirty="0"/>
              <a:t> </a:t>
            </a:r>
            <a:r>
              <a:rPr lang="en-US" altLang="en-US" sz="2400" dirty="0" err="1"/>
              <a:t>гласнику</a:t>
            </a:r>
            <a:r>
              <a:rPr lang="en-US" altLang="en-US" sz="2400" dirty="0"/>
              <a:t> РС“ </a:t>
            </a:r>
            <a:r>
              <a:rPr lang="en-US" altLang="en-US" sz="2400" dirty="0" err="1"/>
              <a:t>бр</a:t>
            </a:r>
            <a:r>
              <a:rPr lang="en-US" altLang="en-US" sz="2400" dirty="0"/>
              <a:t>. 44/2018 </a:t>
            </a:r>
            <a:r>
              <a:rPr lang="en-US" altLang="en-US" sz="2400" dirty="0" err="1"/>
              <a:t>од</a:t>
            </a:r>
            <a:r>
              <a:rPr lang="en-US" altLang="en-US" sz="2400" dirty="0"/>
              <a:t> 08.06.2018. </a:t>
            </a:r>
            <a:r>
              <a:rPr lang="en-US" altLang="en-US" sz="2400" dirty="0" err="1"/>
              <a:t>године</a:t>
            </a:r>
            <a:r>
              <a:rPr lang="en-US" altLang="en-US" sz="2400" dirty="0"/>
              <a:t> </a:t>
            </a:r>
            <a:r>
              <a:rPr lang="en-US" altLang="en-US" sz="2400" dirty="0" err="1"/>
              <a:t>извршено</a:t>
            </a:r>
            <a:r>
              <a:rPr lang="en-US" altLang="en-US" sz="2400" dirty="0"/>
              <a:t> </a:t>
            </a:r>
            <a:r>
              <a:rPr lang="en-US" altLang="en-US" sz="2400" dirty="0" err="1"/>
              <a:t>је</a:t>
            </a:r>
            <a:r>
              <a:rPr lang="en-US" altLang="en-US" sz="2400" dirty="0"/>
              <a:t> </a:t>
            </a:r>
            <a:r>
              <a:rPr lang="en-US" altLang="en-US" sz="2400" dirty="0" err="1"/>
              <a:t>усклађивање</a:t>
            </a:r>
            <a:r>
              <a:rPr lang="en-US" altLang="en-US" sz="2400" dirty="0"/>
              <a:t> </a:t>
            </a:r>
            <a:r>
              <a:rPr lang="en-US" altLang="en-US" sz="2400" dirty="0" err="1"/>
              <a:t>одредаба</a:t>
            </a:r>
            <a:r>
              <a:rPr lang="en-US" altLang="en-US" sz="2400" dirty="0"/>
              <a:t> </a:t>
            </a:r>
            <a:r>
              <a:rPr lang="en-US" altLang="en-US" sz="2400" dirty="0" err="1"/>
              <a:t>Закона</a:t>
            </a:r>
            <a:r>
              <a:rPr lang="en-US" altLang="en-US" sz="2400" dirty="0"/>
              <a:t> о </a:t>
            </a:r>
            <a:r>
              <a:rPr lang="en-US" altLang="en-US" sz="2400" dirty="0" err="1"/>
              <a:t>стечају</a:t>
            </a:r>
            <a:r>
              <a:rPr lang="en-US" altLang="en-US" sz="2400" dirty="0"/>
              <a:t> („</a:t>
            </a:r>
            <a:r>
              <a:rPr lang="en-US" altLang="en-US" sz="2400" dirty="0" err="1"/>
              <a:t>Службени</a:t>
            </a:r>
            <a:r>
              <a:rPr lang="en-US" altLang="en-US" sz="2400" dirty="0"/>
              <a:t> </a:t>
            </a:r>
            <a:r>
              <a:rPr lang="en-US" altLang="en-US" sz="2400" dirty="0" err="1"/>
              <a:t>гласник</a:t>
            </a:r>
            <a:r>
              <a:rPr lang="en-US" altLang="en-US" sz="2400" dirty="0"/>
              <a:t> РС“, </a:t>
            </a:r>
            <a:r>
              <a:rPr lang="en-US" altLang="en-US" sz="2400" dirty="0" err="1"/>
              <a:t>бр</a:t>
            </a:r>
            <a:r>
              <a:rPr lang="en-US" altLang="en-US" sz="2400" dirty="0"/>
              <a:t>. 104/2009 – 99/2011- </a:t>
            </a:r>
            <a:r>
              <a:rPr lang="en-US" altLang="en-US" sz="2400" dirty="0" err="1"/>
              <a:t>др</a:t>
            </a:r>
            <a:r>
              <a:rPr lang="en-US" altLang="en-US" sz="2400" dirty="0"/>
              <a:t>. </a:t>
            </a:r>
            <a:r>
              <a:rPr lang="en-US" altLang="en-US" sz="2400" dirty="0" err="1"/>
              <a:t>закон</a:t>
            </a:r>
            <a:r>
              <a:rPr lang="en-US" altLang="en-US" sz="2400" dirty="0"/>
              <a:t>, 71/2012 – </a:t>
            </a:r>
            <a:r>
              <a:rPr lang="en-US" altLang="en-US" sz="2400" dirty="0" err="1"/>
              <a:t>одлука</a:t>
            </a:r>
            <a:r>
              <a:rPr lang="en-US" altLang="en-US" sz="2400" dirty="0"/>
              <a:t> УС, 83/2014 и 113/2017) </a:t>
            </a:r>
            <a:r>
              <a:rPr lang="en-US" altLang="en-US" sz="2400" dirty="0" err="1"/>
              <a:t>са</a:t>
            </a:r>
            <a:r>
              <a:rPr lang="en-US" altLang="en-US" sz="2400" dirty="0"/>
              <a:t> </a:t>
            </a:r>
            <a:r>
              <a:rPr lang="en-US" altLang="en-US" sz="2400" dirty="0" err="1"/>
              <a:t>Законом</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који</a:t>
            </a:r>
            <a:r>
              <a:rPr lang="en-US" altLang="en-US" sz="2400" dirty="0"/>
              <a:t> </a:t>
            </a:r>
            <a:r>
              <a:rPr lang="en-US" altLang="en-US" sz="2400" dirty="0" err="1"/>
              <a:t>је</a:t>
            </a:r>
            <a:r>
              <a:rPr lang="en-US" altLang="en-US" sz="2400" dirty="0"/>
              <a:t> </a:t>
            </a:r>
            <a:r>
              <a:rPr lang="en-US" altLang="en-US" sz="2400" dirty="0" err="1"/>
              <a:t>такође</a:t>
            </a:r>
            <a:r>
              <a:rPr lang="en-US" altLang="en-US" sz="2400" dirty="0"/>
              <a:t> </a:t>
            </a:r>
            <a:r>
              <a:rPr lang="en-US" altLang="en-US" sz="2400" dirty="0" err="1"/>
              <a:t>објављен</a:t>
            </a:r>
            <a:r>
              <a:rPr lang="en-US" altLang="en-US" sz="2400" dirty="0"/>
              <a:t> у „</a:t>
            </a:r>
            <a:r>
              <a:rPr lang="en-US" altLang="en-US" sz="2400" dirty="0" err="1"/>
              <a:t>Службеном</a:t>
            </a:r>
            <a:r>
              <a:rPr lang="en-US" altLang="en-US" sz="2400" dirty="0"/>
              <a:t> </a:t>
            </a:r>
            <a:r>
              <a:rPr lang="en-US" altLang="en-US" sz="2400" dirty="0" err="1"/>
              <a:t>гласнику</a:t>
            </a:r>
            <a:r>
              <a:rPr lang="en-US" altLang="en-US" sz="2400" dirty="0"/>
              <a:t> РС“, </a:t>
            </a:r>
            <a:r>
              <a:rPr lang="en-US" altLang="en-US" sz="2400" dirty="0" err="1"/>
              <a:t>бр</a:t>
            </a:r>
            <a:r>
              <a:rPr lang="en-US" altLang="en-US" sz="2400" dirty="0"/>
              <a:t>. 44/2018 </a:t>
            </a:r>
            <a:r>
              <a:rPr lang="en-US" altLang="en-US" sz="2400" dirty="0" err="1"/>
              <a:t>од</a:t>
            </a:r>
            <a:r>
              <a:rPr lang="en-US" altLang="en-US" sz="2400" dirty="0"/>
              <a:t> 08.06.2018. </a:t>
            </a:r>
            <a:r>
              <a:rPr lang="en-US" altLang="en-US" sz="2400" dirty="0" err="1"/>
              <a:t>године</a:t>
            </a:r>
            <a:r>
              <a:rPr lang="en-US" altLang="en-US" dirty="0"/>
              <a:t>.</a:t>
            </a:r>
          </a:p>
          <a:p>
            <a:pPr marL="0" indent="0">
              <a:buNone/>
            </a:pPr>
            <a:endParaRPr lang="sr-Latn-RS" b="1" dirty="0"/>
          </a:p>
          <a:p>
            <a:pPr marL="0" indent="0">
              <a:buNone/>
            </a:pPr>
            <a:endParaRPr lang="sr-Latn-RS" b="1" dirty="0"/>
          </a:p>
          <a:p>
            <a:pPr marL="0" indent="0" algn="ctr">
              <a:buNone/>
            </a:pPr>
            <a:endParaRPr lang="sr-Latn-RS" dirty="0"/>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196752"/>
            <a:ext cx="8229600" cy="5616624"/>
          </a:xfrm>
        </p:spPr>
        <p:txBody>
          <a:bodyPr/>
          <a:lstStyle/>
          <a:p>
            <a:pPr marL="246888" indent="-246888" algn="just" eaLnBrk="1" fontAlgn="auto" hangingPunct="1">
              <a:spcAft>
                <a:spcPts val="0"/>
              </a:spcAft>
              <a:buFont typeface="Arial" panose="020B0604020202020204" pitchFamily="34" charset="0"/>
              <a:buNone/>
              <a:defRPr/>
            </a:pPr>
            <a:r>
              <a:rPr lang="sr-Cyrl-RS" sz="1700" b="1" dirty="0"/>
              <a:t>	У делу III Закона</a:t>
            </a:r>
            <a:r>
              <a:rPr lang="sr-Cyrl-RS" sz="1700" dirty="0"/>
              <a:t> о стечају који носи назив: „Основне процесне одредбе, странке и учесници у поступку“, изменама и допунама је додат члан </a:t>
            </a:r>
            <a:r>
              <a:rPr lang="sr-Cyrl-RS" sz="1700" b="1" dirty="0"/>
              <a:t>50 а).</a:t>
            </a:r>
            <a:endParaRPr lang="en-US" sz="1700" dirty="0"/>
          </a:p>
          <a:p>
            <a:pPr marL="246888" indent="-246888" algn="just" eaLnBrk="1" fontAlgn="auto" hangingPunct="1">
              <a:spcAft>
                <a:spcPts val="0"/>
              </a:spcAft>
              <a:buFont typeface="Arial" panose="020B0604020202020204" pitchFamily="34" charset="0"/>
              <a:buNone/>
              <a:defRPr/>
            </a:pPr>
            <a:r>
              <a:rPr lang="sr-Cyrl-RS" sz="1700" dirty="0"/>
              <a:t>	Чланом 50а) је указано да повериоци који имају заложно право по основу уговора о финансијском обезбеђењу у складу са Законом о финансијском обезбеђењу, односно повериоци чије је потраживање на други начин обезбеђено по основу уговора о финансијском обезбеђењу, нису стечајни повериоци, нису ни разлучни, ни заложни, ни излучни повериоци у смислу дефиниција које даје Закон о стечају.</a:t>
            </a:r>
            <a:endParaRPr lang="en-US" sz="1700" dirty="0"/>
          </a:p>
          <a:p>
            <a:pPr marL="246888" indent="-246888" algn="just" eaLnBrk="1" fontAlgn="auto" hangingPunct="1">
              <a:spcAft>
                <a:spcPts val="0"/>
              </a:spcAft>
              <a:buFont typeface="Arial" panose="020B0604020202020204" pitchFamily="34" charset="0"/>
              <a:buNone/>
              <a:defRPr/>
            </a:pPr>
            <a:r>
              <a:rPr lang="sr-Cyrl-RS" sz="1700" dirty="0"/>
              <a:t>	Овом одредбом повериоцима из уговора о финансијском обезбеђењу, који су примаоци финансијског обезбеђења, а који имају заложно право по основу овог уговора, или пак право које је на други начин обезбеђено по основу уговора о финансијском обезбеђењу, дато право да своја потраживања остварују ван стечајног поступка.</a:t>
            </a:r>
            <a:endParaRPr lang="en-US" sz="1700" dirty="0"/>
          </a:p>
          <a:p>
            <a:pPr marL="246888" indent="-246888" algn="just" eaLnBrk="1" fontAlgn="auto" hangingPunct="1">
              <a:spcAft>
                <a:spcPts val="0"/>
              </a:spcAft>
              <a:buFont typeface="Arial" panose="020B0604020202020204" pitchFamily="34" charset="0"/>
              <a:buNone/>
              <a:defRPr/>
            </a:pPr>
            <a:r>
              <a:rPr lang="sr-Cyrl-RS" sz="1700" dirty="0"/>
              <a:t>	Изузетно, ови повериоци </a:t>
            </a:r>
            <a:r>
              <a:rPr lang="sr-Cyrl-RS" sz="1700" b="1" dirty="0"/>
              <a:t>могу учествовати у  стечајном поступку у својству стечајних поверилаца</a:t>
            </a:r>
            <a:r>
              <a:rPr lang="sr-Cyrl-RS" sz="1700" dirty="0"/>
              <a:t> уколико је износ њиховог потраживања већи од износа вредности остварене намирењем по основу уговора о финансијском обезбеђењу. </a:t>
            </a:r>
          </a:p>
          <a:p>
            <a:pPr marL="246888" indent="-246888" algn="just" eaLnBrk="1" fontAlgn="auto" hangingPunct="1">
              <a:spcAft>
                <a:spcPts val="0"/>
              </a:spcAft>
              <a:buFont typeface="Arial" panose="020B0604020202020204" pitchFamily="34" charset="0"/>
              <a:buNone/>
              <a:defRPr/>
            </a:pPr>
            <a:r>
              <a:rPr lang="sr-Cyrl-RS" sz="1700" dirty="0"/>
              <a:t>	Повериоци из уговора о финансијском обезбеђењу су дужни да надлежни суд који води стечајни поступак над дужником, обавесте о намирењу свог потраживања по основу уговора о финансијском обезбеђењу, а у року од 8 дана од намирења тог потраживања, које је извршено на дан отварања стечајног поступка или након тога, односно током стечајног поступка.</a:t>
            </a:r>
            <a:endParaRPr lang="en-US" sz="1700" dirty="0"/>
          </a:p>
          <a:p>
            <a:endParaRPr lang="sr-Latn-RS" sz="1700" dirty="0"/>
          </a:p>
        </p:txBody>
      </p:sp>
    </p:spTree>
    <p:extLst>
      <p:ext uri="{BB962C8B-B14F-4D97-AF65-F5344CB8AC3E}">
        <p14:creationId xmlns:p14="http://schemas.microsoft.com/office/powerpoint/2010/main" val="1032541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709120"/>
          </a:xfrm>
        </p:spPr>
        <p:txBody>
          <a:bodyPr/>
          <a:lstStyle/>
          <a:p>
            <a:pPr marL="246888" indent="-246888" eaLnBrk="1" fontAlgn="auto" hangingPunct="1">
              <a:spcAft>
                <a:spcPts val="0"/>
              </a:spcAft>
              <a:buFont typeface="Arial" panose="020B0604020202020204" pitchFamily="34" charset="0"/>
              <a:buNone/>
              <a:defRPr/>
            </a:pPr>
            <a:r>
              <a:rPr lang="sr-Cyrl-RS" sz="1800" dirty="0"/>
              <a:t>	Закон је прописао и садржину обавештења</a:t>
            </a:r>
          </a:p>
          <a:p>
            <a:pPr marL="246888" indent="-246888" algn="just" eaLnBrk="1" fontAlgn="auto" hangingPunct="1">
              <a:spcAft>
                <a:spcPts val="0"/>
              </a:spcAft>
              <a:buFont typeface="Arial" panose="020B0604020202020204" pitchFamily="34" charset="0"/>
              <a:buNone/>
              <a:defRPr/>
            </a:pPr>
            <a:r>
              <a:rPr lang="sr-Cyrl-RS" sz="1800" dirty="0"/>
              <a:t>	</a:t>
            </a:r>
            <a:r>
              <a:rPr lang="sr-Cyrl-CS" sz="1800" dirty="0"/>
              <a:t>Обавештење  садржи следеће податке: </a:t>
            </a:r>
            <a:endParaRPr lang="en-US" sz="1800" dirty="0"/>
          </a:p>
          <a:p>
            <a:pPr marL="246888" indent="-246888" algn="just" eaLnBrk="1" fontAlgn="auto" hangingPunct="1">
              <a:spcAft>
                <a:spcPts val="0"/>
              </a:spcAft>
              <a:defRPr/>
            </a:pPr>
            <a:endParaRPr lang="en-US" sz="1800" dirty="0"/>
          </a:p>
          <a:p>
            <a:pPr marL="457200" indent="-457200" algn="just" eaLnBrk="1" fontAlgn="auto" hangingPunct="1">
              <a:spcAft>
                <a:spcPts val="0"/>
              </a:spcAft>
              <a:buFont typeface="+mj-lt"/>
              <a:buAutoNum type="arabicPeriod"/>
              <a:defRPr/>
            </a:pPr>
            <a:r>
              <a:rPr lang="sr-Cyrl-CS" sz="1800" dirty="0"/>
              <a:t>Пословно име, седиште и матични број повериоца, са контакт адресом; </a:t>
            </a:r>
          </a:p>
          <a:p>
            <a:pPr marL="457200" indent="-457200" algn="just" eaLnBrk="1" fontAlgn="auto" hangingPunct="1">
              <a:spcAft>
                <a:spcPts val="0"/>
              </a:spcAft>
              <a:buFont typeface="+mj-lt"/>
              <a:buAutoNum type="arabicPeriod"/>
              <a:defRPr/>
            </a:pPr>
            <a:r>
              <a:rPr lang="sr-Cyrl-CS" sz="1800" dirty="0"/>
              <a:t>број новчаног рачуна, односно рачуна финансијских инструмената са ког је извршено намирење;</a:t>
            </a:r>
          </a:p>
          <a:p>
            <a:pPr marL="457200" indent="-457200" algn="just" eaLnBrk="1" fontAlgn="auto" hangingPunct="1">
              <a:spcAft>
                <a:spcPts val="0"/>
              </a:spcAft>
              <a:buFont typeface="+mj-lt"/>
              <a:buAutoNum type="arabicPeriod"/>
              <a:defRPr/>
            </a:pPr>
            <a:r>
              <a:rPr lang="sr-Cyrl-CS" sz="1800" dirty="0"/>
              <a:t>којима се идентификује кредитно потраживање из ког је извршено намирење;</a:t>
            </a:r>
          </a:p>
          <a:p>
            <a:pPr marL="457200" indent="-457200" algn="just" eaLnBrk="1" fontAlgn="auto" hangingPunct="1">
              <a:spcAft>
                <a:spcPts val="0"/>
              </a:spcAft>
              <a:buFont typeface="+mj-lt"/>
              <a:buAutoNum type="arabicPeriod"/>
              <a:defRPr/>
            </a:pPr>
            <a:r>
              <a:rPr lang="sr-Cyrl-CS" sz="1800" dirty="0"/>
              <a:t>укупан износ потраживања (главница и камата) са подацима о намиреном и ненамиреном износу потраживања (главница и камата);</a:t>
            </a:r>
            <a:endParaRPr lang="sr-Cyrl-RS" sz="1800" dirty="0"/>
          </a:p>
          <a:p>
            <a:pPr marL="457200" indent="-457200" algn="just" eaLnBrk="1" fontAlgn="auto" hangingPunct="1">
              <a:spcAft>
                <a:spcPts val="0"/>
              </a:spcAft>
              <a:buFont typeface="+mj-lt"/>
              <a:buAutoNum type="arabicPeriod"/>
              <a:defRPr/>
            </a:pPr>
            <a:r>
              <a:rPr lang="sr-Cyrl-CS" sz="1800" dirty="0"/>
              <a:t>датум намирења потраживања;</a:t>
            </a:r>
            <a:endParaRPr lang="sr-Cyrl-RS" sz="1800" dirty="0"/>
          </a:p>
          <a:p>
            <a:pPr marL="457200" indent="-457200" algn="just" eaLnBrk="1" fontAlgn="auto" hangingPunct="1">
              <a:spcAft>
                <a:spcPts val="0"/>
              </a:spcAft>
              <a:buFont typeface="+mj-lt"/>
              <a:buAutoNum type="arabicPeriod"/>
              <a:defRPr/>
            </a:pPr>
            <a:r>
              <a:rPr lang="sr-Cyrl-CS" sz="1800" dirty="0"/>
              <a:t>правни основ потраживања, односно назив уговора са датумом закључивања;</a:t>
            </a:r>
          </a:p>
          <a:p>
            <a:pPr marL="457200" indent="-457200" algn="just" eaLnBrk="1" fontAlgn="auto" hangingPunct="1">
              <a:spcAft>
                <a:spcPts val="0"/>
              </a:spcAft>
              <a:buFont typeface="+mj-lt"/>
              <a:buAutoNum type="arabicPeriod"/>
              <a:defRPr/>
            </a:pPr>
            <a:r>
              <a:rPr lang="sr-Cyrl-CS" sz="1800" dirty="0"/>
              <a:t>о томе да ли се о потраживању води парница и, ако се води назив суда и ознаку списа.</a:t>
            </a:r>
            <a:endParaRPr lang="en-US" sz="1800" dirty="0"/>
          </a:p>
          <a:p>
            <a:pPr marL="246888" indent="-246888" eaLnBrk="1" fontAlgn="auto" hangingPunct="1">
              <a:spcAft>
                <a:spcPts val="0"/>
              </a:spcAft>
              <a:buFont typeface="Arial" panose="020B0604020202020204" pitchFamily="34" charset="0"/>
              <a:buNone/>
              <a:defRPr/>
            </a:pPr>
            <a:endParaRPr lang="en-US" sz="1800" dirty="0"/>
          </a:p>
          <a:p>
            <a:pPr marL="0" indent="0">
              <a:buNone/>
            </a:pPr>
            <a:r>
              <a:rPr lang="en-US" altLang="en-US" sz="2400" dirty="0"/>
              <a:t>. </a:t>
            </a:r>
          </a:p>
          <a:p>
            <a:endParaRPr lang="sr-Latn-RS" sz="2000" dirty="0"/>
          </a:p>
        </p:txBody>
      </p:sp>
    </p:spTree>
    <p:extLst>
      <p:ext uri="{BB962C8B-B14F-4D97-AF65-F5344CB8AC3E}">
        <p14:creationId xmlns:p14="http://schemas.microsoft.com/office/powerpoint/2010/main" val="3735718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US" altLang="en-US" sz="2400" dirty="0"/>
              <a:t>	</a:t>
            </a:r>
            <a:r>
              <a:rPr lang="en-US" altLang="en-US" sz="2400" dirty="0" err="1"/>
              <a:t>Уколико</a:t>
            </a:r>
            <a:r>
              <a:rPr lang="en-US" altLang="en-US" sz="2400" dirty="0"/>
              <a:t> </a:t>
            </a:r>
            <a:r>
              <a:rPr lang="en-US" altLang="en-US" sz="2400" dirty="0" err="1"/>
              <a:t>након</a:t>
            </a:r>
            <a:r>
              <a:rPr lang="en-US" altLang="en-US" sz="2400" dirty="0"/>
              <a:t> </a:t>
            </a:r>
            <a:r>
              <a:rPr lang="en-US" altLang="en-US" sz="2400" dirty="0" err="1"/>
              <a:t>намирења</a:t>
            </a:r>
            <a:r>
              <a:rPr lang="en-US" altLang="en-US" sz="2400" dirty="0"/>
              <a:t> </a:t>
            </a:r>
            <a:r>
              <a:rPr lang="en-US" altLang="en-US" sz="2400" dirty="0" err="1"/>
              <a:t>потраживања</a:t>
            </a:r>
            <a:r>
              <a:rPr lang="en-US" altLang="en-US" sz="2400" dirty="0"/>
              <a:t> </a:t>
            </a:r>
            <a:r>
              <a:rPr lang="en-US" altLang="en-US" sz="2400" dirty="0" err="1"/>
              <a:t>из</a:t>
            </a:r>
            <a:r>
              <a:rPr lang="en-US" altLang="en-US" sz="2400" dirty="0"/>
              <a:t> </a:t>
            </a:r>
            <a:r>
              <a:rPr lang="en-US" altLang="en-US" sz="2400" dirty="0" err="1"/>
              <a:t>средстава</a:t>
            </a:r>
            <a:r>
              <a:rPr lang="en-US" altLang="en-US" sz="2400" dirty="0"/>
              <a:t> </a:t>
            </a:r>
            <a:r>
              <a:rPr lang="en-US" altLang="en-US" sz="2400" dirty="0" err="1"/>
              <a:t>обезбеђења</a:t>
            </a:r>
            <a:r>
              <a:rPr lang="en-US" altLang="en-US" sz="2400" dirty="0"/>
              <a:t> </a:t>
            </a:r>
            <a:r>
              <a:rPr lang="en-US" altLang="en-US" sz="2400" dirty="0" err="1"/>
              <a:t>преостане</a:t>
            </a:r>
            <a:r>
              <a:rPr lang="en-US" altLang="en-US" sz="2400" dirty="0"/>
              <a:t> </a:t>
            </a:r>
            <a:r>
              <a:rPr lang="en-US" altLang="en-US" sz="2400" dirty="0" err="1"/>
              <a:t>вредности</a:t>
            </a:r>
            <a:r>
              <a:rPr lang="en-US" altLang="en-US" sz="2400" dirty="0"/>
              <a:t> </a:t>
            </a:r>
            <a:r>
              <a:rPr lang="en-US" altLang="en-US" sz="2400" dirty="0" err="1"/>
              <a:t>из</a:t>
            </a:r>
            <a:r>
              <a:rPr lang="en-US" altLang="en-US" sz="2400" dirty="0"/>
              <a:t> </a:t>
            </a:r>
            <a:r>
              <a:rPr lang="en-US" altLang="en-US" sz="2400" dirty="0" err="1"/>
              <a:t>тих</a:t>
            </a:r>
            <a:r>
              <a:rPr lang="en-US" altLang="en-US" sz="2400" dirty="0"/>
              <a:t> </a:t>
            </a:r>
            <a:r>
              <a:rPr lang="en-US" altLang="en-US" sz="2400" dirty="0" err="1"/>
              <a:t>средстава</a:t>
            </a:r>
            <a:r>
              <a:rPr lang="en-US" altLang="en-US" sz="2400" dirty="0"/>
              <a:t>, </a:t>
            </a:r>
            <a:r>
              <a:rPr lang="en-US" altLang="en-US" sz="2400" dirty="0" err="1"/>
              <a:t>на</a:t>
            </a:r>
            <a:r>
              <a:rPr lang="en-US" altLang="en-US" sz="2400" dirty="0"/>
              <a:t> </a:t>
            </a:r>
            <a:r>
              <a:rPr lang="en-US" altLang="en-US" sz="2400" dirty="0" err="1"/>
              <a:t>ту</a:t>
            </a:r>
            <a:r>
              <a:rPr lang="en-US" altLang="en-US" sz="2400" dirty="0"/>
              <a:t> </a:t>
            </a:r>
            <a:r>
              <a:rPr lang="en-US" altLang="en-US" sz="2400" dirty="0" err="1"/>
              <a:t>имовину</a:t>
            </a:r>
            <a:r>
              <a:rPr lang="en-US" altLang="en-US" sz="2400" dirty="0"/>
              <a:t> </a:t>
            </a:r>
            <a:r>
              <a:rPr lang="en-US" altLang="en-US" sz="2400" dirty="0" err="1"/>
              <a:t>стечајног</a:t>
            </a:r>
            <a:r>
              <a:rPr lang="en-US" altLang="en-US" sz="2400" dirty="0"/>
              <a:t> </a:t>
            </a:r>
            <a:r>
              <a:rPr lang="en-US" altLang="en-US" sz="2400" dirty="0" err="1"/>
              <a:t>дужника</a:t>
            </a:r>
            <a:r>
              <a:rPr lang="en-US" altLang="en-US" sz="2400" dirty="0"/>
              <a:t> </a:t>
            </a:r>
            <a:r>
              <a:rPr lang="en-US" altLang="en-US" sz="2400" dirty="0" err="1"/>
              <a:t>примењују</a:t>
            </a:r>
            <a:r>
              <a:rPr lang="en-US" altLang="en-US" sz="2400" dirty="0"/>
              <a:t> </a:t>
            </a:r>
            <a:r>
              <a:rPr lang="en-US" altLang="en-US" sz="2400" dirty="0" err="1"/>
              <a:t>се</a:t>
            </a:r>
            <a:r>
              <a:rPr lang="en-US" altLang="en-US" sz="2400" dirty="0"/>
              <a:t> </a:t>
            </a:r>
            <a:r>
              <a:rPr lang="en-US" altLang="en-US" sz="2400" dirty="0" err="1"/>
              <a:t>одредбе</a:t>
            </a:r>
            <a:r>
              <a:rPr lang="en-US" altLang="en-US" sz="2400" dirty="0"/>
              <a:t> </a:t>
            </a:r>
            <a:r>
              <a:rPr lang="en-US" altLang="en-US" sz="2400" dirty="0" err="1"/>
              <a:t>Закона</a:t>
            </a:r>
            <a:r>
              <a:rPr lang="en-US" altLang="en-US" sz="2400" dirty="0"/>
              <a:t> о </a:t>
            </a:r>
            <a:r>
              <a:rPr lang="en-US" altLang="en-US" sz="2400" dirty="0" err="1"/>
              <a:t>стечају</a:t>
            </a:r>
            <a:r>
              <a:rPr lang="en-US" altLang="en-US" sz="2400" dirty="0"/>
              <a:t>, </a:t>
            </a:r>
            <a:r>
              <a:rPr lang="en-US" altLang="en-US" sz="2400" dirty="0" err="1"/>
              <a:t>односно</a:t>
            </a:r>
            <a:r>
              <a:rPr lang="en-US" altLang="en-US" sz="2400" dirty="0"/>
              <a:t> </a:t>
            </a:r>
            <a:r>
              <a:rPr lang="en-US" altLang="en-US" sz="2400" dirty="0" err="1"/>
              <a:t>стечајни</a:t>
            </a:r>
            <a:r>
              <a:rPr lang="en-US" altLang="en-US" sz="2400" dirty="0"/>
              <a:t> </a:t>
            </a:r>
            <a:r>
              <a:rPr lang="en-US" altLang="en-US" sz="2400" dirty="0" err="1"/>
              <a:t>управник</a:t>
            </a:r>
            <a:r>
              <a:rPr lang="en-US" altLang="en-US" sz="2400" dirty="0"/>
              <a:t> </a:t>
            </a:r>
            <a:r>
              <a:rPr lang="en-US" altLang="en-US" sz="2400" dirty="0" err="1"/>
              <a:t>има</a:t>
            </a:r>
            <a:r>
              <a:rPr lang="en-US" altLang="en-US" sz="2400" dirty="0"/>
              <a:t> </a:t>
            </a:r>
            <a:r>
              <a:rPr lang="en-US" altLang="en-US" sz="2400" dirty="0" err="1"/>
              <a:t>овлашћења</a:t>
            </a:r>
            <a:r>
              <a:rPr lang="en-US" altLang="en-US" sz="2400" dirty="0"/>
              <a:t> </a:t>
            </a:r>
            <a:r>
              <a:rPr lang="en-US" altLang="en-US" sz="2400" dirty="0" err="1"/>
              <a:t>да</a:t>
            </a:r>
            <a:r>
              <a:rPr lang="en-US" altLang="en-US" sz="2400" dirty="0"/>
              <a:t> </a:t>
            </a:r>
            <a:r>
              <a:rPr lang="en-US" altLang="en-US" sz="2400" dirty="0" err="1"/>
              <a:t>та</a:t>
            </a:r>
            <a:r>
              <a:rPr lang="en-US" altLang="en-US" sz="2400" dirty="0"/>
              <a:t> </a:t>
            </a:r>
            <a:r>
              <a:rPr lang="en-US" altLang="en-US" sz="2400" dirty="0" err="1"/>
              <a:t>средства</a:t>
            </a:r>
            <a:r>
              <a:rPr lang="en-US" altLang="en-US" sz="2400" dirty="0"/>
              <a:t>, </a:t>
            </a:r>
            <a:r>
              <a:rPr lang="en-US" altLang="en-US" sz="2400" dirty="0" err="1"/>
              <a:t>односно</a:t>
            </a:r>
            <a:r>
              <a:rPr lang="en-US" altLang="en-US" sz="2400" dirty="0"/>
              <a:t> </a:t>
            </a:r>
            <a:r>
              <a:rPr lang="en-US" altLang="en-US" sz="2400" dirty="0" err="1"/>
              <a:t>имовину</a:t>
            </a:r>
            <a:r>
              <a:rPr lang="en-US" altLang="en-US" sz="2400" dirty="0"/>
              <a:t> </a:t>
            </a:r>
            <a:r>
              <a:rPr lang="en-US" altLang="en-US" sz="2400" dirty="0" err="1"/>
              <a:t>преузме</a:t>
            </a:r>
            <a:r>
              <a:rPr lang="en-US" altLang="en-US" sz="2400" dirty="0"/>
              <a:t> и </a:t>
            </a:r>
            <a:r>
              <a:rPr lang="en-US" altLang="en-US" sz="2400" dirty="0" err="1"/>
              <a:t>да</a:t>
            </a:r>
            <a:r>
              <a:rPr lang="en-US" altLang="en-US" sz="2400" dirty="0"/>
              <a:t> </a:t>
            </a:r>
            <a:r>
              <a:rPr lang="en-US" altLang="en-US" sz="2400" dirty="0" err="1"/>
              <a:t>са</a:t>
            </a:r>
            <a:r>
              <a:rPr lang="en-US" altLang="en-US" sz="2400" dirty="0"/>
              <a:t> </a:t>
            </a:r>
            <a:r>
              <a:rPr lang="en-US" altLang="en-US" sz="2400" dirty="0" err="1"/>
              <a:t>истом</a:t>
            </a:r>
            <a:r>
              <a:rPr lang="en-US" altLang="en-US" sz="2400" dirty="0"/>
              <a:t> </a:t>
            </a:r>
            <a:r>
              <a:rPr lang="en-US" altLang="en-US" sz="2400" dirty="0" err="1"/>
              <a:t>поступа</a:t>
            </a:r>
            <a:r>
              <a:rPr lang="en-US" altLang="en-US" sz="2400" dirty="0"/>
              <a:t> у </a:t>
            </a:r>
            <a:r>
              <a:rPr lang="en-US" altLang="en-US" sz="2400" dirty="0" err="1"/>
              <a:t>складу</a:t>
            </a:r>
            <a:r>
              <a:rPr lang="en-US" altLang="en-US" sz="2400" dirty="0"/>
              <a:t> </a:t>
            </a:r>
            <a:r>
              <a:rPr lang="en-US" altLang="en-US" sz="2400" dirty="0" err="1"/>
              <a:t>са</a:t>
            </a:r>
            <a:r>
              <a:rPr lang="en-US" altLang="en-US" sz="2400" dirty="0"/>
              <a:t> </a:t>
            </a:r>
            <a:r>
              <a:rPr lang="en-US" altLang="en-US" sz="2400" dirty="0" err="1"/>
              <a:t>Законом</a:t>
            </a:r>
            <a:r>
              <a:rPr lang="en-US" altLang="en-US" sz="2400" dirty="0"/>
              <a:t> о </a:t>
            </a:r>
            <a:r>
              <a:rPr lang="en-US" altLang="en-US" sz="2400" dirty="0" err="1"/>
              <a:t>стечају</a:t>
            </a:r>
            <a:r>
              <a:rPr lang="en-US" altLang="en-US" sz="2400" dirty="0"/>
              <a:t>.</a:t>
            </a:r>
          </a:p>
          <a:p>
            <a:pPr eaLnBrk="1" hangingPunct="1"/>
            <a:endParaRPr lang="en-US" altLang="en-US" sz="2400" dirty="0"/>
          </a:p>
          <a:p>
            <a:pPr algn="just" eaLnBrk="1" hangingPunct="1">
              <a:buFont typeface="Arial" panose="020B0604020202020204" pitchFamily="34" charset="0"/>
              <a:buNone/>
            </a:pPr>
            <a:r>
              <a:rPr lang="en-US" altLang="en-US" sz="2400" dirty="0"/>
              <a:t>	</a:t>
            </a:r>
            <a:r>
              <a:rPr lang="en-US" altLang="en-US" sz="2400" dirty="0" err="1"/>
              <a:t>Све</a:t>
            </a:r>
            <a:r>
              <a:rPr lang="en-US" altLang="en-US" sz="2400" dirty="0"/>
              <a:t> </a:t>
            </a:r>
            <a:r>
              <a:rPr lang="en-US" altLang="en-US" sz="2400" dirty="0" err="1"/>
              <a:t>наведено</a:t>
            </a:r>
            <a:r>
              <a:rPr lang="en-US" altLang="en-US" sz="2400" dirty="0"/>
              <a:t> </a:t>
            </a:r>
            <a:r>
              <a:rPr lang="en-US" altLang="en-US" sz="2400" dirty="0" err="1"/>
              <a:t>се</a:t>
            </a:r>
            <a:r>
              <a:rPr lang="en-US" altLang="en-US" sz="2400" dirty="0"/>
              <a:t> </a:t>
            </a:r>
            <a:r>
              <a:rPr lang="en-US" altLang="en-US" sz="2400" dirty="0" err="1"/>
              <a:t>односи</a:t>
            </a:r>
            <a:r>
              <a:rPr lang="en-US" altLang="en-US" sz="2400" dirty="0"/>
              <a:t> и </a:t>
            </a:r>
            <a:r>
              <a:rPr lang="en-US" altLang="en-US" sz="2400" dirty="0" err="1"/>
              <a:t>на</a:t>
            </a:r>
            <a:r>
              <a:rPr lang="en-US" altLang="en-US" sz="2400" dirty="0"/>
              <a:t> </a:t>
            </a:r>
            <a:r>
              <a:rPr lang="en-US" altLang="en-US" sz="2400" dirty="0" err="1"/>
              <a:t>намирење</a:t>
            </a:r>
            <a:r>
              <a:rPr lang="en-US" altLang="en-US" sz="2400" dirty="0"/>
              <a:t> </a:t>
            </a:r>
            <a:r>
              <a:rPr lang="en-US" altLang="en-US" sz="2400" dirty="0" err="1"/>
              <a:t>потраживања</a:t>
            </a:r>
            <a:r>
              <a:rPr lang="en-US" altLang="en-US" sz="2400" dirty="0"/>
              <a:t> </a:t>
            </a:r>
            <a:r>
              <a:rPr lang="en-US" altLang="en-US" sz="2400" dirty="0" err="1"/>
              <a:t>нетирањем</a:t>
            </a:r>
            <a:r>
              <a:rPr lang="en-US" altLang="en-US" sz="2400" dirty="0"/>
              <a:t> </a:t>
            </a:r>
            <a:r>
              <a:rPr lang="en-US" altLang="en-US" sz="2400" dirty="0" err="1"/>
              <a:t>по</a:t>
            </a:r>
            <a:r>
              <a:rPr lang="en-US" altLang="en-US" sz="2400" dirty="0"/>
              <a:t> </a:t>
            </a:r>
            <a:r>
              <a:rPr lang="en-US" altLang="en-US" sz="2400" dirty="0" err="1"/>
              <a:t>основу</a:t>
            </a:r>
            <a:r>
              <a:rPr lang="en-US" altLang="en-US" sz="2400" dirty="0"/>
              <a:t> </a:t>
            </a:r>
            <a:r>
              <a:rPr lang="en-US" altLang="en-US" sz="2400" dirty="0" err="1"/>
              <a:t>другог</a:t>
            </a:r>
            <a:r>
              <a:rPr lang="en-US" altLang="en-US" sz="2400" dirty="0"/>
              <a:t> </a:t>
            </a:r>
            <a:r>
              <a:rPr lang="en-US" altLang="en-US" sz="2400" dirty="0" err="1"/>
              <a:t>финансијског</a:t>
            </a:r>
            <a:r>
              <a:rPr lang="en-US" altLang="en-US" sz="2400" dirty="0"/>
              <a:t> </a:t>
            </a:r>
            <a:r>
              <a:rPr lang="en-US" altLang="en-US" sz="2400" dirty="0" err="1"/>
              <a:t>уговора</a:t>
            </a:r>
            <a:r>
              <a:rPr lang="en-US" altLang="en-US" sz="2400" dirty="0"/>
              <a:t> </a:t>
            </a:r>
            <a:r>
              <a:rPr lang="en-US" altLang="en-US" sz="2400" dirty="0" err="1"/>
              <a:t>који</a:t>
            </a:r>
            <a:r>
              <a:rPr lang="en-US" altLang="en-US" sz="2400" dirty="0"/>
              <a:t> </a:t>
            </a:r>
            <a:r>
              <a:rPr lang="en-US" altLang="en-US" sz="2400" dirty="0" err="1"/>
              <a:t>је</a:t>
            </a:r>
            <a:r>
              <a:rPr lang="en-US" altLang="en-US" sz="2400" dirty="0"/>
              <a:t> </a:t>
            </a:r>
            <a:r>
              <a:rPr lang="en-US" altLang="en-US" sz="2400" dirty="0" err="1"/>
              <a:t>закључен</a:t>
            </a:r>
            <a:r>
              <a:rPr lang="en-US" altLang="en-US" sz="2400" dirty="0"/>
              <a:t> </a:t>
            </a:r>
            <a:r>
              <a:rPr lang="en-US" altLang="en-US" sz="2400" dirty="0" err="1"/>
              <a:t>по</a:t>
            </a:r>
            <a:r>
              <a:rPr lang="en-US" altLang="en-US" sz="2400" dirty="0"/>
              <a:t> </a:t>
            </a:r>
            <a:r>
              <a:rPr lang="en-US" altLang="en-US" sz="2400" dirty="0" err="1"/>
              <a:t>одредбама</a:t>
            </a:r>
            <a:r>
              <a:rPr lang="en-US" altLang="en-US" sz="2400" dirty="0"/>
              <a:t> </a:t>
            </a:r>
            <a:r>
              <a:rPr lang="en-US" altLang="en-US" sz="2400" dirty="0" err="1"/>
              <a:t>Закона</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a:t>
            </a:r>
          </a:p>
          <a:p>
            <a:pPr eaLnBrk="1" hangingPunct="1">
              <a:buFont typeface="Arial" panose="020B0604020202020204" pitchFamily="34" charset="0"/>
              <a:buNone/>
            </a:pPr>
            <a:endParaRPr lang="en-US" altLang="en-US" sz="2400" dirty="0"/>
          </a:p>
          <a:p>
            <a:pPr eaLnBrk="1" hangingPunct="1"/>
            <a:endParaRPr lang="en-US" altLang="en-US" sz="2400" dirty="0"/>
          </a:p>
          <a:p>
            <a:endParaRPr lang="sr-Latn-RS" sz="2400" dirty="0"/>
          </a:p>
        </p:txBody>
      </p:sp>
    </p:spTree>
    <p:extLst>
      <p:ext uri="{BB962C8B-B14F-4D97-AF65-F5344CB8AC3E}">
        <p14:creationId xmlns:p14="http://schemas.microsoft.com/office/powerpoint/2010/main" val="2379556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US" altLang="en-US" sz="2400" dirty="0"/>
              <a:t>	</a:t>
            </a:r>
            <a:r>
              <a:rPr lang="en-US" altLang="en-US" sz="2400" dirty="0" err="1"/>
              <a:t>Смисао</a:t>
            </a:r>
            <a:r>
              <a:rPr lang="en-US" altLang="en-US" sz="2400" dirty="0"/>
              <a:t> </a:t>
            </a:r>
            <a:r>
              <a:rPr lang="en-US" altLang="en-US" sz="2400" dirty="0" err="1"/>
              <a:t>наведене</a:t>
            </a:r>
            <a:r>
              <a:rPr lang="en-US" altLang="en-US" sz="2400" dirty="0"/>
              <a:t> </a:t>
            </a:r>
            <a:r>
              <a:rPr lang="en-US" altLang="en-US" sz="2400" dirty="0" err="1"/>
              <a:t>одредбе</a:t>
            </a:r>
            <a:r>
              <a:rPr lang="en-US" altLang="en-US" sz="2400" dirty="0"/>
              <a:t> </a:t>
            </a:r>
            <a:r>
              <a:rPr lang="en-US" altLang="en-US" sz="2400" dirty="0" err="1"/>
              <a:t>је</a:t>
            </a:r>
            <a:r>
              <a:rPr lang="en-US" altLang="en-US" sz="2400" dirty="0"/>
              <a:t> </a:t>
            </a:r>
            <a:r>
              <a:rPr lang="en-US" altLang="en-US" sz="2400" dirty="0" err="1"/>
              <a:t>да</a:t>
            </a:r>
            <a:r>
              <a:rPr lang="en-US" altLang="en-US" sz="2400" dirty="0"/>
              <a:t> </a:t>
            </a:r>
            <a:r>
              <a:rPr lang="en-US" altLang="en-US" sz="2400" dirty="0" err="1"/>
              <a:t>повериоце</a:t>
            </a:r>
            <a:r>
              <a:rPr lang="en-US" altLang="en-US" sz="2400" dirty="0"/>
              <a:t> </a:t>
            </a:r>
            <a:r>
              <a:rPr lang="en-US" altLang="en-US" sz="2400" dirty="0" err="1"/>
              <a:t>из</a:t>
            </a:r>
            <a:r>
              <a:rPr lang="en-US" altLang="en-US" sz="2400" dirty="0"/>
              <a:t> </a:t>
            </a:r>
            <a:r>
              <a:rPr lang="en-US" altLang="en-US" sz="2400" dirty="0" err="1"/>
              <a:t>уговора</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изузме</a:t>
            </a:r>
            <a:r>
              <a:rPr lang="en-US" altLang="en-US" sz="2400" dirty="0"/>
              <a:t> </a:t>
            </a:r>
            <a:r>
              <a:rPr lang="en-US" altLang="en-US" sz="2400" dirty="0" err="1"/>
              <a:t>од</a:t>
            </a:r>
            <a:r>
              <a:rPr lang="en-US" altLang="en-US" sz="2400" dirty="0"/>
              <a:t> </a:t>
            </a:r>
            <a:r>
              <a:rPr lang="en-US" altLang="en-US" sz="2400" dirty="0" err="1"/>
              <a:t>правне</a:t>
            </a:r>
            <a:r>
              <a:rPr lang="en-US" altLang="en-US" sz="2400" dirty="0"/>
              <a:t> </a:t>
            </a:r>
            <a:r>
              <a:rPr lang="en-US" altLang="en-US" sz="2400" dirty="0" err="1"/>
              <a:t>последице</a:t>
            </a:r>
            <a:r>
              <a:rPr lang="en-US" altLang="en-US" sz="2400" dirty="0"/>
              <a:t> </a:t>
            </a:r>
            <a:r>
              <a:rPr lang="en-US" altLang="en-US" sz="2400" dirty="0" err="1"/>
              <a:t>отварања</a:t>
            </a:r>
            <a:r>
              <a:rPr lang="en-US" altLang="en-US" sz="2400" dirty="0"/>
              <a:t> </a:t>
            </a:r>
            <a:r>
              <a:rPr lang="en-US" altLang="en-US" sz="2400" dirty="0" err="1"/>
              <a:t>стечајног</a:t>
            </a:r>
            <a:r>
              <a:rPr lang="en-US" altLang="en-US" sz="2400" dirty="0"/>
              <a:t> </a:t>
            </a:r>
            <a:r>
              <a:rPr lang="en-US" altLang="en-US" sz="2400" dirty="0" err="1"/>
              <a:t>поступка</a:t>
            </a:r>
            <a:r>
              <a:rPr lang="en-US" altLang="en-US" sz="2400" dirty="0"/>
              <a:t> </a:t>
            </a:r>
            <a:r>
              <a:rPr lang="en-US" altLang="en-US" sz="2400" dirty="0" err="1"/>
              <a:t>из</a:t>
            </a:r>
            <a:r>
              <a:rPr lang="en-US" altLang="en-US" sz="2400" dirty="0"/>
              <a:t> </a:t>
            </a:r>
            <a:r>
              <a:rPr lang="en-US" altLang="en-US" sz="2400" dirty="0" err="1"/>
              <a:t>члана</a:t>
            </a:r>
            <a:r>
              <a:rPr lang="en-US" altLang="en-US" sz="2400" dirty="0"/>
              <a:t> 93. </a:t>
            </a:r>
            <a:r>
              <a:rPr lang="en-US" altLang="en-US" sz="2400" dirty="0" err="1"/>
              <a:t>став</a:t>
            </a:r>
            <a:r>
              <a:rPr lang="en-US" altLang="en-US" sz="2400" dirty="0"/>
              <a:t> 1. </a:t>
            </a:r>
            <a:r>
              <a:rPr lang="en-US" altLang="en-US" sz="2400" dirty="0" err="1"/>
              <a:t>Закона</a:t>
            </a:r>
            <a:r>
              <a:rPr lang="en-US" altLang="en-US" sz="2400" dirty="0"/>
              <a:t> о </a:t>
            </a:r>
            <a:r>
              <a:rPr lang="en-US" altLang="en-US" sz="2400" dirty="0" err="1"/>
              <a:t>стечају</a:t>
            </a:r>
            <a:r>
              <a:rPr lang="en-US" altLang="en-US" sz="2400" dirty="0"/>
              <a:t> и </a:t>
            </a:r>
            <a:r>
              <a:rPr lang="en-US" altLang="en-US" sz="2400" dirty="0" err="1"/>
              <a:t>омогући</a:t>
            </a:r>
            <a:r>
              <a:rPr lang="en-US" altLang="en-US" sz="2400" dirty="0"/>
              <a:t> </a:t>
            </a:r>
            <a:r>
              <a:rPr lang="en-US" altLang="en-US" sz="2400" dirty="0" err="1"/>
              <a:t>намирење</a:t>
            </a:r>
            <a:r>
              <a:rPr lang="en-US" altLang="en-US" sz="2400" dirty="0"/>
              <a:t> </a:t>
            </a:r>
            <a:r>
              <a:rPr lang="en-US" altLang="en-US" sz="2400" dirty="0" err="1"/>
              <a:t>ван</a:t>
            </a:r>
            <a:r>
              <a:rPr lang="en-US" altLang="en-US" sz="2400" dirty="0"/>
              <a:t> </a:t>
            </a:r>
            <a:r>
              <a:rPr lang="en-US" altLang="en-US" sz="2400" dirty="0" err="1"/>
              <a:t>стечајног</a:t>
            </a:r>
            <a:r>
              <a:rPr lang="en-US" altLang="en-US" sz="2400" dirty="0"/>
              <a:t> </a:t>
            </a:r>
            <a:r>
              <a:rPr lang="en-US" altLang="en-US" sz="2400" dirty="0" err="1"/>
              <a:t>поступка</a:t>
            </a:r>
            <a:r>
              <a:rPr lang="en-US" altLang="en-US" sz="2400" dirty="0"/>
              <a:t>, </a:t>
            </a:r>
            <a:r>
              <a:rPr lang="en-US" altLang="en-US" sz="2400" dirty="0" err="1"/>
              <a:t>уз</a:t>
            </a:r>
            <a:r>
              <a:rPr lang="en-US" altLang="en-US" sz="2400" dirty="0"/>
              <a:t> </a:t>
            </a:r>
            <a:r>
              <a:rPr lang="en-US" altLang="en-US" sz="2400" dirty="0" err="1"/>
              <a:t>обавезу</a:t>
            </a:r>
            <a:r>
              <a:rPr lang="en-US" altLang="en-US" sz="2400" dirty="0"/>
              <a:t> </a:t>
            </a:r>
            <a:r>
              <a:rPr lang="en-US" altLang="en-US" sz="2400" dirty="0" err="1"/>
              <a:t>обавештавања</a:t>
            </a:r>
            <a:r>
              <a:rPr lang="en-US" altLang="en-US" sz="2400" dirty="0"/>
              <a:t> </a:t>
            </a:r>
            <a:r>
              <a:rPr lang="en-US" altLang="en-US" sz="2400" dirty="0" err="1"/>
              <a:t>стечајног</a:t>
            </a:r>
            <a:r>
              <a:rPr lang="en-US" altLang="en-US" sz="2400" dirty="0"/>
              <a:t> </a:t>
            </a:r>
            <a:r>
              <a:rPr lang="en-US" altLang="en-US" sz="2400" dirty="0" err="1"/>
              <a:t>судије</a:t>
            </a:r>
            <a:r>
              <a:rPr lang="en-US" altLang="en-US" sz="2400" dirty="0"/>
              <a:t> о </a:t>
            </a:r>
            <a:r>
              <a:rPr lang="en-US" altLang="en-US" sz="2400" dirty="0" err="1"/>
              <a:t>том</a:t>
            </a:r>
            <a:r>
              <a:rPr lang="en-US" altLang="en-US" sz="2400" dirty="0"/>
              <a:t> </a:t>
            </a:r>
            <a:r>
              <a:rPr lang="en-US" altLang="en-US" sz="2400" dirty="0" err="1"/>
              <a:t>намирењу</a:t>
            </a:r>
            <a:r>
              <a:rPr lang="en-US" altLang="en-US" sz="2400" dirty="0"/>
              <a:t>. </a:t>
            </a:r>
            <a:r>
              <a:rPr lang="en-US" altLang="en-US" sz="2400" dirty="0" err="1"/>
              <a:t>Међутим</a:t>
            </a:r>
            <a:r>
              <a:rPr lang="en-US" altLang="en-US" sz="2400" dirty="0"/>
              <a:t>, </a:t>
            </a:r>
            <a:r>
              <a:rPr lang="en-US" altLang="en-US" sz="2400" dirty="0" err="1"/>
              <a:t>ови</a:t>
            </a:r>
            <a:r>
              <a:rPr lang="en-US" altLang="en-US" sz="2400" dirty="0"/>
              <a:t> </a:t>
            </a:r>
            <a:r>
              <a:rPr lang="en-US" altLang="en-US" sz="2400" dirty="0" err="1"/>
              <a:t>повериоци</a:t>
            </a:r>
            <a:r>
              <a:rPr lang="en-US" altLang="en-US" sz="2400" dirty="0"/>
              <a:t> у </a:t>
            </a:r>
            <a:r>
              <a:rPr lang="en-US" altLang="en-US" sz="2400" dirty="0" err="1"/>
              <a:t>случају</a:t>
            </a:r>
            <a:r>
              <a:rPr lang="en-US" altLang="en-US" sz="2400" dirty="0"/>
              <a:t> </a:t>
            </a:r>
            <a:r>
              <a:rPr lang="en-US" altLang="en-US" sz="2400" dirty="0" err="1"/>
              <a:t>да</a:t>
            </a:r>
            <a:r>
              <a:rPr lang="en-US" altLang="en-US" sz="2400" dirty="0"/>
              <a:t> </a:t>
            </a:r>
            <a:r>
              <a:rPr lang="en-US" altLang="en-US" sz="2400" dirty="0" err="1"/>
              <a:t>се</a:t>
            </a:r>
            <a:r>
              <a:rPr lang="en-US" altLang="en-US" sz="2400" dirty="0"/>
              <a:t> </a:t>
            </a:r>
            <a:r>
              <a:rPr lang="en-US" altLang="en-US" sz="2400" dirty="0" err="1"/>
              <a:t>не</a:t>
            </a:r>
            <a:r>
              <a:rPr lang="en-US" altLang="en-US" sz="2400" dirty="0"/>
              <a:t> </a:t>
            </a:r>
            <a:r>
              <a:rPr lang="en-US" altLang="en-US" sz="2400" dirty="0" err="1"/>
              <a:t>намирују</a:t>
            </a:r>
            <a:r>
              <a:rPr lang="en-US" altLang="en-US" sz="2400" dirty="0"/>
              <a:t> у </a:t>
            </a:r>
            <a:r>
              <a:rPr lang="en-US" altLang="en-US" sz="2400" dirty="0" err="1"/>
              <a:t>целости</a:t>
            </a:r>
            <a:r>
              <a:rPr lang="en-US" altLang="en-US" sz="2400" dirty="0"/>
              <a:t> </a:t>
            </a:r>
            <a:r>
              <a:rPr lang="en-US" altLang="en-US" sz="2400" dirty="0" err="1"/>
              <a:t>из</a:t>
            </a:r>
            <a:r>
              <a:rPr lang="en-US" altLang="en-US" sz="2400" dirty="0"/>
              <a:t> </a:t>
            </a:r>
            <a:r>
              <a:rPr lang="en-US" altLang="en-US" sz="2400" dirty="0" err="1"/>
              <a:t>средстава</a:t>
            </a:r>
            <a:r>
              <a:rPr lang="en-US" altLang="en-US" sz="2400" dirty="0"/>
              <a:t> </a:t>
            </a:r>
            <a:r>
              <a:rPr lang="en-US" altLang="en-US" sz="2400" dirty="0" err="1"/>
              <a:t>финансијског</a:t>
            </a:r>
            <a:r>
              <a:rPr lang="en-US" altLang="en-US" sz="2400" dirty="0"/>
              <a:t> </a:t>
            </a:r>
            <a:r>
              <a:rPr lang="en-US" altLang="en-US" sz="2400" dirty="0" err="1"/>
              <a:t>обезбеђења</a:t>
            </a:r>
            <a:r>
              <a:rPr lang="en-US" altLang="en-US" sz="2400" dirty="0"/>
              <a:t> </a:t>
            </a:r>
            <a:r>
              <a:rPr lang="en-US" altLang="en-US" sz="2400" dirty="0" err="1"/>
              <a:t>имају</a:t>
            </a:r>
            <a:r>
              <a:rPr lang="en-US" altLang="en-US" sz="2400" dirty="0"/>
              <a:t> </a:t>
            </a:r>
            <a:r>
              <a:rPr lang="en-US" altLang="en-US" sz="2400" dirty="0" err="1"/>
              <a:t>право</a:t>
            </a:r>
            <a:r>
              <a:rPr lang="en-US" altLang="en-US" sz="2400" dirty="0"/>
              <a:t> </a:t>
            </a:r>
            <a:r>
              <a:rPr lang="en-US" altLang="en-US" sz="2400" dirty="0" err="1"/>
              <a:t>да</a:t>
            </a:r>
            <a:r>
              <a:rPr lang="en-US" altLang="en-US" sz="2400" dirty="0"/>
              <a:t> </a:t>
            </a:r>
            <a:r>
              <a:rPr lang="en-US" altLang="en-US" sz="2400" dirty="0" err="1"/>
              <a:t>остварују</a:t>
            </a:r>
            <a:r>
              <a:rPr lang="en-US" altLang="en-US" sz="2400" dirty="0"/>
              <a:t> </a:t>
            </a:r>
            <a:r>
              <a:rPr lang="en-US" altLang="en-US" sz="2400" dirty="0" err="1"/>
              <a:t>своје</a:t>
            </a:r>
            <a:r>
              <a:rPr lang="en-US" altLang="en-US" sz="2400" dirty="0"/>
              <a:t> </a:t>
            </a:r>
            <a:r>
              <a:rPr lang="en-US" altLang="en-US" sz="2400" dirty="0" err="1"/>
              <a:t>преостало</a:t>
            </a:r>
            <a:r>
              <a:rPr lang="en-US" altLang="en-US" sz="2400" dirty="0"/>
              <a:t> </a:t>
            </a:r>
            <a:r>
              <a:rPr lang="en-US" altLang="en-US" sz="2400" dirty="0" err="1"/>
              <a:t>потраживање</a:t>
            </a:r>
            <a:r>
              <a:rPr lang="en-US" altLang="en-US" sz="2400" dirty="0"/>
              <a:t> </a:t>
            </a:r>
            <a:r>
              <a:rPr lang="en-US" altLang="en-US" sz="2400" dirty="0" err="1"/>
              <a:t>као</a:t>
            </a:r>
            <a:r>
              <a:rPr lang="en-US" altLang="en-US" sz="2400" dirty="0"/>
              <a:t> </a:t>
            </a:r>
            <a:r>
              <a:rPr lang="en-US" altLang="en-US" sz="2400" dirty="0" err="1"/>
              <a:t>стечајни</a:t>
            </a:r>
            <a:r>
              <a:rPr lang="en-US" altLang="en-US" sz="2400" dirty="0"/>
              <a:t> </a:t>
            </a:r>
            <a:r>
              <a:rPr lang="en-US" altLang="en-US" sz="2400" dirty="0" err="1"/>
              <a:t>повериоци</a:t>
            </a:r>
            <a:r>
              <a:rPr lang="en-US" altLang="en-US" sz="2400" dirty="0"/>
              <a:t>, </a:t>
            </a:r>
            <a:r>
              <a:rPr lang="en-US" altLang="en-US" sz="2400" dirty="0" err="1"/>
              <a:t>што</a:t>
            </a:r>
            <a:r>
              <a:rPr lang="en-US" altLang="en-US" sz="2400" dirty="0"/>
              <a:t> </a:t>
            </a:r>
            <a:r>
              <a:rPr lang="en-US" altLang="en-US" sz="2400" dirty="0" err="1"/>
              <a:t>значи</a:t>
            </a:r>
            <a:r>
              <a:rPr lang="en-US" altLang="en-US" sz="2400" dirty="0"/>
              <a:t> </a:t>
            </a:r>
            <a:r>
              <a:rPr lang="en-US" altLang="en-US" sz="2400" dirty="0" err="1"/>
              <a:t>да</a:t>
            </a:r>
            <a:r>
              <a:rPr lang="en-US" altLang="en-US" sz="2400" dirty="0"/>
              <a:t> </a:t>
            </a:r>
            <a:r>
              <a:rPr lang="en-US" altLang="en-US" sz="2400" dirty="0" err="1"/>
              <a:t>тај</a:t>
            </a:r>
            <a:r>
              <a:rPr lang="en-US" altLang="en-US" sz="2400" dirty="0"/>
              <a:t> </a:t>
            </a:r>
            <a:r>
              <a:rPr lang="en-US" altLang="en-US" sz="2400" dirty="0" err="1"/>
              <a:t>део</a:t>
            </a:r>
            <a:r>
              <a:rPr lang="en-US" altLang="en-US" sz="2400" dirty="0"/>
              <a:t> </a:t>
            </a:r>
            <a:r>
              <a:rPr lang="en-US" altLang="en-US" sz="2400" dirty="0" err="1"/>
              <a:t>потраживања</a:t>
            </a:r>
            <a:r>
              <a:rPr lang="en-US" altLang="en-US" sz="2400" dirty="0"/>
              <a:t> </a:t>
            </a:r>
            <a:r>
              <a:rPr lang="en-US" altLang="en-US" sz="2400" dirty="0" err="1"/>
              <a:t>морају</a:t>
            </a:r>
            <a:r>
              <a:rPr lang="en-US" altLang="en-US" sz="2400" dirty="0"/>
              <a:t> </a:t>
            </a:r>
            <a:r>
              <a:rPr lang="en-US" altLang="en-US" sz="2400" dirty="0" err="1"/>
              <a:t>пријавити</a:t>
            </a:r>
            <a:r>
              <a:rPr lang="en-US" altLang="en-US" sz="2400" dirty="0"/>
              <a:t> у </a:t>
            </a:r>
            <a:r>
              <a:rPr lang="en-US" altLang="en-US" sz="2400" dirty="0" err="1"/>
              <a:t>роковима</a:t>
            </a:r>
            <a:r>
              <a:rPr lang="en-US" altLang="en-US" sz="2400" dirty="0"/>
              <a:t> </a:t>
            </a:r>
            <a:r>
              <a:rPr lang="en-US" altLang="en-US" sz="2400" dirty="0" err="1"/>
              <a:t>које</a:t>
            </a:r>
            <a:r>
              <a:rPr lang="en-US" altLang="en-US" sz="2400" dirty="0"/>
              <a:t> </a:t>
            </a:r>
            <a:r>
              <a:rPr lang="en-US" altLang="en-US" sz="2400" dirty="0" err="1"/>
              <a:t>прописује</a:t>
            </a:r>
            <a:r>
              <a:rPr lang="en-US" altLang="en-US" sz="2400" dirty="0"/>
              <a:t> </a:t>
            </a:r>
            <a:r>
              <a:rPr lang="en-US" altLang="en-US" sz="2400" dirty="0" err="1"/>
              <a:t>Закон</a:t>
            </a:r>
            <a:r>
              <a:rPr lang="en-US" altLang="en-US" sz="2400" dirty="0"/>
              <a:t> о </a:t>
            </a:r>
            <a:r>
              <a:rPr lang="en-US" altLang="en-US" sz="2400" dirty="0" err="1"/>
              <a:t>стечају</a:t>
            </a:r>
            <a:r>
              <a:rPr lang="en-US" altLang="en-US" sz="2400" dirty="0"/>
              <a:t>, а у </a:t>
            </a:r>
            <a:r>
              <a:rPr lang="en-US" altLang="en-US" sz="2400" dirty="0" err="1"/>
              <a:t>противном</a:t>
            </a:r>
            <a:r>
              <a:rPr lang="en-US" altLang="en-US" sz="2400" dirty="0"/>
              <a:t> </a:t>
            </a:r>
            <a:r>
              <a:rPr lang="en-US" altLang="en-US" sz="2400" dirty="0" err="1"/>
              <a:t>су</a:t>
            </a:r>
            <a:r>
              <a:rPr lang="en-US" altLang="en-US" sz="2400" dirty="0"/>
              <a:t> </a:t>
            </a:r>
            <a:r>
              <a:rPr lang="en-US" altLang="en-US" sz="2400" dirty="0" err="1"/>
              <a:t>преклудирани</a:t>
            </a:r>
            <a:r>
              <a:rPr lang="en-US" altLang="en-US" sz="2400" dirty="0"/>
              <a:t> у </a:t>
            </a:r>
            <a:r>
              <a:rPr lang="en-US" altLang="en-US" sz="2400" dirty="0" err="1"/>
              <a:t>остваривању</a:t>
            </a:r>
            <a:r>
              <a:rPr lang="en-US" altLang="en-US" sz="2400" dirty="0"/>
              <a:t> </a:t>
            </a:r>
            <a:r>
              <a:rPr lang="en-US" altLang="en-US" sz="2400" dirty="0" err="1"/>
              <a:t>свог</a:t>
            </a:r>
            <a:r>
              <a:rPr lang="en-US" altLang="en-US" sz="2400" dirty="0"/>
              <a:t> </a:t>
            </a:r>
            <a:r>
              <a:rPr lang="en-US" altLang="en-US" sz="2400" dirty="0" err="1"/>
              <a:t>права</a:t>
            </a:r>
            <a:r>
              <a:rPr lang="en-US" altLang="en-US" sz="2400" dirty="0"/>
              <a:t> у  </a:t>
            </a:r>
            <a:r>
              <a:rPr lang="en-US" altLang="en-US" sz="2400" dirty="0" err="1"/>
              <a:t>стечајном</a:t>
            </a:r>
            <a:r>
              <a:rPr lang="en-US" altLang="en-US" sz="2400" dirty="0"/>
              <a:t> </a:t>
            </a:r>
            <a:r>
              <a:rPr lang="en-US" altLang="en-US" sz="2400" dirty="0" err="1"/>
              <a:t>поступку</a:t>
            </a:r>
            <a:r>
              <a:rPr lang="en-US" altLang="en-US" sz="2400" dirty="0"/>
              <a:t>.</a:t>
            </a:r>
          </a:p>
          <a:p>
            <a:pPr eaLnBrk="1" hangingPunct="1"/>
            <a:endParaRPr lang="en-US" altLang="en-US" sz="2400" dirty="0"/>
          </a:p>
          <a:p>
            <a:endParaRPr lang="sr-Latn-RS" sz="2400" dirty="0"/>
          </a:p>
        </p:txBody>
      </p:sp>
    </p:spTree>
    <p:extLst>
      <p:ext uri="{BB962C8B-B14F-4D97-AF65-F5344CB8AC3E}">
        <p14:creationId xmlns:p14="http://schemas.microsoft.com/office/powerpoint/2010/main" val="1245811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925144"/>
          </a:xfrm>
        </p:spPr>
        <p:txBody>
          <a:bodyPr/>
          <a:lstStyle/>
          <a:p>
            <a:pPr algn="just" eaLnBrk="1" hangingPunct="1">
              <a:buFont typeface="Arial" panose="020B0604020202020204" pitchFamily="34" charset="0"/>
              <a:buNone/>
            </a:pPr>
            <a:r>
              <a:rPr lang="sr-Latn-RS" altLang="en-US" sz="1700" dirty="0"/>
              <a:t>	</a:t>
            </a:r>
            <a:r>
              <a:rPr lang="sr-Cyrl-RS" altLang="en-US" sz="1700" dirty="0"/>
              <a:t>Законодавац је прописујући одредбу члана 50. а) Закона о стечају, истовремено извршио измене и допуне тако што је после члана 206. додао нови одељак: „Прекршаји, мере и новчане казне“, а затим и прекршај под називом „Необавештавање о намирењу потраживања по основу уговора о финансијском обезбеђењу и других финансијских уговора. </a:t>
            </a:r>
            <a:endParaRPr lang="en-US" altLang="en-US" sz="1700" dirty="0"/>
          </a:p>
          <a:p>
            <a:pPr algn="just" eaLnBrk="1" hangingPunct="1">
              <a:buFont typeface="Arial" panose="020B0604020202020204" pitchFamily="34" charset="0"/>
              <a:buNone/>
            </a:pPr>
            <a:r>
              <a:rPr lang="sr-Latn-RS" altLang="en-US" sz="1700" dirty="0"/>
              <a:t>	</a:t>
            </a:r>
            <a:r>
              <a:rPr lang="sr-Cyrl-RS" altLang="en-US" sz="1700" dirty="0"/>
              <a:t>Необавештавање суда о намирењу је санкционисао нови члан 206а</a:t>
            </a:r>
            <a:r>
              <a:rPr lang="sr-Latn-RS" altLang="en-US" sz="1700" dirty="0"/>
              <a:t>.</a:t>
            </a:r>
            <a:r>
              <a:rPr lang="sr-Cyrl-RS" altLang="en-US" sz="1700" dirty="0"/>
              <a:t>, тако што је прописао новчану казну од 100.000,00 до 2.000.000,00 динара за прекршај правног лица уколико не обавести надлежни суд о намирењу свог потраживања по основу уговора о финансијском обезбеђењу, односно другог финансијског уговора путем нетирања. </a:t>
            </a:r>
            <a:endParaRPr lang="en-US" altLang="en-US" sz="1700" dirty="0"/>
          </a:p>
          <a:p>
            <a:pPr algn="just" eaLnBrk="1" hangingPunct="1">
              <a:buFont typeface="Arial" panose="020B0604020202020204" pitchFamily="34" charset="0"/>
              <a:buNone/>
            </a:pPr>
            <a:r>
              <a:rPr lang="sr-Latn-RS" altLang="en-US" sz="1700" dirty="0"/>
              <a:t>	</a:t>
            </a:r>
            <a:r>
              <a:rPr lang="sr-Cyrl-RS" altLang="en-US" sz="1700" dirty="0"/>
              <a:t>Овом одредбом је прописано да за радње из става 1. овог члана одговара и одговорно лице у правном лицу које се кажњава новчаном казном од 20.000,00 динара до 150.000,00 динара.</a:t>
            </a:r>
            <a:endParaRPr lang="en-US" altLang="en-US" sz="1700" dirty="0"/>
          </a:p>
          <a:p>
            <a:pPr algn="just" eaLnBrk="1" hangingPunct="1">
              <a:buFont typeface="Arial" panose="020B0604020202020204" pitchFamily="34" charset="0"/>
              <a:buNone/>
            </a:pPr>
            <a:r>
              <a:rPr lang="sr-Latn-RS" altLang="en-US" sz="1700" dirty="0"/>
              <a:t>	</a:t>
            </a:r>
            <a:r>
              <a:rPr lang="sr-Cyrl-RS" altLang="en-US" sz="1700" dirty="0"/>
              <a:t>Народној банци Србије је дата могућност да за радње које су прописане чланом 206. а) Закона о изменама и допунама Закона о стечају изриче мере и новчане казне оним субјектима над чијим пословањем врши контролу, односно надзор према посебним законима којима се уређује њена контролна и надзорна функција.</a:t>
            </a:r>
            <a:endParaRPr lang="en-US" altLang="en-US" sz="1700" dirty="0"/>
          </a:p>
        </p:txBody>
      </p:sp>
    </p:spTree>
    <p:extLst>
      <p:ext uri="{BB962C8B-B14F-4D97-AF65-F5344CB8AC3E}">
        <p14:creationId xmlns:p14="http://schemas.microsoft.com/office/powerpoint/2010/main" val="3682854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925144"/>
          </a:xfrm>
        </p:spPr>
        <p:txBody>
          <a:bodyPr/>
          <a:lstStyle/>
          <a:p>
            <a:pPr algn="just" eaLnBrk="1" hangingPunct="1">
              <a:buFont typeface="Arial" panose="020B0604020202020204" pitchFamily="34" charset="0"/>
              <a:buNone/>
            </a:pPr>
            <a:r>
              <a:rPr lang="sr-Latn-RS" altLang="en-US" sz="1700" dirty="0"/>
              <a:t>	</a:t>
            </a:r>
            <a:r>
              <a:rPr lang="sr-Cyrl-RS" altLang="en-US" sz="1700" dirty="0"/>
              <a:t>Законодавац је прописујући одредбу члана 50. а) Закона о стечају, истовремено извршио измене и допуне тако што је после члана 206. додао нови одељак: „Прекршаји, мере и новчане казне“, а затим и прекршај под називом „Необавештавање о намирењу потраживања по основу уговора о финансијском обезбеђењу и других финансијских уговора. </a:t>
            </a:r>
            <a:endParaRPr lang="en-US" altLang="en-US" sz="1700" dirty="0"/>
          </a:p>
          <a:p>
            <a:pPr algn="just" eaLnBrk="1" hangingPunct="1">
              <a:buFont typeface="Arial" panose="020B0604020202020204" pitchFamily="34" charset="0"/>
              <a:buNone/>
            </a:pPr>
            <a:r>
              <a:rPr lang="sr-Latn-RS" altLang="en-US" sz="1700" dirty="0"/>
              <a:t>	</a:t>
            </a:r>
            <a:r>
              <a:rPr lang="sr-Cyrl-RS" altLang="en-US" sz="1700" dirty="0"/>
              <a:t>Необавештавање суда о намирењу је санкционисао нови члан 206а</a:t>
            </a:r>
            <a:r>
              <a:rPr lang="sr-Latn-RS" altLang="en-US" sz="1700" dirty="0"/>
              <a:t>.</a:t>
            </a:r>
            <a:r>
              <a:rPr lang="sr-Cyrl-RS" altLang="en-US" sz="1700" dirty="0"/>
              <a:t>, тако што је прописао новчану казну од 100.000,00 до 2.000.000,00 динара за прекршај правног лица уколико не обавести надлежни суд о намирењу свог потраживања по основу уговора о финансијском обезбеђењу, односно другог финансијског уговора путем нетирања. </a:t>
            </a:r>
            <a:endParaRPr lang="en-US" altLang="en-US" sz="1700" dirty="0"/>
          </a:p>
          <a:p>
            <a:pPr algn="just" eaLnBrk="1" hangingPunct="1">
              <a:buFont typeface="Arial" panose="020B0604020202020204" pitchFamily="34" charset="0"/>
              <a:buNone/>
            </a:pPr>
            <a:r>
              <a:rPr lang="sr-Latn-RS" altLang="en-US" sz="1700" dirty="0"/>
              <a:t>	</a:t>
            </a:r>
            <a:r>
              <a:rPr lang="sr-Cyrl-RS" altLang="en-US" sz="1700" dirty="0"/>
              <a:t>Овом одредбом је прописано да за радње из става 1. овог члана одговара и одговорно лице у правном лицу које се кажњава новчаном казном од 20.000,00 динара до 150.000,00 динара.</a:t>
            </a:r>
            <a:endParaRPr lang="en-US" altLang="en-US" sz="1700" dirty="0"/>
          </a:p>
          <a:p>
            <a:pPr algn="just" eaLnBrk="1" hangingPunct="1">
              <a:buFont typeface="Arial" panose="020B0604020202020204" pitchFamily="34" charset="0"/>
              <a:buNone/>
            </a:pPr>
            <a:r>
              <a:rPr lang="sr-Latn-RS" altLang="en-US" sz="1700" dirty="0"/>
              <a:t>	</a:t>
            </a:r>
            <a:r>
              <a:rPr lang="sr-Cyrl-RS" altLang="en-US" sz="1700" dirty="0"/>
              <a:t>Народној банци Србије је дата могућност да за радње које су прописане чланом 206. а) Закона о изменама и допунама Закона о стечају изриче мере и новчане казне оним субјектима над чијим пословањем врши контролу, односно надзор према посебним законима којима се уређује њена контролна и надзорна функција.</a:t>
            </a:r>
            <a:endParaRPr lang="en-US" altLang="en-US" sz="1700" dirty="0"/>
          </a:p>
        </p:txBody>
      </p:sp>
    </p:spTree>
    <p:extLst>
      <p:ext uri="{BB962C8B-B14F-4D97-AF65-F5344CB8AC3E}">
        <p14:creationId xmlns:p14="http://schemas.microsoft.com/office/powerpoint/2010/main" val="3313088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sr-Latn-RS" altLang="en-US" sz="1800" b="1" dirty="0"/>
              <a:t>	</a:t>
            </a:r>
            <a:r>
              <a:rPr lang="sr-Cyrl-RS" altLang="en-US" sz="1800" b="1" dirty="0"/>
              <a:t>Када су у питању правне последице отварања стечаја које се односе на стечајног дужника</a:t>
            </a:r>
            <a:r>
              <a:rPr lang="sr-Cyrl-RS" altLang="en-US" sz="1800" dirty="0"/>
              <a:t>, изузета су средства по основу уговора о финансијском обезбеђењу закљученим по Закону о финансијском обезбеђењу, и када су у питању рачуни стечајног дужника.</a:t>
            </a:r>
            <a:endParaRPr lang="en-US" altLang="en-US" sz="1800" dirty="0"/>
          </a:p>
          <a:p>
            <a:pPr algn="just" eaLnBrk="1" hangingPunct="1">
              <a:buFont typeface="Arial" panose="020B0604020202020204" pitchFamily="34" charset="0"/>
              <a:buNone/>
            </a:pPr>
            <a:r>
              <a:rPr lang="sr-Latn-RS" altLang="en-US" sz="1800" dirty="0"/>
              <a:t>	</a:t>
            </a:r>
            <a:r>
              <a:rPr lang="sr-Cyrl-RS" altLang="en-US" sz="1800" dirty="0"/>
              <a:t>Одредбом члана 79. став 2. Закона о стечају прописано је да даном отварања стечајног поступка банка блокира рачуне стечајног дужника, чиме престају права лица која су била овлашћена да располажу тим средствима са тих рачуна, а ставом 4. је прописано да новчана средства са блокираних рачуна, на захтев стечајног управника се преносе на нови рачун, а дотадашњи рачуни стечајног дужника се гасе. </a:t>
            </a:r>
            <a:endParaRPr lang="en-US" altLang="en-US" sz="1800" dirty="0"/>
          </a:p>
          <a:p>
            <a:pPr algn="just" eaLnBrk="1" hangingPunct="1">
              <a:buFont typeface="Arial" panose="020B0604020202020204" pitchFamily="34" charset="0"/>
              <a:buNone/>
            </a:pPr>
            <a:r>
              <a:rPr lang="sr-Latn-RS" altLang="en-US" sz="1800" b="1" dirty="0"/>
              <a:t>	</a:t>
            </a:r>
            <a:r>
              <a:rPr lang="sr-Cyrl-RS" altLang="en-US" sz="1800" b="1" dirty="0"/>
              <a:t>Међутим, изменама и допунама из јуна 2018.</a:t>
            </a:r>
            <a:r>
              <a:rPr lang="sr-Cyrl-RS" altLang="en-US" sz="1800" dirty="0"/>
              <a:t> године на средства на рачуну стечајног дужника која чине средства обезбеђења у смислу закона којим се уређује финансијско обезбеђење не примењују се одредбе става 2. и 4. члана 79. Закона о стечају. </a:t>
            </a:r>
            <a:endParaRPr lang="en-US" altLang="en-US" sz="1800" dirty="0"/>
          </a:p>
          <a:p>
            <a:pPr eaLnBrk="1" hangingPunct="1"/>
            <a:endParaRPr lang="en-US" altLang="en-US" sz="1800" dirty="0"/>
          </a:p>
        </p:txBody>
      </p:sp>
    </p:spTree>
    <p:extLst>
      <p:ext uri="{BB962C8B-B14F-4D97-AF65-F5344CB8AC3E}">
        <p14:creationId xmlns:p14="http://schemas.microsoft.com/office/powerpoint/2010/main" val="3602618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sr-Latn-RS" altLang="en-US" sz="2400" b="1" dirty="0"/>
              <a:t>	</a:t>
            </a:r>
            <a:r>
              <a:rPr lang="sr-Cyrl-RS" altLang="en-US" sz="2400" b="1" dirty="0"/>
              <a:t>То значи да</a:t>
            </a:r>
            <a:r>
              <a:rPr lang="sr-Cyrl-RS" altLang="en-US" sz="2400" dirty="0"/>
              <a:t> се средства на рачуну стечајног дужника која служе за намирење потраживања поверилаца из уговора о финансијском обезбеђењу не могу пренети стечајном дужнику, односно да се текући рачун на коме се налазе та средства не може блокирати. Наведена средства не могу бити на захтев стечајног управника пренета на нови рачун, рачун који отвара стечајни управник за стечајног дужника. То истовремено значи да рачуни стечајног дужника на којима се налазе средства намењена намирењу поверилаца из уговора о финансијском обезбеђењу неће бити угашени, а ни блокирани, нити та средства стечајни управник може преузети у стечајну масу.</a:t>
            </a:r>
            <a:endParaRPr lang="en-US" altLang="en-US" sz="2400" dirty="0"/>
          </a:p>
        </p:txBody>
      </p:sp>
    </p:spTree>
    <p:extLst>
      <p:ext uri="{BB962C8B-B14F-4D97-AF65-F5344CB8AC3E}">
        <p14:creationId xmlns:p14="http://schemas.microsoft.com/office/powerpoint/2010/main" val="549397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eaLnBrk="1" hangingPunct="1">
              <a:buFont typeface="Arial" charset="0"/>
              <a:buNone/>
              <a:defRPr/>
            </a:pPr>
            <a:r>
              <a:rPr lang="sr-Latn-RS" sz="1800" dirty="0"/>
              <a:t>	</a:t>
            </a:r>
            <a:r>
              <a:rPr lang="sr-Cyrl-RS" sz="2200" dirty="0"/>
              <a:t>Када су у питању Измене и допуне које се односе на </a:t>
            </a:r>
            <a:r>
              <a:rPr lang="sr-Cyrl-RS" sz="2200" b="1" dirty="0"/>
              <a:t>последице отварања стечајног поступка на потраживања</a:t>
            </a:r>
            <a:r>
              <a:rPr lang="en-US" sz="2200" b="1" dirty="0"/>
              <a:t>:</a:t>
            </a:r>
            <a:endParaRPr lang="en-US" sz="2200" dirty="0"/>
          </a:p>
          <a:p>
            <a:pPr marL="457200" indent="-457200" eaLnBrk="1" hangingPunct="1">
              <a:buFont typeface="+mj-lt"/>
              <a:buAutoNum type="arabicPeriod"/>
              <a:defRPr/>
            </a:pPr>
            <a:r>
              <a:rPr lang="sr-Cyrl-RS" sz="2200" dirty="0"/>
              <a:t>измењен је члан </a:t>
            </a:r>
            <a:r>
              <a:rPr lang="sr-Cyrl-RS" sz="2200" b="1" dirty="0"/>
              <a:t>82. став 3.</a:t>
            </a:r>
            <a:r>
              <a:rPr lang="sr-Cyrl-RS" sz="2200" dirty="0"/>
              <a:t> Закона о стечају, који сада гласи: </a:t>
            </a:r>
            <a:endParaRPr lang="en-US" sz="2200" dirty="0"/>
          </a:p>
          <a:p>
            <a:pPr algn="just" eaLnBrk="1" hangingPunct="1">
              <a:buFont typeface="Arial" charset="0"/>
              <a:buNone/>
              <a:defRPr/>
            </a:pPr>
            <a:r>
              <a:rPr lang="sr-Latn-RS" sz="2200" dirty="0"/>
              <a:t>	</a:t>
            </a:r>
            <a:r>
              <a:rPr lang="sr-Cyrl-RS" sz="2200" dirty="0"/>
              <a:t>На нетирање по основу превременог доспећа или престанка обавезе </a:t>
            </a:r>
            <a:r>
              <a:rPr lang="sr-Cyrl-RS" sz="2200" i="1" dirty="0"/>
              <a:t>(close-out netting)</a:t>
            </a:r>
            <a:r>
              <a:rPr lang="sr-Cyrl-RS" sz="2200" dirty="0"/>
              <a:t> по основу уговора о финансијском обезбеђењу и других финансијских уговора у смислу закона којим се уређује финансијско обезбеђење примењују се одредбе тог закона. </a:t>
            </a:r>
            <a:endParaRPr lang="en-US" sz="2200" dirty="0"/>
          </a:p>
          <a:p>
            <a:pPr marL="457200" indent="-457200" eaLnBrk="1" hangingPunct="1">
              <a:buFont typeface="+mj-lt"/>
              <a:buAutoNum type="arabicPeriod" startAt="2"/>
              <a:defRPr/>
            </a:pPr>
            <a:r>
              <a:rPr lang="sr-Cyrl-RS" sz="2200" dirty="0"/>
              <a:t>Брисан је и </a:t>
            </a:r>
            <a:r>
              <a:rPr lang="sr-Cyrl-RS" sz="2200" b="1" dirty="0"/>
              <a:t>став 4. члана 82</a:t>
            </a:r>
            <a:r>
              <a:rPr lang="sr-Cyrl-RS" sz="2200" dirty="0"/>
              <a:t>. Закона о стечају.</a:t>
            </a:r>
            <a:endParaRPr lang="en-US" sz="2200" dirty="0"/>
          </a:p>
          <a:p>
            <a:pPr algn="just" eaLnBrk="1" hangingPunct="1">
              <a:buFont typeface="Arial" charset="0"/>
              <a:buNone/>
              <a:defRPr/>
            </a:pPr>
            <a:r>
              <a:rPr lang="sr-Latn-RS" sz="2200" dirty="0"/>
              <a:t>	</a:t>
            </a:r>
            <a:r>
              <a:rPr lang="sr-Cyrl-RS" sz="2200" dirty="0"/>
              <a:t>Став 4. члана 82. Закона о стечају је брисан из разлога што су истим били дефинисани финансијски уговори. </a:t>
            </a:r>
            <a:endParaRPr lang="en-US" sz="2200" dirty="0"/>
          </a:p>
          <a:p>
            <a:pPr eaLnBrk="1" hangingPunct="1">
              <a:buFont typeface="Arial" charset="0"/>
              <a:buChar char="•"/>
              <a:defRPr/>
            </a:pPr>
            <a:endParaRPr lang="en-US" sz="1800" dirty="0"/>
          </a:p>
        </p:txBody>
      </p:sp>
    </p:spTree>
    <p:extLst>
      <p:ext uri="{BB962C8B-B14F-4D97-AF65-F5344CB8AC3E}">
        <p14:creationId xmlns:p14="http://schemas.microsoft.com/office/powerpoint/2010/main" val="2280511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sr-Latn-RS" altLang="en-US" sz="2400" dirty="0"/>
              <a:t>	</a:t>
            </a:r>
            <a:r>
              <a:rPr lang="sr-Cyrl-RS" altLang="en-US" sz="2400" dirty="0"/>
              <a:t>Сада је дефиниција финансијских уговора дата Законом о финансијском обезбеђењу, па је наведену одредбу и било нужно брисати. Ставом 3. члана 82. Закона о стечају било је предвиђено нетирање у случају када права и обавезе потичу из једног или више финансијских уговора у којима је једна од страна стечајни дужник.</a:t>
            </a:r>
            <a:endParaRPr lang="sr-Latn-RS" altLang="en-US" sz="2400" dirty="0"/>
          </a:p>
          <a:p>
            <a:pPr algn="just" eaLnBrk="1" hangingPunct="1">
              <a:buFont typeface="Arial" panose="020B0604020202020204" pitchFamily="34" charset="0"/>
              <a:buNone/>
            </a:pPr>
            <a:endParaRPr lang="sr-Latn-RS" altLang="en-US" sz="2400" dirty="0"/>
          </a:p>
          <a:p>
            <a:pPr algn="just" eaLnBrk="1" hangingPunct="1">
              <a:buFont typeface="Arial" panose="020B0604020202020204" pitchFamily="34" charset="0"/>
              <a:buNone/>
            </a:pPr>
            <a:r>
              <a:rPr lang="sr-Latn-RS" altLang="en-US" sz="2400" dirty="0"/>
              <a:t>	</a:t>
            </a:r>
            <a:r>
              <a:rPr lang="sr-Cyrl-RS" altLang="en-US" sz="2400" dirty="0"/>
              <a:t>Сада се на нетирање, по основу превременог доспећа или престанка обавезе у складу са уговором о финансијском обезбеђењу и другим финансијским уговорима, примењује Закон о финансијском обезбеђењу. </a:t>
            </a:r>
            <a:endParaRPr lang="en-US" altLang="en-US" sz="2400" dirty="0"/>
          </a:p>
        </p:txBody>
      </p:sp>
    </p:spTree>
    <p:extLst>
      <p:ext uri="{BB962C8B-B14F-4D97-AF65-F5344CB8AC3E}">
        <p14:creationId xmlns:p14="http://schemas.microsoft.com/office/powerpoint/2010/main" val="33994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buNone/>
            </a:pPr>
            <a:r>
              <a:rPr lang="en-US" altLang="en-US" sz="2400" dirty="0" err="1"/>
              <a:t>Измене</a:t>
            </a:r>
            <a:r>
              <a:rPr lang="en-US" altLang="en-US" sz="2400" dirty="0"/>
              <a:t> и </a:t>
            </a:r>
            <a:r>
              <a:rPr lang="en-US" altLang="en-US" sz="2400" dirty="0" err="1"/>
              <a:t>допуне</a:t>
            </a:r>
            <a:r>
              <a:rPr lang="en-US" altLang="en-US" sz="2400" dirty="0"/>
              <a:t> </a:t>
            </a:r>
            <a:r>
              <a:rPr lang="en-US" altLang="en-US" sz="2400" dirty="0" err="1"/>
              <a:t>Закона</a:t>
            </a:r>
            <a:r>
              <a:rPr lang="en-US" altLang="en-US" sz="2400" dirty="0"/>
              <a:t> о </a:t>
            </a:r>
            <a:r>
              <a:rPr lang="en-US" altLang="en-US" sz="2400" dirty="0" err="1"/>
              <a:t>стечају</a:t>
            </a:r>
            <a:r>
              <a:rPr lang="en-US" altLang="en-US" sz="2400" dirty="0"/>
              <a:t> </a:t>
            </a:r>
            <a:r>
              <a:rPr lang="en-US" altLang="en-US" sz="2400" dirty="0" err="1"/>
              <a:t>из</a:t>
            </a:r>
            <a:r>
              <a:rPr lang="en-US" altLang="en-US" sz="2400" dirty="0"/>
              <a:t> </a:t>
            </a:r>
            <a:r>
              <a:rPr lang="en-US" altLang="en-US" sz="2400" dirty="0" err="1"/>
              <a:t>јуна</a:t>
            </a:r>
            <a:r>
              <a:rPr lang="en-US" altLang="en-US" sz="2400" dirty="0"/>
              <a:t> 2018. </a:t>
            </a:r>
            <a:r>
              <a:rPr lang="en-US" altLang="en-US" sz="2400" dirty="0" err="1"/>
              <a:t>године</a:t>
            </a:r>
            <a:r>
              <a:rPr lang="en-US" altLang="en-US" sz="2400" dirty="0"/>
              <a:t> </a:t>
            </a:r>
            <a:r>
              <a:rPr lang="en-US" altLang="en-US" sz="2400" dirty="0" err="1"/>
              <a:t>искључиво</a:t>
            </a:r>
            <a:r>
              <a:rPr lang="en-US" altLang="en-US" sz="2400" dirty="0"/>
              <a:t> </a:t>
            </a:r>
            <a:r>
              <a:rPr lang="en-US" altLang="en-US" sz="2400" dirty="0" err="1"/>
              <a:t>су</a:t>
            </a:r>
            <a:r>
              <a:rPr lang="en-US" altLang="en-US" sz="2400" dirty="0"/>
              <a:t> </a:t>
            </a:r>
            <a:r>
              <a:rPr lang="en-US" altLang="en-US" sz="2400" dirty="0" err="1"/>
              <a:t>урађене</a:t>
            </a:r>
            <a:r>
              <a:rPr lang="en-US" altLang="en-US" sz="2400" dirty="0"/>
              <a:t> </a:t>
            </a:r>
            <a:r>
              <a:rPr lang="en-US" altLang="en-US" sz="2400" dirty="0" err="1"/>
              <a:t>ради</a:t>
            </a:r>
            <a:r>
              <a:rPr lang="en-US" altLang="en-US" sz="2400" dirty="0"/>
              <a:t> </a:t>
            </a:r>
            <a:r>
              <a:rPr lang="en-US" altLang="en-US" sz="2400" dirty="0" err="1"/>
              <a:t>примене</a:t>
            </a:r>
            <a:r>
              <a:rPr lang="en-US" altLang="en-US" sz="2400" dirty="0"/>
              <a:t> </a:t>
            </a:r>
            <a:r>
              <a:rPr lang="en-US" altLang="en-US" sz="2400" dirty="0" err="1"/>
              <a:t>Закона</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Закон</a:t>
            </a:r>
            <a:r>
              <a:rPr lang="en-US" altLang="en-US" sz="2400" dirty="0"/>
              <a:t> о </a:t>
            </a:r>
            <a:r>
              <a:rPr lang="en-US" altLang="en-US" sz="2400" dirty="0" err="1"/>
              <a:t>изменама</a:t>
            </a:r>
            <a:r>
              <a:rPr lang="en-US" altLang="en-US" sz="2400" dirty="0"/>
              <a:t> и </a:t>
            </a:r>
            <a:r>
              <a:rPr lang="en-US" altLang="en-US" sz="2400" dirty="0" err="1"/>
              <a:t>допунама</a:t>
            </a:r>
            <a:r>
              <a:rPr lang="en-US" altLang="en-US" sz="2400" dirty="0"/>
              <a:t> </a:t>
            </a:r>
            <a:r>
              <a:rPr lang="en-US" altLang="en-US" sz="2400" dirty="0" err="1"/>
              <a:t>Закона</a:t>
            </a:r>
            <a:r>
              <a:rPr lang="en-US" altLang="en-US" sz="2400" dirty="0"/>
              <a:t> о </a:t>
            </a:r>
            <a:r>
              <a:rPr lang="en-US" altLang="en-US" sz="2400" dirty="0" err="1"/>
              <a:t>стечају</a:t>
            </a:r>
            <a:r>
              <a:rPr lang="en-US" altLang="en-US" sz="2400" dirty="0"/>
              <a:t> </a:t>
            </a:r>
            <a:r>
              <a:rPr lang="en-US" altLang="en-US" sz="2400" dirty="0" err="1"/>
              <a:t>из</a:t>
            </a:r>
            <a:r>
              <a:rPr lang="en-US" altLang="en-US" sz="2400" dirty="0"/>
              <a:t> </a:t>
            </a:r>
            <a:r>
              <a:rPr lang="en-US" altLang="en-US" sz="2400" dirty="0" err="1"/>
              <a:t>јуна</a:t>
            </a:r>
            <a:r>
              <a:rPr lang="en-US" altLang="en-US" sz="2400" dirty="0"/>
              <a:t> 2018. </a:t>
            </a:r>
            <a:r>
              <a:rPr lang="en-US" altLang="en-US" sz="2400" dirty="0" err="1"/>
              <a:t>године</a:t>
            </a:r>
            <a:r>
              <a:rPr lang="en-US" altLang="en-US" sz="2400" dirty="0"/>
              <a:t>, </a:t>
            </a:r>
            <a:r>
              <a:rPr lang="en-US" altLang="en-US" sz="2400" dirty="0" err="1"/>
              <a:t>као</a:t>
            </a:r>
            <a:r>
              <a:rPr lang="en-US" altLang="en-US" sz="2400" dirty="0"/>
              <a:t> и </a:t>
            </a:r>
            <a:r>
              <a:rPr lang="en-US" altLang="en-US" sz="2400" dirty="0" err="1"/>
              <a:t>Закон</a:t>
            </a:r>
            <a:r>
              <a:rPr lang="en-US" altLang="en-US" sz="2400" dirty="0"/>
              <a:t> о </a:t>
            </a:r>
            <a:r>
              <a:rPr lang="en-US" altLang="en-US" sz="2400" dirty="0" err="1"/>
              <a:t>финансијском</a:t>
            </a:r>
            <a:r>
              <a:rPr lang="en-US" altLang="en-US" sz="2400" dirty="0"/>
              <a:t> </a:t>
            </a:r>
            <a:r>
              <a:rPr lang="en-US" altLang="en-US" sz="2400" dirty="0" err="1"/>
              <a:t>обезбеђењу</a:t>
            </a:r>
            <a:r>
              <a:rPr lang="en-US" altLang="en-US" sz="2400" dirty="0"/>
              <a:t> </a:t>
            </a:r>
            <a:r>
              <a:rPr lang="en-US" altLang="en-US" sz="2400" dirty="0" err="1"/>
              <a:t>ступили</a:t>
            </a:r>
            <a:r>
              <a:rPr lang="en-US" altLang="en-US" sz="2400" dirty="0"/>
              <a:t> </a:t>
            </a:r>
            <a:r>
              <a:rPr lang="en-US" altLang="en-US" sz="2400" dirty="0" err="1"/>
              <a:t>су</a:t>
            </a:r>
            <a:r>
              <a:rPr lang="en-US" altLang="en-US" sz="2400" dirty="0"/>
              <a:t> </a:t>
            </a:r>
            <a:r>
              <a:rPr lang="en-US" altLang="en-US" sz="2400" dirty="0" err="1"/>
              <a:t>на</a:t>
            </a:r>
            <a:r>
              <a:rPr lang="en-US" altLang="en-US" sz="2400" dirty="0"/>
              <a:t> </a:t>
            </a:r>
            <a:r>
              <a:rPr lang="en-US" altLang="en-US" sz="2400" dirty="0" err="1"/>
              <a:t>снагу</a:t>
            </a:r>
            <a:r>
              <a:rPr lang="en-US" altLang="en-US" sz="2400" dirty="0"/>
              <a:t> </a:t>
            </a:r>
            <a:r>
              <a:rPr lang="en-US" altLang="en-US" sz="2400" dirty="0" err="1"/>
              <a:t>осмог</a:t>
            </a:r>
            <a:r>
              <a:rPr lang="en-US" altLang="en-US" sz="2400" dirty="0"/>
              <a:t> </a:t>
            </a:r>
            <a:r>
              <a:rPr lang="en-US" altLang="en-US" sz="2400" dirty="0" err="1"/>
              <a:t>дана</a:t>
            </a:r>
            <a:r>
              <a:rPr lang="en-US" altLang="en-US" sz="2400" dirty="0"/>
              <a:t> </a:t>
            </a:r>
            <a:r>
              <a:rPr lang="en-US" altLang="en-US" sz="2400" dirty="0" err="1"/>
              <a:t>од</a:t>
            </a:r>
            <a:r>
              <a:rPr lang="en-US" altLang="en-US" sz="2400" dirty="0"/>
              <a:t> </a:t>
            </a:r>
            <a:r>
              <a:rPr lang="en-US" altLang="en-US" sz="2400" dirty="0" err="1"/>
              <a:t>дана</a:t>
            </a:r>
            <a:r>
              <a:rPr lang="en-US" altLang="en-US" sz="2400" dirty="0"/>
              <a:t> </a:t>
            </a:r>
            <a:r>
              <a:rPr lang="en-US" altLang="en-US" sz="2400" dirty="0" err="1"/>
              <a:t>објављивања</a:t>
            </a:r>
            <a:r>
              <a:rPr lang="en-US" altLang="en-US" sz="2400" dirty="0"/>
              <a:t> у „</a:t>
            </a:r>
            <a:r>
              <a:rPr lang="en-US" altLang="en-US" sz="2400" dirty="0" err="1"/>
              <a:t>Службеном</a:t>
            </a:r>
            <a:r>
              <a:rPr lang="en-US" altLang="en-US" sz="2400" dirty="0"/>
              <a:t> </a:t>
            </a:r>
            <a:r>
              <a:rPr lang="en-US" altLang="en-US" sz="2400" dirty="0" err="1"/>
              <a:t>гласнику</a:t>
            </a:r>
            <a:r>
              <a:rPr lang="en-US" altLang="en-US" sz="2400" dirty="0"/>
              <a:t> РС“, </a:t>
            </a:r>
            <a:r>
              <a:rPr lang="en-US" altLang="en-US" sz="2400" dirty="0" err="1"/>
              <a:t>односно</a:t>
            </a:r>
            <a:r>
              <a:rPr lang="en-US" altLang="en-US" sz="2400" dirty="0"/>
              <a:t> 16.06.2018. </a:t>
            </a:r>
            <a:r>
              <a:rPr lang="en-US" altLang="en-US" sz="2400" dirty="0" err="1"/>
              <a:t>године</a:t>
            </a:r>
            <a:r>
              <a:rPr lang="en-US" altLang="en-US" sz="2400" dirty="0"/>
              <a:t>, а </a:t>
            </a:r>
            <a:r>
              <a:rPr lang="en-US" altLang="en-US" sz="2400" dirty="0" err="1"/>
              <a:t>примењиваће</a:t>
            </a:r>
            <a:r>
              <a:rPr lang="en-US" altLang="en-US" sz="2400" dirty="0"/>
              <a:t> </a:t>
            </a:r>
            <a:r>
              <a:rPr lang="en-US" altLang="en-US" sz="2400" dirty="0" err="1"/>
              <a:t>се</a:t>
            </a:r>
            <a:r>
              <a:rPr lang="en-US" altLang="en-US" sz="2400" dirty="0"/>
              <a:t> </a:t>
            </a:r>
            <a:r>
              <a:rPr lang="en-US" altLang="en-US" sz="2400" dirty="0" err="1"/>
              <a:t>од</a:t>
            </a:r>
            <a:r>
              <a:rPr lang="en-US" altLang="en-US" sz="2400" dirty="0"/>
              <a:t> 01.01.2019. </a:t>
            </a:r>
            <a:r>
              <a:rPr lang="en-US" altLang="en-US" sz="2400" dirty="0" err="1"/>
              <a:t>године</a:t>
            </a:r>
            <a:r>
              <a:rPr lang="en-US" altLang="en-US" sz="2400" dirty="0"/>
              <a:t>. </a:t>
            </a:r>
          </a:p>
          <a:p>
            <a:endParaRPr lang="sr-Latn-RS" sz="2000" dirty="0"/>
          </a:p>
        </p:txBody>
      </p:sp>
    </p:spTree>
    <p:extLst>
      <p:ext uri="{BB962C8B-B14F-4D97-AF65-F5344CB8AC3E}">
        <p14:creationId xmlns:p14="http://schemas.microsoft.com/office/powerpoint/2010/main" val="1069060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sr-Latn-RS" altLang="en-US" sz="1800" dirty="0"/>
              <a:t>	</a:t>
            </a:r>
            <a:endParaRPr lang="en-GB" altLang="en-US" sz="1800" dirty="0"/>
          </a:p>
          <a:p>
            <a:pPr algn="just" eaLnBrk="1" hangingPunct="1">
              <a:buFont typeface="Arial" panose="020B0604020202020204" pitchFamily="34" charset="0"/>
              <a:buNone/>
            </a:pPr>
            <a:endParaRPr lang="en-GB" altLang="en-US" sz="1800" dirty="0"/>
          </a:p>
          <a:p>
            <a:pPr algn="just" eaLnBrk="1" hangingPunct="1">
              <a:buFont typeface="Arial" panose="020B0604020202020204" pitchFamily="34" charset="0"/>
              <a:buNone/>
            </a:pPr>
            <a:r>
              <a:rPr lang="en-GB" altLang="en-US" sz="1800" dirty="0"/>
              <a:t>	</a:t>
            </a:r>
            <a:r>
              <a:rPr lang="sr-Cyrl-RS" altLang="en-US" sz="2400" dirty="0"/>
              <a:t>Када су у питању </a:t>
            </a:r>
            <a:r>
              <a:rPr lang="sr-Cyrl-RS" altLang="en-US" sz="2400" b="1" dirty="0"/>
              <a:t>правне последице отварања стечајног поступка на правне послове,</a:t>
            </a:r>
            <a:r>
              <a:rPr lang="sr-Cyrl-RS" altLang="en-US" sz="2400" dirty="0"/>
              <a:t> извршене су измене, односно допуне у односу на члан 94. и 96. Закона о стечају. </a:t>
            </a:r>
            <a:endParaRPr lang="en-US" altLang="en-US" sz="2400" dirty="0"/>
          </a:p>
        </p:txBody>
      </p:sp>
    </p:spTree>
    <p:extLst>
      <p:ext uri="{BB962C8B-B14F-4D97-AF65-F5344CB8AC3E}">
        <p14:creationId xmlns:p14="http://schemas.microsoft.com/office/powerpoint/2010/main" val="4078709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395536" y="1340768"/>
            <a:ext cx="8291264" cy="5517232"/>
          </a:xfrm>
        </p:spPr>
        <p:txBody>
          <a:bodyPr/>
          <a:lstStyle/>
          <a:p>
            <a:pPr algn="just" eaLnBrk="1" hangingPunct="1">
              <a:buFont typeface="Arial" panose="020B0604020202020204" pitchFamily="34" charset="0"/>
              <a:buNone/>
            </a:pPr>
            <a:r>
              <a:rPr lang="sr-Cyrl-RS" altLang="en-US" sz="1400" dirty="0"/>
              <a:t>Чланом 94. Закона о стечају регулисано је право стечајног управника  на избор у случају двострано теретног уговора.</a:t>
            </a:r>
            <a:endParaRPr lang="en-US" altLang="en-US" sz="1400" dirty="0"/>
          </a:p>
          <a:p>
            <a:pPr algn="just" eaLnBrk="1" hangingPunct="1">
              <a:buFont typeface="Arial" panose="020B0604020202020204" pitchFamily="34" charset="0"/>
              <a:buNone/>
            </a:pPr>
            <a:r>
              <a:rPr lang="sr-Latn-RS" altLang="en-US" sz="1400" dirty="0"/>
              <a:t>	</a:t>
            </a:r>
            <a:r>
              <a:rPr lang="sr-Cyrl-RS" altLang="en-US" sz="1400" dirty="0"/>
              <a:t>Одредба члана 94. Закона о стечају односи се на овлашћење стечајног управника да испуни или тражи испуњење по основу двострано теретног уговора који није у целости или делимично извршен до отварања стечајног поступка.</a:t>
            </a:r>
            <a:endParaRPr lang="en-US" altLang="en-US" sz="1400" dirty="0"/>
          </a:p>
          <a:p>
            <a:pPr algn="just" eaLnBrk="1" hangingPunct="1">
              <a:buFont typeface="Arial" panose="020B0604020202020204" pitchFamily="34" charset="0"/>
              <a:buNone/>
            </a:pPr>
            <a:r>
              <a:rPr lang="sr-Latn-RS" altLang="en-US" sz="1400" dirty="0"/>
              <a:t>	</a:t>
            </a:r>
            <a:r>
              <a:rPr lang="sr-Cyrl-RS" altLang="en-US" sz="1400" dirty="0"/>
              <a:t>Према новом ставу 6. члана 94. Закона о стечају, то овлашћење стечајни управник нема уколико се ради о уговору чији је предмет финансијска обавеза, односно чије је извршење обезбеђено уговором о финансијском обезбеђењу, уколико је уговором предвиђено да постојање стечајног разлога, подношење предлога за покретање стечајног поступка или отварање стечајног поступка представља аутоматски основ за раскид уговора или основ за раскид на захтев сауговарача стечајног дужника. </a:t>
            </a:r>
            <a:endParaRPr lang="en-US" altLang="en-US" sz="1400" dirty="0"/>
          </a:p>
          <a:p>
            <a:pPr algn="just" eaLnBrk="1" hangingPunct="1">
              <a:buFont typeface="Arial" panose="020B0604020202020204" pitchFamily="34" charset="0"/>
              <a:buNone/>
            </a:pPr>
            <a:r>
              <a:rPr lang="sr-Latn-RS" altLang="en-US" sz="1400" dirty="0"/>
              <a:t>	</a:t>
            </a:r>
            <a:r>
              <a:rPr lang="sr-Cyrl-RS" altLang="en-US" sz="1400" dirty="0"/>
              <a:t>На овај начин направљен је изузетак од правила прописаног у ставу 1. члана 94. Закона о стечају, где право избора припада стечајном управнику. </a:t>
            </a:r>
            <a:endParaRPr lang="en-US" altLang="en-US" sz="1400" dirty="0"/>
          </a:p>
          <a:p>
            <a:pPr algn="just" eaLnBrk="1" hangingPunct="1">
              <a:buFont typeface="Arial" panose="020B0604020202020204" pitchFamily="34" charset="0"/>
              <a:buNone/>
            </a:pPr>
            <a:r>
              <a:rPr lang="sr-Latn-RS" altLang="en-US" sz="1400" dirty="0"/>
              <a:t>	</a:t>
            </a:r>
            <a:r>
              <a:rPr lang="sr-Cyrl-RS" altLang="en-US" sz="1400" dirty="0"/>
              <a:t>Изменом у ставу 6. практично је онемогућен стечајни управник да бира да ли ће испунити или тражити испуњење уговора када су у питању уговори о финансијском обезбеђењу, али само под условом:</a:t>
            </a:r>
            <a:endParaRPr lang="en-US" altLang="en-US" sz="1400" dirty="0"/>
          </a:p>
          <a:p>
            <a:pPr algn="just" eaLnBrk="1" hangingPunct="1"/>
            <a:r>
              <a:rPr lang="sr-Cyrl-RS" altLang="en-US" sz="1400" dirty="0"/>
              <a:t>да је уговором о финансијском обезбеђењу уговорено да постојање стечајног разлога, подношење предлога за покретање стечајног поступка или отварање стечајног поступка представља аутоматски основ за раскид уговора или основ за раскид на захтев сауговарача стечајног дужника.</a:t>
            </a:r>
            <a:endParaRPr lang="en-US" altLang="en-US" sz="1400" dirty="0"/>
          </a:p>
          <a:p>
            <a:pPr algn="just" eaLnBrk="1" hangingPunct="1">
              <a:buFont typeface="Arial" panose="020B0604020202020204" pitchFamily="34" charset="0"/>
              <a:buNone/>
            </a:pPr>
            <a:r>
              <a:rPr lang="sr-Latn-RS" altLang="en-US" sz="1400" b="1" dirty="0"/>
              <a:t>	</a:t>
            </a:r>
            <a:r>
              <a:rPr lang="sr-Cyrl-RS" altLang="en-US" sz="1400" b="1" dirty="0"/>
              <a:t>Само уношењем овакве уговорне клаузуле у уговор</a:t>
            </a:r>
            <a:r>
              <a:rPr lang="sr-Cyrl-RS" altLang="en-US" sz="1400" dirty="0"/>
              <a:t> о финансијском обезбеђењу, стечајни управник губи могућност да бира да ли ће уговор раскинути или пак тражити испуњење, односно испунити. Ова одредба се према новом ставу 7. члана 94. Закона о стечају сходно примењује и на друге финансијске уговоре, а у вези са намирењем потраживања нетирањем.</a:t>
            </a:r>
            <a:endParaRPr lang="en-US" altLang="en-US" sz="1400" dirty="0"/>
          </a:p>
          <a:p>
            <a:endParaRPr lang="sr-Latn-RS" sz="1400" dirty="0"/>
          </a:p>
        </p:txBody>
      </p:sp>
    </p:spTree>
    <p:extLst>
      <p:ext uri="{BB962C8B-B14F-4D97-AF65-F5344CB8AC3E}">
        <p14:creationId xmlns:p14="http://schemas.microsoft.com/office/powerpoint/2010/main" val="2476467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5328592"/>
          </a:xfrm>
        </p:spPr>
        <p:txBody>
          <a:bodyPr/>
          <a:lstStyle/>
          <a:p>
            <a:pPr algn="just" eaLnBrk="1" hangingPunct="1">
              <a:buFont typeface="Arial" panose="020B0604020202020204" pitchFamily="34" charset="0"/>
              <a:buNone/>
            </a:pPr>
            <a:r>
              <a:rPr lang="sr-Cyrl-RS" altLang="en-US" sz="2000" dirty="0"/>
              <a:t>	Чланом 96. Закона о стечају регулисане су правне последице отварања стечајног поступка на фиксне послове. </a:t>
            </a:r>
            <a:endParaRPr lang="en-US" altLang="en-US" sz="2000" dirty="0"/>
          </a:p>
          <a:p>
            <a:pPr algn="just" eaLnBrk="1" hangingPunct="1">
              <a:buFont typeface="Arial" panose="020B0604020202020204" pitchFamily="34" charset="0"/>
              <a:buNone/>
            </a:pPr>
            <a:r>
              <a:rPr lang="sr-Cyrl-RS" altLang="en-US" sz="2000" dirty="0"/>
              <a:t>	Најновијим допунама овог члана, и то ставовима 3. и 4, се суспендују ставови 1. и 2. ове одредбе када су у питању уговори који су уређени Законом о финансијском обезбеђењу.</a:t>
            </a:r>
            <a:endParaRPr lang="en-US" altLang="en-US" sz="2000" dirty="0"/>
          </a:p>
          <a:p>
            <a:pPr algn="just" eaLnBrk="1" hangingPunct="1">
              <a:buFont typeface="Arial" panose="020B0604020202020204" pitchFamily="34" charset="0"/>
              <a:buNone/>
            </a:pPr>
            <a:r>
              <a:rPr lang="sr-Cyrl-RS" altLang="en-US" sz="2000" dirty="0"/>
              <a:t>	Циљ ових одредби је да се права и обавезе из уговора о финансијском обезбеђењу, односно нетирање по основу других финансијских уговора врши несметано, без обзира на покретање, отварање или спровођење стечајног поступка над једном од уговорних страна. </a:t>
            </a:r>
          </a:p>
          <a:p>
            <a:pPr algn="just" eaLnBrk="1" hangingPunct="1">
              <a:buFont typeface="Arial" panose="020B0604020202020204" pitchFamily="34" charset="0"/>
              <a:buNone/>
            </a:pPr>
            <a:r>
              <a:rPr lang="sr-Cyrl-RS" altLang="en-US" sz="2000" dirty="0"/>
              <a:t>	Ове одредбе су директна последица одредбе члана 18. Закона о финансијском обезбеђењу којим је прописана заштита уговора о финансијском обезбеђењу у случају стечаја, ликвидације и примене мера реорганизације, као и члана 20. истог Закона којим је прописано нетирање код других финансијских уговора.</a:t>
            </a:r>
            <a:endParaRPr lang="en-US" altLang="en-US" sz="2000" dirty="0"/>
          </a:p>
          <a:p>
            <a:pPr eaLnBrk="1" hangingPunct="1"/>
            <a:endParaRPr lang="en-US" altLang="en-US" sz="2000" dirty="0"/>
          </a:p>
        </p:txBody>
      </p:sp>
    </p:spTree>
    <p:extLst>
      <p:ext uri="{BB962C8B-B14F-4D97-AF65-F5344CB8AC3E}">
        <p14:creationId xmlns:p14="http://schemas.microsoft.com/office/powerpoint/2010/main" val="3250251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412776"/>
            <a:ext cx="8229600" cy="5256584"/>
          </a:xfrm>
        </p:spPr>
        <p:txBody>
          <a:bodyPr/>
          <a:lstStyle/>
          <a:p>
            <a:pPr algn="just" eaLnBrk="1" hangingPunct="1">
              <a:buFont typeface="Arial" charset="0"/>
              <a:buNone/>
              <a:defRPr/>
            </a:pPr>
            <a:r>
              <a:rPr lang="sr-Cyrl-RS" sz="1600" dirty="0"/>
              <a:t>	Изменама и допунама из јуна 2018. године измењен је и члан 126. став 3. тачка 2. Закона о стечају. </a:t>
            </a:r>
            <a:endParaRPr lang="en-US" sz="1600" dirty="0"/>
          </a:p>
          <a:p>
            <a:pPr eaLnBrk="1" hangingPunct="1">
              <a:buFont typeface="Arial" charset="0"/>
              <a:buNone/>
              <a:defRPr/>
            </a:pPr>
            <a:r>
              <a:rPr lang="sr-Cyrl-RS" sz="1600" dirty="0"/>
              <a:t>	</a:t>
            </a:r>
            <a:r>
              <a:rPr lang="en-US" sz="1600" dirty="0"/>
              <a:t>O</a:t>
            </a:r>
            <a:r>
              <a:rPr lang="sr-Cyrl-RS" sz="1600" dirty="0"/>
              <a:t>дредбом члана 126. Закона о стечају прописано је када се не могу побијати правни послови и радње стечајног дужника.</a:t>
            </a:r>
            <a:endParaRPr lang="en-US" sz="1600" dirty="0"/>
          </a:p>
          <a:p>
            <a:pPr algn="just" eaLnBrk="1" hangingPunct="1">
              <a:buFont typeface="Arial" charset="0"/>
              <a:buNone/>
              <a:defRPr/>
            </a:pPr>
            <a:r>
              <a:rPr lang="sr-Cyrl-RS" sz="1600" b="1" dirty="0"/>
              <a:t>	Досадашњим ставом 3</a:t>
            </a:r>
            <a:r>
              <a:rPr lang="sr-Cyrl-RS" sz="1600" dirty="0"/>
              <a:t>. је било прописано да се не могу побијати правни послови и правне радње стечајног дужника који представљају уобичајено или неуобичајено намирење поверилаца, односно којим се повериоци непосредно оштећују ако је радња предузета, односно посао закључен: </a:t>
            </a:r>
            <a:endParaRPr lang="en-US" sz="1600" dirty="0"/>
          </a:p>
          <a:p>
            <a:pPr marL="342900" indent="-342900" eaLnBrk="1" hangingPunct="1">
              <a:buFont typeface="+mj-lt"/>
              <a:buAutoNum type="arabicPeriod"/>
              <a:defRPr/>
            </a:pPr>
            <a:r>
              <a:rPr lang="sr-Cyrl-RS" sz="1600" dirty="0"/>
              <a:t>пре подношења предлога за покретање стечајног поступка,</a:t>
            </a:r>
          </a:p>
          <a:p>
            <a:pPr marL="342900" indent="-342900" eaLnBrk="1" hangingPunct="1">
              <a:buFont typeface="+mj-lt"/>
              <a:buAutoNum type="arabicPeriod"/>
              <a:defRPr/>
            </a:pPr>
            <a:r>
              <a:rPr lang="sr-Cyrl-RS" sz="1600" i="1" dirty="0"/>
              <a:t>на основу оквирног уговора из члана 82. став 3. овог закона,</a:t>
            </a:r>
          </a:p>
          <a:p>
            <a:pPr marL="342900" indent="-342900" eaLnBrk="1" hangingPunct="1">
              <a:buFont typeface="+mj-lt"/>
              <a:buAutoNum type="arabicPeriod"/>
              <a:defRPr/>
            </a:pPr>
            <a:r>
              <a:rPr lang="sr-Cyrl-RS" sz="1600" dirty="0"/>
              <a:t>у складу са уобичајеном пословном праксом за извршавање уговора такве врсте.</a:t>
            </a:r>
            <a:endParaRPr lang="en-US" sz="1600" dirty="0"/>
          </a:p>
          <a:p>
            <a:pPr eaLnBrk="1" hangingPunct="1">
              <a:buFont typeface="Arial" charset="0"/>
              <a:buNone/>
              <a:defRPr/>
            </a:pPr>
            <a:r>
              <a:rPr lang="sr-Cyrl-RS" sz="1600" b="1" dirty="0"/>
              <a:t>	Измењена је тачка 2. става 3. члана 126. Закона о стечају, тако да сада тачка 2. гласи:</a:t>
            </a:r>
            <a:endParaRPr lang="en-US" sz="1600" dirty="0"/>
          </a:p>
          <a:p>
            <a:pPr algn="just" eaLnBrk="1" hangingPunct="1">
              <a:buFont typeface="Arial" charset="0"/>
              <a:buNone/>
              <a:defRPr/>
            </a:pPr>
            <a:r>
              <a:rPr lang="sr-Cyrl-RS" sz="1600" dirty="0"/>
              <a:t>	</a:t>
            </a:r>
            <a:r>
              <a:rPr lang="sr-Cyrl-RS" sz="1600" i="1" dirty="0"/>
              <a:t>„На основу уговора чији је предмет финансијска обавеза чије је извршење обезбеђено уговором о финансијском обезбеђењу, односно на основу уговора о финансијском обезбеђењу у смислу Закона о финансијском обезбеђењу, као и на основу другог финансијског уговора у смислу тог закона, а у вези са намирењем потраживања нетирањем у складу са тим законом.“ </a:t>
            </a:r>
            <a:endParaRPr lang="en-US" sz="1600" i="1" dirty="0"/>
          </a:p>
          <a:p>
            <a:pPr algn="just" eaLnBrk="1" hangingPunct="1">
              <a:buFont typeface="Arial" charset="0"/>
              <a:buNone/>
              <a:defRPr/>
            </a:pPr>
            <a:r>
              <a:rPr lang="sr-Cyrl-RS" sz="1600" dirty="0"/>
              <a:t>	Овом изменом је извршено усклађивање са већ измењеном одредбом члана 82. став 3. Закона о стечају, која је усклађена са чланом 18. Закона о финансијском обезбеђењу. </a:t>
            </a:r>
            <a:endParaRPr lang="en-US" sz="1600" dirty="0"/>
          </a:p>
          <a:p>
            <a:pPr eaLnBrk="1" hangingPunct="1">
              <a:buFont typeface="Arial" charset="0"/>
              <a:buChar char="•"/>
              <a:defRPr/>
            </a:pPr>
            <a:endParaRPr lang="en-US" sz="1600" dirty="0"/>
          </a:p>
        </p:txBody>
      </p:sp>
    </p:spTree>
    <p:extLst>
      <p:ext uri="{BB962C8B-B14F-4D97-AF65-F5344CB8AC3E}">
        <p14:creationId xmlns:p14="http://schemas.microsoft.com/office/powerpoint/2010/main" val="400196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GB" altLang="en-US" sz="2400" dirty="0"/>
              <a:t>	</a:t>
            </a:r>
            <a:r>
              <a:rPr lang="sr-Cyrl-RS" altLang="en-US" sz="2400" dirty="0"/>
              <a:t>Измене које се односе на план реорганизације садржане су у члану 157. став 6. и члану 159. б) став 10. Закона о стечају. </a:t>
            </a:r>
            <a:endParaRPr lang="en-US" altLang="en-US" sz="2400" dirty="0"/>
          </a:p>
          <a:p>
            <a:pPr eaLnBrk="1" hangingPunct="1">
              <a:buFont typeface="Arial" panose="020B0604020202020204" pitchFamily="34" charset="0"/>
              <a:buNone/>
            </a:pPr>
            <a:endParaRPr lang="en-US" altLang="en-US" sz="2400" dirty="0"/>
          </a:p>
          <a:p>
            <a:pPr algn="just" eaLnBrk="1" hangingPunct="1">
              <a:buFont typeface="Arial" panose="020B0604020202020204" pitchFamily="34" charset="0"/>
              <a:buNone/>
            </a:pPr>
            <a:r>
              <a:rPr lang="sr-Cyrl-RS" altLang="en-US" sz="2400" dirty="0"/>
              <a:t>	У одредби члана 157, након става 5. додат је став 6. којим је забрањено да се спровођење мера предвиђених планом реорганизације врши супротно одредбама закона којим се уређује финансијско обезбеђење.</a:t>
            </a:r>
            <a:endParaRPr lang="en-US" altLang="en-US" sz="2400" dirty="0"/>
          </a:p>
        </p:txBody>
      </p:sp>
    </p:spTree>
    <p:extLst>
      <p:ext uri="{BB962C8B-B14F-4D97-AF65-F5344CB8AC3E}">
        <p14:creationId xmlns:p14="http://schemas.microsoft.com/office/powerpoint/2010/main" val="1499307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589240"/>
          </a:xfrm>
        </p:spPr>
        <p:txBody>
          <a:bodyPr/>
          <a:lstStyle/>
          <a:p>
            <a:pPr algn="just" eaLnBrk="1" hangingPunct="1">
              <a:buFont typeface="Arial" charset="0"/>
              <a:buNone/>
              <a:defRPr/>
            </a:pPr>
            <a:r>
              <a:rPr lang="en-GB" sz="1600" dirty="0"/>
              <a:t>	</a:t>
            </a:r>
            <a:r>
              <a:rPr lang="sr-Cyrl-RS" sz="1600" dirty="0"/>
              <a:t>Чланом 159. б) Закона о стечају прописана је провера тачности података из </a:t>
            </a:r>
            <a:r>
              <a:rPr lang="sr-Cyrl-CS" sz="1600" dirty="0"/>
              <a:t>унапред припремљеног плана реорганизације</a:t>
            </a:r>
            <a:r>
              <a:rPr lang="sr-Cyrl-RS" sz="1600" dirty="0"/>
              <a:t> и мера обезбеђења.</a:t>
            </a:r>
            <a:endParaRPr lang="en-US" sz="1600" dirty="0"/>
          </a:p>
          <a:p>
            <a:pPr algn="just" eaLnBrk="1" hangingPunct="1">
              <a:buFont typeface="Arial" charset="0"/>
              <a:buNone/>
              <a:defRPr/>
            </a:pPr>
            <a:r>
              <a:rPr lang="sr-Cyrl-RS" sz="1600" dirty="0"/>
              <a:t>	Ставом 3. ове одредбе прописано је да се на предлог подносиоца </a:t>
            </a:r>
            <a:r>
              <a:rPr lang="sr-Cyrl-CS" sz="1600" dirty="0"/>
              <a:t>унапред припремљеног плана реорганизације </a:t>
            </a:r>
            <a:r>
              <a:rPr lang="sr-Cyrl-RS" sz="1600" dirty="0"/>
              <a:t>по службеној дужности може одредити током претходног поступка по предлогу за покретање стечајног поступка у складу са унапред припремљеним планом реорганизације мера спречавања промене финансијског и имовинског положаја стечајног дужника која обухвата: </a:t>
            </a:r>
          </a:p>
          <a:p>
            <a:pPr marL="457200" indent="-457200" algn="just" eaLnBrk="1" hangingPunct="1">
              <a:buFont typeface="+mj-lt"/>
              <a:buAutoNum type="arabicPeriod"/>
              <a:defRPr/>
            </a:pPr>
            <a:r>
              <a:rPr lang="sr-Cyrl-RS" sz="1600" dirty="0"/>
              <a:t>именовање привременог стечајног управника; </a:t>
            </a:r>
          </a:p>
          <a:p>
            <a:pPr marL="457200" indent="-457200" algn="just" eaLnBrk="1" hangingPunct="1">
              <a:buFont typeface="+mj-lt"/>
              <a:buAutoNum type="arabicPeriod"/>
              <a:defRPr/>
            </a:pPr>
            <a:r>
              <a:rPr lang="sr-Cyrl-RS" sz="1600" dirty="0"/>
              <a:t>забрана плаћања са рачуна стечајног дужника ако рачуни стечајног дужника нису блокирани без претходне сагласности стечајног судије или привременог стечајног управника, односно дозволу плаћања са рачуна стечајног дужника уз сагласност стечајног судије или привременог стечајног управника, ако су у тренутку доношења решења из става 1. овог члана рачуни стечајног дужника блокирани ради извршења основа и налога за принудну наплату код организације која спроводи поступак принудне наплате; </a:t>
            </a:r>
          </a:p>
          <a:p>
            <a:pPr marL="457200" indent="-457200" algn="just" eaLnBrk="1" hangingPunct="1">
              <a:buFont typeface="+mj-lt"/>
              <a:buAutoNum type="arabicPeriod"/>
              <a:defRPr/>
            </a:pPr>
            <a:r>
              <a:rPr lang="sr-Cyrl-RS" sz="1600" dirty="0"/>
              <a:t>забрану располагања имовином стечајног дужника без претходне сагласности стечајног судије или привременог стечајног управника; </a:t>
            </a:r>
          </a:p>
          <a:p>
            <a:pPr marL="457200" indent="-457200" algn="just" eaLnBrk="1" hangingPunct="1">
              <a:buFont typeface="+mj-lt"/>
              <a:buAutoNum type="arabicPeriod"/>
              <a:defRPr/>
            </a:pPr>
            <a:r>
              <a:rPr lang="sr-Cyrl-RS" sz="1600" dirty="0"/>
              <a:t>забрану одређивања и спровођења извршења или покретање поступака ван судског намирења према стечајном дужнику и </a:t>
            </a:r>
          </a:p>
          <a:p>
            <a:pPr marL="457200" indent="-457200" algn="just" eaLnBrk="1" hangingPunct="1">
              <a:buFont typeface="+mj-lt"/>
              <a:buAutoNum type="arabicPeriod"/>
              <a:defRPr/>
            </a:pPr>
            <a:r>
              <a:rPr lang="sr-Cyrl-RS" sz="1600" dirty="0"/>
              <a:t>забрану организацији која спроводи принудну наплату да спроводи налоге за принудну наплату са рачуна стечајног дужника. </a:t>
            </a:r>
            <a:endParaRPr lang="en-US" sz="1600" dirty="0"/>
          </a:p>
        </p:txBody>
      </p:sp>
    </p:spTree>
    <p:extLst>
      <p:ext uri="{BB962C8B-B14F-4D97-AF65-F5344CB8AC3E}">
        <p14:creationId xmlns:p14="http://schemas.microsoft.com/office/powerpoint/2010/main" val="664314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67544" y="1340768"/>
            <a:ext cx="8219256" cy="5517232"/>
          </a:xfrm>
        </p:spPr>
        <p:txBody>
          <a:bodyPr/>
          <a:lstStyle/>
          <a:p>
            <a:pPr algn="just" eaLnBrk="1" hangingPunct="1">
              <a:buFont typeface="Arial" charset="0"/>
              <a:buNone/>
              <a:defRPr/>
            </a:pPr>
            <a:r>
              <a:rPr lang="sr-Cyrl-RS" sz="1600" i="1" dirty="0"/>
              <a:t>Чланом 159. б) Закона о стечају прописана је провера тачности података из </a:t>
            </a:r>
            <a:r>
              <a:rPr lang="sr-Cyrl-CS" sz="1600" i="1" dirty="0"/>
              <a:t>унапред припремљеног плана реорганизације</a:t>
            </a:r>
            <a:r>
              <a:rPr lang="sr-Cyrl-RS" sz="1600" i="1" dirty="0"/>
              <a:t> и мера обезбеђења.</a:t>
            </a:r>
            <a:endParaRPr lang="en-US" sz="1600" i="1" dirty="0"/>
          </a:p>
          <a:p>
            <a:pPr algn="just" eaLnBrk="1" hangingPunct="1">
              <a:buFont typeface="Arial" charset="0"/>
              <a:buNone/>
              <a:defRPr/>
            </a:pPr>
            <a:r>
              <a:rPr lang="sr-Cyrl-RS" sz="1600" i="1" dirty="0"/>
              <a:t>	Ставом 3. ове одредбе прописано је да се на предлог подносиоца </a:t>
            </a:r>
            <a:r>
              <a:rPr lang="sr-Cyrl-CS" sz="1600" i="1" dirty="0"/>
              <a:t>унапред припремљеног плана реорганизације </a:t>
            </a:r>
            <a:r>
              <a:rPr lang="sr-Cyrl-RS" sz="1600" i="1" dirty="0"/>
              <a:t>по службеној дужности може одредити током претходног поступка по предлогу за покретање стечајног поступка у складу са унапред припремљеним планом реорганизације мера спречавања промене финансијског и имовинског положаја стечајног дужника која обухвата: </a:t>
            </a:r>
          </a:p>
          <a:p>
            <a:pPr marL="457200" indent="-457200" algn="just" eaLnBrk="1" hangingPunct="1">
              <a:buFont typeface="+mj-lt"/>
              <a:buAutoNum type="arabicPeriod"/>
              <a:defRPr/>
            </a:pPr>
            <a:r>
              <a:rPr lang="sr-Cyrl-RS" sz="1600" i="1" dirty="0"/>
              <a:t>именовање привременог стечајног управника; </a:t>
            </a:r>
          </a:p>
          <a:p>
            <a:pPr marL="457200" indent="-457200" algn="just" eaLnBrk="1" hangingPunct="1">
              <a:buFont typeface="+mj-lt"/>
              <a:buAutoNum type="arabicPeriod"/>
              <a:defRPr/>
            </a:pPr>
            <a:r>
              <a:rPr lang="sr-Cyrl-RS" sz="1600" i="1" dirty="0"/>
              <a:t>забрана плаћања са рачуна стечајног дужника ако рачуни стечајног дужника нису блокирани без претходне сагласности стечајног судије или привременог стечајног управника, односно дозволу плаћања са рачуна стечајног дужника уз сагласност стечајног судије или привременог стечајног управника, ако су у тренутку доношења решења из става 1. овог члана рачуни стечајног дужника блокирани ради извршења основа и налога за принудну наплату код организације која спроводи поступак принудне наплате; </a:t>
            </a:r>
          </a:p>
          <a:p>
            <a:pPr marL="457200" indent="-457200" algn="just" eaLnBrk="1" hangingPunct="1">
              <a:buFont typeface="+mj-lt"/>
              <a:buAutoNum type="arabicPeriod"/>
              <a:defRPr/>
            </a:pPr>
            <a:r>
              <a:rPr lang="sr-Cyrl-RS" sz="1600" i="1" dirty="0"/>
              <a:t>забрану располагања имовином стечајног дужника без претходне сагласности стечајног судије или привременог стечајног управника; </a:t>
            </a:r>
          </a:p>
          <a:p>
            <a:pPr marL="457200" indent="-457200" algn="just" eaLnBrk="1" hangingPunct="1">
              <a:buFont typeface="+mj-lt"/>
              <a:buAutoNum type="arabicPeriod"/>
              <a:defRPr/>
            </a:pPr>
            <a:r>
              <a:rPr lang="sr-Cyrl-RS" sz="1600" i="1" dirty="0"/>
              <a:t>забрану одређивања и спровођења извршења или покретање поступака ван судског намирења према стечајном дужнику и </a:t>
            </a:r>
          </a:p>
          <a:p>
            <a:pPr marL="457200" indent="-457200" algn="just" eaLnBrk="1" hangingPunct="1">
              <a:buFont typeface="+mj-lt"/>
              <a:buAutoNum type="arabicPeriod"/>
              <a:defRPr/>
            </a:pPr>
            <a:r>
              <a:rPr lang="sr-Cyrl-RS" sz="1600" i="1" dirty="0"/>
              <a:t>забрану организацији која спроводи принудну наплату да спроводи налоге за принудну наплату са рачуна стечајног дужника. </a:t>
            </a:r>
            <a:endParaRPr lang="en-US" sz="1600" i="1" dirty="0"/>
          </a:p>
        </p:txBody>
      </p:sp>
    </p:spTree>
    <p:extLst>
      <p:ext uri="{BB962C8B-B14F-4D97-AF65-F5344CB8AC3E}">
        <p14:creationId xmlns:p14="http://schemas.microsoft.com/office/powerpoint/2010/main" val="42165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altLang="en-US" sz="2400" b="1" dirty="0"/>
              <a:t>Повериоци из уговора о финансијском обезбеђењу </a:t>
            </a:r>
            <a:br>
              <a:rPr lang="en-US" altLang="en-US" sz="2400" dirty="0"/>
            </a:br>
            <a:r>
              <a:rPr lang="sr-Cyrl-RS" altLang="en-US" sz="2400" b="1" dirty="0"/>
              <a:t>у  стечајном поступку над банком, друштвом за осигурање</a:t>
            </a:r>
            <a:br>
              <a:rPr lang="en-US" altLang="en-US" sz="2400" dirty="0"/>
            </a:br>
            <a:r>
              <a:rPr lang="sr-Cyrl-RS" altLang="en-US" sz="2400" b="1" dirty="0"/>
              <a:t>и даваоцем финансијског лизинга</a:t>
            </a:r>
            <a:r>
              <a:rPr lang="en-GB" altLang="en-US" sz="2400" b="1" dirty="0"/>
              <a:t> </a:t>
            </a:r>
          </a:p>
          <a:p>
            <a:pPr marL="0" indent="0" algn="ctr">
              <a:buNone/>
            </a:pPr>
            <a:endParaRPr lang="en-GB" altLang="en-US" sz="2400" b="1" dirty="0"/>
          </a:p>
          <a:p>
            <a:pPr algn="just" eaLnBrk="1" hangingPunct="1">
              <a:buFont typeface="Arial" panose="020B0604020202020204" pitchFamily="34" charset="0"/>
              <a:buNone/>
            </a:pPr>
            <a:r>
              <a:rPr lang="sr-Cyrl-RS" altLang="en-US" sz="1800" dirty="0"/>
              <a:t>	Стечајни поступак над банком, друштвом за осигурање и даваоцем финансијског лизинга уређен је Законом о стечају и ликвидацији банака о друштава за осигурање („Службени гласник РС“, бр. 14/15 и 44/18 – др. закон). </a:t>
            </a:r>
            <a:endParaRPr lang="en-US" altLang="en-US" sz="1800" dirty="0"/>
          </a:p>
          <a:p>
            <a:pPr algn="just" eaLnBrk="1" hangingPunct="1">
              <a:buFont typeface="Arial" panose="020B0604020202020204" pitchFamily="34" charset="0"/>
              <a:buNone/>
            </a:pPr>
            <a:r>
              <a:rPr lang="sr-Cyrl-RS" altLang="en-US" sz="1800" dirty="0"/>
              <a:t>	На поступак стечаја банака и друштава за осигурање, уколико Законом о стечају и ликвидацији банака и друштава за осигурање није друкчије одређено, примењују се одредбе закона којим се уређује стечај привредних друштава, изузев одредаба о претходном стечајном поступку, скупштини поверилаца, Националним стандардима које прописује министар надлежан за послове привреде, Агенцији за лиценцирање стечајних управника и реорганизацији.  </a:t>
            </a:r>
            <a:endParaRPr lang="en-US" altLang="en-US" sz="1800" dirty="0"/>
          </a:p>
          <a:p>
            <a:pPr eaLnBrk="1" hangingPunct="1"/>
            <a:endParaRPr lang="en-US" altLang="en-US" sz="1600" dirty="0"/>
          </a:p>
          <a:p>
            <a:pPr marL="0" indent="0" algn="ctr">
              <a:buNone/>
            </a:pPr>
            <a:endParaRPr lang="sr-Latn-RS" sz="2000" dirty="0"/>
          </a:p>
        </p:txBody>
      </p:sp>
    </p:spTree>
    <p:extLst>
      <p:ext uri="{BB962C8B-B14F-4D97-AF65-F5344CB8AC3E}">
        <p14:creationId xmlns:p14="http://schemas.microsoft.com/office/powerpoint/2010/main" val="1073370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sr-Cyrl-RS" altLang="en-US" sz="2000" dirty="0"/>
              <a:t>	Чланом 12. Закона о стечају и ликвидацији банака и друштава за осигурање, пре доношења Закона о финансијском обезбеђењу, било је дозвољено да се у  стечајном поступку који се спроводи над банком, друштвом за осигурање или даваоцем финансијског лизинга спроводи пребијање међусобних обавеза и потраживања у складу са Законом о облигационим односима. </a:t>
            </a:r>
            <a:endParaRPr lang="en-US" altLang="en-US" sz="2000" dirty="0"/>
          </a:p>
          <a:p>
            <a:pPr algn="just" eaLnBrk="1" hangingPunct="1">
              <a:buFont typeface="Arial" panose="020B0604020202020204" pitchFamily="34" charset="0"/>
              <a:buNone/>
            </a:pPr>
            <a:r>
              <a:rPr lang="sr-Cyrl-RS" altLang="en-US" sz="2000" dirty="0"/>
              <a:t>	Такође је било прописано да се пребијање међусобних обавеза и потраживања спроводи до нацрта за главну деобу.</a:t>
            </a:r>
            <a:endParaRPr lang="en-US" altLang="en-US" sz="2000" dirty="0"/>
          </a:p>
          <a:p>
            <a:pPr algn="just" eaLnBrk="1" hangingPunct="1">
              <a:buFont typeface="Arial" panose="020B0604020202020204" pitchFamily="34" charset="0"/>
              <a:buNone/>
            </a:pPr>
            <a:r>
              <a:rPr lang="sr-Cyrl-RS" altLang="en-US" sz="2000" dirty="0"/>
              <a:t>	Пребијање међусобних обавеза и потраживања предлагао је стечајни управник или поверилац, уз обавезу да о томе поднесе компензациону изјаву која се достављала посредством надлежног суда. У случају спровођења пребијања, поверилац је био дужан да повуче предметну пријаву потраживања.</a:t>
            </a:r>
            <a:endParaRPr lang="en-US" altLang="en-US" sz="2000" dirty="0"/>
          </a:p>
        </p:txBody>
      </p:sp>
    </p:spTree>
    <p:extLst>
      <p:ext uri="{BB962C8B-B14F-4D97-AF65-F5344CB8AC3E}">
        <p14:creationId xmlns:p14="http://schemas.microsoft.com/office/powerpoint/2010/main" val="693985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323528" y="1340768"/>
            <a:ext cx="8229600" cy="4997152"/>
          </a:xfrm>
        </p:spPr>
        <p:txBody>
          <a:bodyPr/>
          <a:lstStyle/>
          <a:p>
            <a:pPr algn="just" eaLnBrk="1" hangingPunct="1">
              <a:buFont typeface="Arial" panose="020B0604020202020204" pitchFamily="34" charset="0"/>
              <a:buNone/>
            </a:pPr>
            <a:r>
              <a:rPr lang="sr-Cyrl-RS" altLang="en-US" sz="2400" dirty="0"/>
              <a:t>	Чланом 25. Законом о финансијском обезбеђењу прописано је да </a:t>
            </a:r>
            <a:r>
              <a:rPr lang="sr-Cyrl-RS" altLang="en-US" sz="2400" b="1" dirty="0"/>
              <a:t>наведена одредба престаје да важи. </a:t>
            </a:r>
            <a:endParaRPr lang="en-US" altLang="en-US" sz="2400" dirty="0"/>
          </a:p>
          <a:p>
            <a:pPr algn="just" eaLnBrk="1" hangingPunct="1">
              <a:buFont typeface="Arial" panose="020B0604020202020204" pitchFamily="34" charset="0"/>
              <a:buNone/>
            </a:pPr>
            <a:r>
              <a:rPr lang="sr-Cyrl-RS" altLang="en-US" sz="2400" dirty="0"/>
              <a:t>	Престанком важења наведене одредбе, пребијање потраживања када је у питању стечај над банком, односно осигуравајућим друштвом или даваоцем финансијског лизинга, спроводиће се према одредби члана 82. Закона о стечају.</a:t>
            </a:r>
            <a:endParaRPr lang="en-US" altLang="en-US" sz="2400" dirty="0"/>
          </a:p>
          <a:p>
            <a:pPr algn="just" eaLnBrk="1" hangingPunct="1">
              <a:buFont typeface="Arial" panose="020B0604020202020204" pitchFamily="34" charset="0"/>
              <a:buNone/>
            </a:pPr>
            <a:r>
              <a:rPr lang="sr-Cyrl-RS" altLang="en-US" sz="2400" dirty="0"/>
              <a:t>	Измењеном одредбом члана 82. става 3. Закона о стечају прописано је да се пребијање потраживања када су у питању уговори о финансијском обезбеђењу и други финансијски уговори закључени у смислу Закона о финансијском обезбеђењу примењују одредбе Закона о финансијском обезбеђењу.</a:t>
            </a:r>
            <a:endParaRPr lang="en-US" altLang="en-US" sz="2400" dirty="0"/>
          </a:p>
        </p:txBody>
      </p:sp>
    </p:spTree>
    <p:extLst>
      <p:ext uri="{BB962C8B-B14F-4D97-AF65-F5344CB8AC3E}">
        <p14:creationId xmlns:p14="http://schemas.microsoft.com/office/powerpoint/2010/main" val="18882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buNone/>
            </a:pPr>
            <a:r>
              <a:rPr lang="sr-Cyrl-RS" sz="2400" b="1" dirty="0"/>
              <a:t>Појам уговора о финансијском обезбеђењу и повериоци</a:t>
            </a:r>
            <a:r>
              <a:rPr lang="sr-Latn-RS" sz="2400" b="1" dirty="0"/>
              <a:t> </a:t>
            </a:r>
            <a:r>
              <a:rPr lang="sr-Cyrl-RS" sz="2400" b="1" dirty="0"/>
              <a:t>из уговора о финансијском обезбеђењу</a:t>
            </a:r>
            <a:endParaRPr lang="en-GB" sz="2400" b="1" dirty="0"/>
          </a:p>
          <a:p>
            <a:pPr marL="246888" indent="-246888" eaLnBrk="1" fontAlgn="auto" hangingPunct="1">
              <a:spcAft>
                <a:spcPts val="0"/>
              </a:spcAft>
              <a:buFont typeface="Arial" panose="020B0604020202020204" pitchFamily="34" charset="0"/>
              <a:buNone/>
              <a:defRPr/>
            </a:pPr>
            <a:r>
              <a:rPr lang="sr-Cyrl-RS" sz="1600" dirty="0"/>
              <a:t>Законом о финансијском обезбеђењу уређена су следећа питања:</a:t>
            </a:r>
            <a:endParaRPr lang="en-US" sz="1600" dirty="0"/>
          </a:p>
          <a:p>
            <a:pPr marL="246888" indent="-246888" eaLnBrk="1" fontAlgn="auto" hangingPunct="1">
              <a:spcAft>
                <a:spcPts val="0"/>
              </a:spcAft>
              <a:defRPr/>
            </a:pPr>
            <a:r>
              <a:rPr lang="sr-Cyrl-RS" sz="1600" dirty="0"/>
              <a:t> појам уговора о финансијском обезбеђењу,</a:t>
            </a:r>
            <a:endParaRPr lang="en-US" sz="1600" dirty="0"/>
          </a:p>
          <a:p>
            <a:pPr marL="246888" indent="-246888" eaLnBrk="1" fontAlgn="auto" hangingPunct="1">
              <a:spcAft>
                <a:spcPts val="0"/>
              </a:spcAft>
              <a:defRPr/>
            </a:pPr>
            <a:r>
              <a:rPr lang="sr-Cyrl-RS" sz="1600" dirty="0"/>
              <a:t> субјекти уговора о финансијском обезбеђењу, </a:t>
            </a:r>
            <a:endParaRPr lang="en-US" sz="1600" dirty="0"/>
          </a:p>
          <a:p>
            <a:pPr marL="246888" indent="-246888" eaLnBrk="1" fontAlgn="auto" hangingPunct="1">
              <a:spcAft>
                <a:spcPts val="0"/>
              </a:spcAft>
              <a:defRPr/>
            </a:pPr>
            <a:r>
              <a:rPr lang="sr-Cyrl-RS" sz="1600" dirty="0"/>
              <a:t>средства обезбеђења,</a:t>
            </a:r>
            <a:endParaRPr lang="en-US" sz="1600" dirty="0"/>
          </a:p>
          <a:p>
            <a:pPr marL="246888" indent="-246888" eaLnBrk="1" fontAlgn="auto" hangingPunct="1">
              <a:spcAft>
                <a:spcPts val="0"/>
              </a:spcAft>
              <a:defRPr/>
            </a:pPr>
            <a:r>
              <a:rPr lang="sr-Cyrl-RS" sz="1600" dirty="0"/>
              <a:t>давање средстава обезбеђења, </a:t>
            </a:r>
            <a:endParaRPr lang="en-US" sz="1600" dirty="0"/>
          </a:p>
          <a:p>
            <a:pPr marL="246888" indent="-246888" eaLnBrk="1" fontAlgn="auto" hangingPunct="1">
              <a:spcAft>
                <a:spcPts val="0"/>
              </a:spcAft>
              <a:defRPr/>
            </a:pPr>
            <a:r>
              <a:rPr lang="sr-Cyrl-RS" sz="1600" dirty="0"/>
              <a:t>могућност коришћења заложених средстава обезбеђења и располагање тим</a:t>
            </a:r>
            <a:r>
              <a:rPr lang="sr-Latn-RS" sz="1600" dirty="0"/>
              <a:t> </a:t>
            </a:r>
            <a:r>
              <a:rPr lang="sr-Cyrl-RS" sz="1600" dirty="0"/>
              <a:t>средствима,</a:t>
            </a:r>
            <a:endParaRPr lang="en-US" sz="1600" dirty="0"/>
          </a:p>
          <a:p>
            <a:pPr marL="246888" indent="-246888" eaLnBrk="1" fontAlgn="auto" hangingPunct="1">
              <a:spcAft>
                <a:spcPts val="0"/>
              </a:spcAft>
              <a:defRPr/>
            </a:pPr>
            <a:r>
              <a:rPr lang="sr-Cyrl-RS" sz="1600" dirty="0"/>
              <a:t>реализација средстава обезбеђења, </a:t>
            </a:r>
            <a:endParaRPr lang="en-US" sz="1600" dirty="0"/>
          </a:p>
          <a:p>
            <a:pPr marL="246888" indent="-246888" eaLnBrk="1" fontAlgn="auto" hangingPunct="1">
              <a:spcAft>
                <a:spcPts val="0"/>
              </a:spcAft>
              <a:defRPr/>
            </a:pPr>
            <a:r>
              <a:rPr lang="sr-Cyrl-RS" sz="1600" dirty="0"/>
              <a:t>заштита уговорних страна од последица стечаја,</a:t>
            </a:r>
            <a:endParaRPr lang="en-US" sz="1600" dirty="0"/>
          </a:p>
          <a:p>
            <a:pPr marL="246888" indent="-246888" eaLnBrk="1" fontAlgn="auto" hangingPunct="1">
              <a:spcAft>
                <a:spcPts val="0"/>
              </a:spcAft>
              <a:defRPr/>
            </a:pPr>
            <a:r>
              <a:rPr lang="sr-Cyrl-RS" sz="1600" dirty="0"/>
              <a:t>надзор над применом одредаба закона</a:t>
            </a:r>
            <a:r>
              <a:rPr lang="sr-Latn-RS" sz="1600" dirty="0"/>
              <a:t> </a:t>
            </a:r>
            <a:r>
              <a:rPr lang="sr-Cyrl-RS" sz="1600" dirty="0"/>
              <a:t>и</a:t>
            </a:r>
            <a:endParaRPr lang="en-US" sz="1600" dirty="0"/>
          </a:p>
          <a:p>
            <a:pPr marL="246888" indent="-246888" eaLnBrk="1" fontAlgn="auto" hangingPunct="1">
              <a:spcAft>
                <a:spcPts val="0"/>
              </a:spcAft>
              <a:defRPr/>
            </a:pPr>
            <a:r>
              <a:rPr lang="sr-Cyrl-RS" sz="1600" dirty="0"/>
              <a:t>казнене одредбе за поједине радње које се извршавају супротно одредбама закона. </a:t>
            </a:r>
            <a:endParaRPr lang="en-US" sz="1600" dirty="0"/>
          </a:p>
          <a:p>
            <a:pPr marL="0" indent="0">
              <a:buNone/>
            </a:pPr>
            <a:endParaRPr lang="sr-Latn-RS" sz="2000" dirty="0"/>
          </a:p>
        </p:txBody>
      </p:sp>
    </p:spTree>
    <p:extLst>
      <p:ext uri="{BB962C8B-B14F-4D97-AF65-F5344CB8AC3E}">
        <p14:creationId xmlns:p14="http://schemas.microsoft.com/office/powerpoint/2010/main" val="1184262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altLang="en-US" sz="3600" b="1" dirty="0"/>
              <a:t>З а к љ у ч а к</a:t>
            </a:r>
            <a:endParaRPr lang="en-GB" altLang="en-US" sz="3600" b="1" dirty="0"/>
          </a:p>
          <a:p>
            <a:pPr marL="0" indent="0" algn="ctr">
              <a:buNone/>
            </a:pPr>
            <a:endParaRPr lang="en-GB" altLang="en-US" b="1" dirty="0"/>
          </a:p>
          <a:p>
            <a:pPr marL="0" indent="0" algn="just">
              <a:buNone/>
            </a:pPr>
            <a:r>
              <a:rPr lang="sr-Cyrl-RS" altLang="en-US" sz="2200" dirty="0"/>
              <a:t>Закон о финансијском обезбеђењу и Закон о изменама и допунама Закона о стечају из јуна месеца 2018. године изузимају из стечајног поступка повериоце из уговора о финансијском обезбеђењу, било да је стечајни поступак отворен над примаоцем, било над даваоцем средстава обезбеђења. Средства обезбеђења у смислу Закона о финансијском обезбеђењу (новчана средства, финансијски инструменти и кредитна потраживања) не улазе у стечајну масу дужника до висине потраживања повериоца из уговора о финансијском обезбеђењу.</a:t>
            </a:r>
            <a:endParaRPr lang="en-US" altLang="en-US" sz="2200" dirty="0"/>
          </a:p>
          <a:p>
            <a:pPr marL="0" indent="0" algn="ctr">
              <a:buNone/>
            </a:pPr>
            <a:endParaRPr lang="sr-Latn-RS" dirty="0"/>
          </a:p>
        </p:txBody>
      </p:sp>
    </p:spTree>
    <p:extLst>
      <p:ext uri="{BB962C8B-B14F-4D97-AF65-F5344CB8AC3E}">
        <p14:creationId xmlns:p14="http://schemas.microsoft.com/office/powerpoint/2010/main" val="16071598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ctr" eaLnBrk="1" hangingPunct="1">
              <a:buFont typeface="Arial" panose="020B0604020202020204" pitchFamily="34" charset="0"/>
              <a:buNone/>
            </a:pPr>
            <a:endParaRPr lang="en-GB" altLang="en-US" sz="3200" dirty="0"/>
          </a:p>
          <a:p>
            <a:pPr algn="ctr" eaLnBrk="1" hangingPunct="1">
              <a:buFont typeface="Arial" panose="020B0604020202020204" pitchFamily="34" charset="0"/>
              <a:buNone/>
            </a:pPr>
            <a:endParaRPr lang="en-GB" altLang="en-US" dirty="0"/>
          </a:p>
          <a:p>
            <a:pPr algn="ctr" eaLnBrk="1" hangingPunct="1">
              <a:buFont typeface="Arial" panose="020B0604020202020204" pitchFamily="34" charset="0"/>
              <a:buNone/>
            </a:pPr>
            <a:r>
              <a:rPr lang="sr-Cyrl-RS" altLang="en-US" sz="3600" dirty="0"/>
              <a:t>ХВАЛА НА ПАЖЊИ</a:t>
            </a:r>
            <a:endParaRPr lang="en-GB" altLang="en-US" sz="3600" dirty="0"/>
          </a:p>
          <a:p>
            <a:pPr algn="ctr">
              <a:buNone/>
            </a:pPr>
            <a:r>
              <a:rPr lang="sr-Cyrl-RS" sz="2800" dirty="0"/>
              <a:t>???	Питања	 ???</a:t>
            </a:r>
            <a:endParaRPr lang="en-US" sz="2800" dirty="0"/>
          </a:p>
          <a:p>
            <a:pPr algn="ctr" eaLnBrk="1" hangingPunct="1">
              <a:buFont typeface="Arial" panose="020B0604020202020204" pitchFamily="34" charset="0"/>
              <a:buNone/>
            </a:pPr>
            <a:endParaRPr lang="en-US" altLang="en-US" sz="1800" dirty="0"/>
          </a:p>
        </p:txBody>
      </p:sp>
    </p:spTree>
    <p:extLst>
      <p:ext uri="{BB962C8B-B14F-4D97-AF65-F5344CB8AC3E}">
        <p14:creationId xmlns:p14="http://schemas.microsoft.com/office/powerpoint/2010/main" val="363922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eaLnBrk="1" hangingPunct="1">
              <a:buFont typeface="Arial" panose="020B0604020202020204" pitchFamily="34" charset="0"/>
              <a:buNone/>
            </a:pPr>
            <a:r>
              <a:rPr lang="en-US" altLang="en-US" sz="1800" dirty="0" err="1"/>
              <a:t>Према</a:t>
            </a:r>
            <a:r>
              <a:rPr lang="en-US" altLang="en-US" sz="1800" dirty="0"/>
              <a:t> </a:t>
            </a:r>
            <a:r>
              <a:rPr lang="en-US" altLang="en-US" sz="1800" dirty="0" err="1"/>
              <a:t>члану</a:t>
            </a:r>
            <a:r>
              <a:rPr lang="en-US" altLang="en-US" sz="1800" dirty="0"/>
              <a:t> 2. </a:t>
            </a:r>
            <a:r>
              <a:rPr lang="en-US" altLang="en-US" sz="1800" dirty="0" err="1"/>
              <a:t>Закона</a:t>
            </a:r>
            <a:r>
              <a:rPr lang="en-US" altLang="en-US" sz="1800" dirty="0"/>
              <a:t> о </a:t>
            </a:r>
            <a:r>
              <a:rPr lang="en-US" altLang="en-US" sz="1800" dirty="0" err="1"/>
              <a:t>финансијском</a:t>
            </a:r>
            <a:r>
              <a:rPr lang="en-US" altLang="en-US" sz="1800" dirty="0"/>
              <a:t> </a:t>
            </a:r>
            <a:r>
              <a:rPr lang="en-US" altLang="en-US" sz="1800" dirty="0" err="1"/>
              <a:t>обезбеђењу</a:t>
            </a:r>
            <a:r>
              <a:rPr lang="en-US" altLang="en-US" sz="1800" dirty="0"/>
              <a:t>, </a:t>
            </a:r>
            <a:r>
              <a:rPr lang="en-US" altLang="en-US" sz="1800" dirty="0" err="1"/>
              <a:t>уговором</a:t>
            </a:r>
            <a:r>
              <a:rPr lang="en-US" altLang="en-US" sz="1800" dirty="0"/>
              <a:t> о </a:t>
            </a:r>
            <a:r>
              <a:rPr lang="en-US" altLang="en-US" sz="1800" dirty="0" err="1"/>
              <a:t>финансијском</a:t>
            </a:r>
            <a:r>
              <a:rPr lang="en-US" altLang="en-US" sz="1800" dirty="0"/>
              <a:t> </a:t>
            </a:r>
            <a:r>
              <a:rPr lang="en-US" altLang="en-US" sz="1800" dirty="0" err="1"/>
              <a:t>обезбеђењу</a:t>
            </a:r>
            <a:r>
              <a:rPr lang="en-US" altLang="en-US" sz="1800" dirty="0"/>
              <a:t>:</a:t>
            </a:r>
          </a:p>
          <a:p>
            <a:pPr algn="just" eaLnBrk="1" hangingPunct="1">
              <a:buFont typeface="Arial" panose="020B0604020202020204" pitchFamily="34" charset="0"/>
              <a:buNone/>
            </a:pPr>
            <a:endParaRPr lang="en-US" altLang="en-US" sz="1800" dirty="0"/>
          </a:p>
          <a:p>
            <a:pPr algn="just" eaLnBrk="1" hangingPunct="1"/>
            <a:r>
              <a:rPr lang="en-US" altLang="en-US" sz="1800" b="1" dirty="0"/>
              <a:t> </a:t>
            </a:r>
            <a:r>
              <a:rPr lang="en-US" altLang="en-US" sz="1800" b="1" dirty="0" err="1"/>
              <a:t>Oбавезује</a:t>
            </a:r>
            <a:r>
              <a:rPr lang="en-US" altLang="en-US" sz="1800" b="1" dirty="0"/>
              <a:t> </a:t>
            </a:r>
            <a:r>
              <a:rPr lang="en-US" altLang="en-US" sz="1800" b="1" dirty="0" err="1"/>
              <a:t>се</a:t>
            </a:r>
            <a:r>
              <a:rPr lang="en-US" altLang="en-US" sz="1800" b="1" dirty="0"/>
              <a:t> </a:t>
            </a:r>
            <a:r>
              <a:rPr lang="en-US" altLang="en-US" sz="1800" b="1" dirty="0" err="1"/>
              <a:t>давалац</a:t>
            </a:r>
            <a:r>
              <a:rPr lang="en-US" altLang="en-US" sz="1800" b="1" dirty="0"/>
              <a:t> </a:t>
            </a:r>
            <a:r>
              <a:rPr lang="en-US" altLang="en-US" sz="1800" b="1" dirty="0" err="1"/>
              <a:t>обезбеђења</a:t>
            </a:r>
            <a:r>
              <a:rPr lang="en-US" altLang="en-US" sz="1800" dirty="0"/>
              <a:t> </a:t>
            </a:r>
            <a:r>
              <a:rPr lang="en-US" altLang="en-US" sz="1800" dirty="0" err="1"/>
              <a:t>да</a:t>
            </a:r>
            <a:r>
              <a:rPr lang="en-US" altLang="en-US" sz="1800" dirty="0"/>
              <a:t>, </a:t>
            </a:r>
            <a:r>
              <a:rPr lang="en-US" altLang="en-US" sz="1800" dirty="0" err="1"/>
              <a:t>ради</a:t>
            </a:r>
            <a:r>
              <a:rPr lang="en-US" altLang="en-US" sz="1800" dirty="0"/>
              <a:t> </a:t>
            </a:r>
            <a:r>
              <a:rPr lang="en-US" altLang="en-US" sz="1800" dirty="0" err="1"/>
              <a:t>обезбеђења</a:t>
            </a:r>
            <a:r>
              <a:rPr lang="en-US" altLang="en-US" sz="1800" dirty="0"/>
              <a:t> </a:t>
            </a:r>
            <a:r>
              <a:rPr lang="en-US" altLang="en-US" sz="1800" dirty="0" err="1"/>
              <a:t>извршења</a:t>
            </a:r>
            <a:r>
              <a:rPr lang="en-US" altLang="en-US" sz="1800" dirty="0"/>
              <a:t> </a:t>
            </a:r>
            <a:r>
              <a:rPr lang="en-US" altLang="en-US" sz="1800" dirty="0" err="1"/>
              <a:t>своје</a:t>
            </a:r>
            <a:r>
              <a:rPr lang="en-US" altLang="en-US" sz="1800" dirty="0"/>
              <a:t> </a:t>
            </a:r>
            <a:r>
              <a:rPr lang="en-US" altLang="en-US" sz="1800" dirty="0" err="1"/>
              <a:t>или</a:t>
            </a:r>
            <a:r>
              <a:rPr lang="en-US" altLang="en-US" sz="1800" dirty="0"/>
              <a:t> </a:t>
            </a:r>
            <a:r>
              <a:rPr lang="en-US" altLang="en-US" sz="1800" dirty="0" err="1"/>
              <a:t>туђе</a:t>
            </a:r>
            <a:r>
              <a:rPr lang="en-US" altLang="en-US" sz="1800" dirty="0"/>
              <a:t> </a:t>
            </a:r>
            <a:r>
              <a:rPr lang="en-US" altLang="en-US" sz="1800" dirty="0" err="1"/>
              <a:t>финансијске</a:t>
            </a:r>
            <a:r>
              <a:rPr lang="en-US" altLang="en-US" sz="1800" dirty="0"/>
              <a:t> </a:t>
            </a:r>
            <a:r>
              <a:rPr lang="en-US" altLang="en-US" sz="1800" dirty="0" err="1"/>
              <a:t>обавезе</a:t>
            </a:r>
            <a:r>
              <a:rPr lang="en-US" altLang="en-US" sz="1800" dirty="0"/>
              <a:t> </a:t>
            </a:r>
            <a:r>
              <a:rPr lang="en-US" altLang="en-US" sz="1800" dirty="0" err="1"/>
              <a:t>пренесе</a:t>
            </a:r>
            <a:r>
              <a:rPr lang="en-US" altLang="en-US" sz="1800" dirty="0"/>
              <a:t> </a:t>
            </a:r>
            <a:r>
              <a:rPr lang="en-US" altLang="en-US" sz="1800" dirty="0" err="1"/>
              <a:t>средства</a:t>
            </a:r>
            <a:r>
              <a:rPr lang="en-US" altLang="en-US" sz="1800" dirty="0"/>
              <a:t> </a:t>
            </a:r>
            <a:r>
              <a:rPr lang="en-US" altLang="en-US" sz="1800" dirty="0" err="1"/>
              <a:t>обезбеђења</a:t>
            </a:r>
            <a:r>
              <a:rPr lang="en-US" altLang="en-US" sz="1800" dirty="0"/>
              <a:t> </a:t>
            </a:r>
            <a:r>
              <a:rPr lang="en-US" altLang="en-US" sz="1800" dirty="0" err="1"/>
              <a:t>примаоцу</a:t>
            </a:r>
            <a:r>
              <a:rPr lang="en-US" altLang="en-US" sz="1800" dirty="0"/>
              <a:t> </a:t>
            </a:r>
            <a:r>
              <a:rPr lang="en-US" altLang="en-US" sz="1800" dirty="0" err="1"/>
              <a:t>обезбеђења</a:t>
            </a:r>
            <a:r>
              <a:rPr lang="en-US" altLang="en-US" sz="1800" dirty="0"/>
              <a:t> </a:t>
            </a:r>
            <a:r>
              <a:rPr lang="en-US" altLang="en-US" sz="1800" dirty="0" err="1"/>
              <a:t>или</a:t>
            </a:r>
            <a:r>
              <a:rPr lang="en-US" altLang="en-US" sz="1800" dirty="0"/>
              <a:t> </a:t>
            </a:r>
            <a:r>
              <a:rPr lang="en-US" altLang="en-US" sz="1800" dirty="0" err="1"/>
              <a:t>да</a:t>
            </a:r>
            <a:r>
              <a:rPr lang="en-US" altLang="en-US" sz="1800" dirty="0"/>
              <a:t> </a:t>
            </a:r>
            <a:r>
              <a:rPr lang="en-US" altLang="en-US" sz="1800" dirty="0" err="1"/>
              <a:t>на</a:t>
            </a:r>
            <a:r>
              <a:rPr lang="en-US" altLang="en-US" sz="1800" dirty="0"/>
              <a:t> </a:t>
            </a:r>
            <a:r>
              <a:rPr lang="en-US" altLang="en-US" sz="1800" dirty="0" err="1"/>
              <a:t>том</a:t>
            </a:r>
            <a:r>
              <a:rPr lang="en-US" altLang="en-US" sz="1800" dirty="0"/>
              <a:t> </a:t>
            </a:r>
            <a:r>
              <a:rPr lang="en-US" altLang="en-US" sz="1800" dirty="0" err="1"/>
              <a:t>средству</a:t>
            </a:r>
            <a:r>
              <a:rPr lang="en-US" altLang="en-US" sz="1800" dirty="0"/>
              <a:t> </a:t>
            </a:r>
            <a:r>
              <a:rPr lang="en-US" altLang="en-US" sz="1800" dirty="0" err="1"/>
              <a:t>установи</a:t>
            </a:r>
            <a:r>
              <a:rPr lang="en-US" altLang="en-US" sz="1800" dirty="0"/>
              <a:t> </a:t>
            </a:r>
            <a:r>
              <a:rPr lang="en-US" altLang="en-US" sz="1800" dirty="0" err="1"/>
              <a:t>заложно</a:t>
            </a:r>
            <a:r>
              <a:rPr lang="en-US" altLang="en-US" sz="1800" dirty="0"/>
              <a:t> </a:t>
            </a:r>
            <a:r>
              <a:rPr lang="en-US" altLang="en-US" sz="1800" dirty="0" err="1"/>
              <a:t>право</a:t>
            </a:r>
            <a:r>
              <a:rPr lang="en-US" altLang="en-US" sz="1800" dirty="0"/>
              <a:t> у </a:t>
            </a:r>
            <a:r>
              <a:rPr lang="en-US" altLang="en-US" sz="1800" dirty="0" err="1"/>
              <a:t>корист</a:t>
            </a:r>
            <a:r>
              <a:rPr lang="en-US" altLang="en-US" sz="1800" dirty="0"/>
              <a:t> </a:t>
            </a:r>
            <a:r>
              <a:rPr lang="en-US" altLang="en-US" sz="1800" dirty="0" err="1"/>
              <a:t>примаоца</a:t>
            </a:r>
            <a:r>
              <a:rPr lang="en-US" altLang="en-US" sz="1800" dirty="0"/>
              <a:t> </a:t>
            </a:r>
            <a:r>
              <a:rPr lang="en-US" altLang="en-US" sz="1800" dirty="0" err="1"/>
              <a:t>обезбеђења</a:t>
            </a:r>
            <a:r>
              <a:rPr lang="en-US" altLang="en-US" sz="1800" dirty="0"/>
              <a:t>,</a:t>
            </a:r>
          </a:p>
          <a:p>
            <a:pPr algn="just" eaLnBrk="1" hangingPunct="1">
              <a:buFont typeface="Arial" panose="020B0604020202020204" pitchFamily="34" charset="0"/>
              <a:buNone/>
            </a:pPr>
            <a:endParaRPr lang="en-US" altLang="en-US" sz="1800" dirty="0"/>
          </a:p>
          <a:p>
            <a:pPr algn="just" eaLnBrk="1" hangingPunct="1"/>
            <a:r>
              <a:rPr lang="en-US" altLang="en-US" sz="1800" b="1" dirty="0" err="1"/>
              <a:t>Прималац</a:t>
            </a:r>
            <a:r>
              <a:rPr lang="en-US" altLang="en-US" sz="1800" b="1" dirty="0"/>
              <a:t> </a:t>
            </a:r>
            <a:r>
              <a:rPr lang="en-US" altLang="en-US" sz="1800" b="1" dirty="0" err="1"/>
              <a:t>обезбеђења</a:t>
            </a:r>
            <a:r>
              <a:rPr lang="en-US" altLang="en-US" sz="1800" b="1" dirty="0"/>
              <a:t> </a:t>
            </a:r>
            <a:r>
              <a:rPr lang="en-US" altLang="en-US" sz="1800" b="1" dirty="0" err="1"/>
              <a:t>обавезује</a:t>
            </a:r>
            <a:r>
              <a:rPr lang="en-US" altLang="en-US" sz="1800" b="1" dirty="0"/>
              <a:t> </a:t>
            </a:r>
            <a:r>
              <a:rPr lang="en-US" altLang="en-US" sz="1800" b="1" dirty="0" err="1"/>
              <a:t>се</a:t>
            </a:r>
            <a:r>
              <a:rPr lang="en-US" altLang="en-US" sz="1800" dirty="0"/>
              <a:t> </a:t>
            </a:r>
            <a:r>
              <a:rPr lang="en-US" altLang="en-US" sz="1800" dirty="0" err="1"/>
              <a:t>да</a:t>
            </a:r>
            <a:r>
              <a:rPr lang="en-US" altLang="en-US" sz="1800" dirty="0"/>
              <a:t>, у </a:t>
            </a:r>
            <a:r>
              <a:rPr lang="en-US" altLang="en-US" sz="1800" dirty="0" err="1"/>
              <a:t>складу</a:t>
            </a:r>
            <a:r>
              <a:rPr lang="en-US" altLang="en-US" sz="1800" dirty="0"/>
              <a:t> </a:t>
            </a:r>
            <a:r>
              <a:rPr lang="en-US" altLang="en-US" sz="1800" dirty="0" err="1"/>
              <a:t>са</a:t>
            </a:r>
            <a:r>
              <a:rPr lang="en-US" altLang="en-US" sz="1800" dirty="0"/>
              <a:t> </a:t>
            </a:r>
            <a:r>
              <a:rPr lang="en-US" altLang="en-US" sz="1800" dirty="0" err="1"/>
              <a:t>тим</a:t>
            </a:r>
            <a:r>
              <a:rPr lang="en-US" altLang="en-US" sz="1800" dirty="0"/>
              <a:t> </a:t>
            </a:r>
            <a:r>
              <a:rPr lang="en-US" altLang="en-US" sz="1800" dirty="0" err="1"/>
              <a:t>уговором</a:t>
            </a:r>
            <a:r>
              <a:rPr lang="en-US" altLang="en-US" sz="1800" dirty="0"/>
              <a:t>, </a:t>
            </a:r>
            <a:r>
              <a:rPr lang="en-US" altLang="en-US" sz="1800" dirty="0" err="1"/>
              <a:t>примљена</a:t>
            </a:r>
            <a:r>
              <a:rPr lang="en-US" altLang="en-US" sz="1800" dirty="0"/>
              <a:t> </a:t>
            </a:r>
            <a:r>
              <a:rPr lang="en-US" altLang="en-US" sz="1800" dirty="0" err="1"/>
              <a:t>или</a:t>
            </a:r>
            <a:r>
              <a:rPr lang="en-US" altLang="en-US" sz="1800" dirty="0"/>
              <a:t> </a:t>
            </a:r>
            <a:r>
              <a:rPr lang="en-US" altLang="en-US" sz="1800" dirty="0" err="1"/>
              <a:t>еквивалентна</a:t>
            </a:r>
            <a:r>
              <a:rPr lang="en-US" altLang="en-US" sz="1800" dirty="0"/>
              <a:t> </a:t>
            </a:r>
            <a:r>
              <a:rPr lang="en-US" altLang="en-US" sz="1800" dirty="0" err="1"/>
              <a:t>средства</a:t>
            </a:r>
            <a:r>
              <a:rPr lang="en-US" altLang="en-US" sz="1800" dirty="0"/>
              <a:t> </a:t>
            </a:r>
            <a:r>
              <a:rPr lang="en-US" altLang="en-US" sz="1800" dirty="0" err="1"/>
              <a:t>обезбеђења</a:t>
            </a:r>
            <a:r>
              <a:rPr lang="en-US" altLang="en-US" sz="1800" dirty="0"/>
              <a:t> </a:t>
            </a:r>
            <a:r>
              <a:rPr lang="en-US" altLang="en-US" sz="1800" dirty="0" err="1"/>
              <a:t>врати</a:t>
            </a:r>
            <a:r>
              <a:rPr lang="en-US" altLang="en-US" sz="1800" dirty="0"/>
              <a:t> </a:t>
            </a:r>
            <a:r>
              <a:rPr lang="en-US" altLang="en-US" sz="1800" dirty="0" err="1"/>
              <a:t>даваоцу</a:t>
            </a:r>
            <a:r>
              <a:rPr lang="en-US" altLang="en-US" sz="1800" dirty="0"/>
              <a:t> </a:t>
            </a:r>
            <a:r>
              <a:rPr lang="en-US" altLang="en-US" sz="1800" dirty="0" err="1"/>
              <a:t>обезбеђења</a:t>
            </a:r>
            <a:r>
              <a:rPr lang="en-US" altLang="en-US" sz="1800" dirty="0"/>
              <a:t> </a:t>
            </a:r>
            <a:r>
              <a:rPr lang="en-US" altLang="en-US" sz="1800" dirty="0" err="1"/>
              <a:t>по</a:t>
            </a:r>
            <a:r>
              <a:rPr lang="en-US" altLang="en-US" sz="1800" dirty="0"/>
              <a:t> </a:t>
            </a:r>
            <a:r>
              <a:rPr lang="en-US" altLang="en-US" sz="1800" dirty="0" err="1"/>
              <a:t>извршењу</a:t>
            </a:r>
            <a:r>
              <a:rPr lang="en-US" altLang="en-US" sz="1800" dirty="0"/>
              <a:t> </a:t>
            </a:r>
            <a:r>
              <a:rPr lang="en-US" altLang="en-US" sz="1800" dirty="0" err="1"/>
              <a:t>финансијске</a:t>
            </a:r>
            <a:r>
              <a:rPr lang="en-US" altLang="en-US" sz="1800" dirty="0"/>
              <a:t> </a:t>
            </a:r>
            <a:r>
              <a:rPr lang="en-US" altLang="en-US" sz="1800" dirty="0" err="1"/>
              <a:t>обавезе</a:t>
            </a:r>
            <a:r>
              <a:rPr lang="en-US" altLang="en-US" sz="1800" dirty="0"/>
              <a:t>, </a:t>
            </a:r>
            <a:r>
              <a:rPr lang="en-US" altLang="en-US" sz="1800" dirty="0" err="1"/>
              <a:t>односно</a:t>
            </a:r>
            <a:r>
              <a:rPr lang="en-US" altLang="en-US" sz="1800" dirty="0"/>
              <a:t> </a:t>
            </a:r>
            <a:r>
              <a:rPr lang="en-US" altLang="en-US" sz="1800" dirty="0" err="1"/>
              <a:t>истовремено</a:t>
            </a:r>
            <a:r>
              <a:rPr lang="en-US" altLang="en-US" sz="1800" dirty="0"/>
              <a:t> с </a:t>
            </a:r>
            <a:r>
              <a:rPr lang="en-US" altLang="en-US" sz="1800" dirty="0" err="1"/>
              <a:t>тим</a:t>
            </a:r>
            <a:r>
              <a:rPr lang="en-US" altLang="en-US" sz="1800" dirty="0"/>
              <a:t> </a:t>
            </a:r>
            <a:r>
              <a:rPr lang="en-US" altLang="en-US" sz="1800" dirty="0" err="1"/>
              <a:t>извршењем</a:t>
            </a:r>
            <a:r>
              <a:rPr lang="en-US" altLang="en-US" sz="1800" dirty="0"/>
              <a:t>.</a:t>
            </a:r>
          </a:p>
          <a:p>
            <a:endParaRPr lang="sr-Latn-RS" sz="2000" dirty="0"/>
          </a:p>
        </p:txBody>
      </p:sp>
    </p:spTree>
    <p:extLst>
      <p:ext uri="{BB962C8B-B14F-4D97-AF65-F5344CB8AC3E}">
        <p14:creationId xmlns:p14="http://schemas.microsoft.com/office/powerpoint/2010/main" val="1889144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916832"/>
            <a:ext cx="8229600" cy="3384377"/>
          </a:xfrm>
        </p:spPr>
        <p:txBody>
          <a:bodyPr/>
          <a:lstStyle/>
          <a:p>
            <a:pPr marL="246888" indent="-246888" algn="just" eaLnBrk="1" fontAlgn="auto" hangingPunct="1">
              <a:spcAft>
                <a:spcPts val="0"/>
              </a:spcAft>
              <a:buFont typeface="Arial" panose="020B0604020202020204" pitchFamily="34" charset="0"/>
              <a:buNone/>
              <a:defRPr/>
            </a:pPr>
            <a:r>
              <a:rPr lang="sr-Latn-RS" sz="1800" dirty="0"/>
              <a:t>	</a:t>
            </a:r>
            <a:r>
              <a:rPr lang="sr-Cyrl-RS" sz="1800" dirty="0"/>
              <a:t>Давалац обезбеђења, по основу уговора о финансијском обезбеђењу којим се преносе средства обезбеђења, примаоцу обезбеђења:</a:t>
            </a:r>
            <a:endParaRPr lang="sr-Latn-RS" sz="1800" dirty="0"/>
          </a:p>
          <a:p>
            <a:pPr marL="246888" indent="-246888" algn="just" eaLnBrk="1" fontAlgn="auto" hangingPunct="1">
              <a:spcAft>
                <a:spcPts val="0"/>
              </a:spcAft>
              <a:buFont typeface="Arial" panose="020B0604020202020204" pitchFamily="34" charset="0"/>
              <a:buNone/>
              <a:defRPr/>
            </a:pPr>
            <a:endParaRPr lang="en-US" sz="1800" dirty="0"/>
          </a:p>
          <a:p>
            <a:pPr marL="246888" indent="-246888" algn="just" eaLnBrk="1" fontAlgn="auto" hangingPunct="1">
              <a:spcAft>
                <a:spcPts val="0"/>
              </a:spcAft>
              <a:buFont typeface="Arial" panose="020B0604020202020204" pitchFamily="34" charset="0"/>
              <a:buNone/>
              <a:defRPr/>
            </a:pPr>
            <a:endParaRPr lang="en-US" sz="1800" dirty="0"/>
          </a:p>
          <a:p>
            <a:pPr marL="457200" indent="-457200" algn="just" eaLnBrk="1" fontAlgn="auto" hangingPunct="1">
              <a:spcAft>
                <a:spcPts val="0"/>
              </a:spcAft>
              <a:buFont typeface="+mj-lt"/>
              <a:buAutoNum type="arabicPeriod"/>
              <a:defRPr/>
            </a:pPr>
            <a:r>
              <a:rPr lang="sr-Cyrl-RS" sz="1800" dirty="0"/>
              <a:t>преноси право својине на новчаним средствима или</a:t>
            </a:r>
            <a:r>
              <a:rPr lang="sr-Latn-RS" sz="1800" dirty="0"/>
              <a:t> </a:t>
            </a:r>
            <a:r>
              <a:rPr lang="sr-Cyrl-RS" sz="1800" dirty="0"/>
              <a:t>финансијским инструментима који су средство обезбеђења;</a:t>
            </a:r>
            <a:endParaRPr lang="sr-Latn-RS" sz="1800" dirty="0"/>
          </a:p>
          <a:p>
            <a:pPr marL="457200" indent="-457200" algn="just" eaLnBrk="1" fontAlgn="auto" hangingPunct="1">
              <a:spcAft>
                <a:spcPts val="0"/>
              </a:spcAft>
              <a:buFont typeface="Arial" panose="020B0604020202020204" pitchFamily="34" charset="0"/>
              <a:buNone/>
              <a:defRPr/>
            </a:pPr>
            <a:endParaRPr lang="en-GB" sz="1800" dirty="0"/>
          </a:p>
          <a:p>
            <a:pPr marL="457200" indent="-457200" algn="just" eaLnBrk="1" fontAlgn="auto" hangingPunct="1">
              <a:spcAft>
                <a:spcPts val="0"/>
              </a:spcAft>
              <a:buFont typeface="Arial" panose="020B0604020202020204" pitchFamily="34" charset="0"/>
              <a:buNone/>
              <a:defRPr/>
            </a:pPr>
            <a:endParaRPr lang="sr-Latn-RS" sz="1800" dirty="0"/>
          </a:p>
          <a:p>
            <a:pPr marL="457200" indent="-457200" algn="just" eaLnBrk="1" fontAlgn="auto" hangingPunct="1">
              <a:spcAft>
                <a:spcPts val="0"/>
              </a:spcAft>
              <a:buFont typeface="+mj-lt"/>
              <a:buAutoNum type="arabicPeriod" startAt="2"/>
              <a:defRPr/>
            </a:pPr>
            <a:r>
              <a:rPr lang="sr-Cyrl-RS" sz="1800" dirty="0"/>
              <a:t>преноси потраживање које је средство обезбеђења</a:t>
            </a:r>
            <a:endParaRPr lang="sr-Latn-RS" sz="2000" dirty="0"/>
          </a:p>
        </p:txBody>
      </p:sp>
    </p:spTree>
    <p:extLst>
      <p:ext uri="{BB962C8B-B14F-4D97-AF65-F5344CB8AC3E}">
        <p14:creationId xmlns:p14="http://schemas.microsoft.com/office/powerpoint/2010/main" val="172450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2276872"/>
            <a:ext cx="8229600" cy="4525963"/>
          </a:xfrm>
        </p:spPr>
        <p:txBody>
          <a:bodyPr/>
          <a:lstStyle/>
          <a:p>
            <a:pPr algn="just" eaLnBrk="1" hangingPunct="1"/>
            <a:r>
              <a:rPr lang="en-US" altLang="en-US" sz="1800" dirty="0" err="1"/>
              <a:t>Уговор</a:t>
            </a:r>
            <a:r>
              <a:rPr lang="en-US" altLang="en-US" sz="1800" dirty="0"/>
              <a:t> о </a:t>
            </a:r>
            <a:r>
              <a:rPr lang="en-US" altLang="en-US" sz="1800" dirty="0" err="1"/>
              <a:t>финансијском</a:t>
            </a:r>
            <a:r>
              <a:rPr lang="en-US" altLang="en-US" sz="1800" dirty="0"/>
              <a:t> </a:t>
            </a:r>
            <a:r>
              <a:rPr lang="en-US" altLang="en-US" sz="1800" dirty="0" err="1"/>
              <a:t>обезбеђењу</a:t>
            </a:r>
            <a:r>
              <a:rPr lang="en-US" altLang="en-US" sz="1800" dirty="0"/>
              <a:t> </a:t>
            </a:r>
            <a:r>
              <a:rPr lang="en-US" altLang="en-US" sz="1800" dirty="0" err="1"/>
              <a:t>закључује</a:t>
            </a:r>
            <a:r>
              <a:rPr lang="en-US" altLang="en-US" sz="1800" dirty="0"/>
              <a:t> </a:t>
            </a:r>
            <a:r>
              <a:rPr lang="en-US" altLang="en-US" sz="1800" dirty="0" err="1"/>
              <a:t>се</a:t>
            </a:r>
            <a:r>
              <a:rPr lang="en-US" altLang="en-US" sz="1800" dirty="0"/>
              <a:t> у </a:t>
            </a:r>
            <a:r>
              <a:rPr lang="en-US" altLang="en-US" sz="1800" dirty="0" err="1"/>
              <a:t>писменој</a:t>
            </a:r>
            <a:r>
              <a:rPr lang="en-US" altLang="en-US" sz="1800" dirty="0"/>
              <a:t> </a:t>
            </a:r>
            <a:r>
              <a:rPr lang="en-US" altLang="en-US" sz="1800" dirty="0" err="1"/>
              <a:t>или</a:t>
            </a:r>
            <a:r>
              <a:rPr lang="en-US" altLang="en-US" sz="1800" dirty="0"/>
              <a:t> </a:t>
            </a:r>
            <a:r>
              <a:rPr lang="en-US" altLang="en-US" sz="1800" dirty="0" err="1"/>
              <a:t>електронској</a:t>
            </a:r>
            <a:r>
              <a:rPr lang="en-US" altLang="en-US" sz="1800" dirty="0"/>
              <a:t> </a:t>
            </a:r>
            <a:r>
              <a:rPr lang="en-US" altLang="en-US" sz="1800" dirty="0" err="1"/>
              <a:t>форми</a:t>
            </a:r>
            <a:r>
              <a:rPr lang="en-US" altLang="en-US" sz="1800" dirty="0"/>
              <a:t>, </a:t>
            </a:r>
            <a:r>
              <a:rPr lang="en-US" altLang="en-US" sz="1800" dirty="0" err="1"/>
              <a:t>односно</a:t>
            </a:r>
            <a:r>
              <a:rPr lang="en-US" altLang="en-US" sz="1800" dirty="0"/>
              <a:t> </a:t>
            </a:r>
            <a:r>
              <a:rPr lang="en-US" altLang="en-US" sz="1800" dirty="0" err="1"/>
              <a:t>на</a:t>
            </a:r>
            <a:r>
              <a:rPr lang="en-US" altLang="en-US" sz="1800" dirty="0"/>
              <a:t> </a:t>
            </a:r>
            <a:r>
              <a:rPr lang="en-US" altLang="en-US" sz="1800" dirty="0" err="1"/>
              <a:t>трајном</a:t>
            </a:r>
            <a:r>
              <a:rPr lang="en-US" altLang="en-US" sz="1800" dirty="0"/>
              <a:t> </a:t>
            </a:r>
            <a:r>
              <a:rPr lang="en-US" altLang="en-US" sz="1800" dirty="0" err="1"/>
              <a:t>носачу</a:t>
            </a:r>
            <a:r>
              <a:rPr lang="en-US" altLang="en-US" sz="1800" dirty="0"/>
              <a:t> </a:t>
            </a:r>
            <a:r>
              <a:rPr lang="en-US" altLang="en-US" sz="1800" dirty="0" err="1"/>
              <a:t>података</a:t>
            </a:r>
            <a:r>
              <a:rPr lang="en-US" altLang="en-US" sz="1800" dirty="0"/>
              <a:t> </a:t>
            </a:r>
            <a:r>
              <a:rPr lang="en-US" altLang="en-US" sz="1800" dirty="0" err="1"/>
              <a:t>који</a:t>
            </a:r>
            <a:r>
              <a:rPr lang="en-US" altLang="en-US" sz="1800" dirty="0"/>
              <a:t> </a:t>
            </a:r>
            <a:r>
              <a:rPr lang="en-US" altLang="en-US" sz="1800" dirty="0" err="1"/>
              <a:t>омогућава</a:t>
            </a:r>
            <a:r>
              <a:rPr lang="en-US" altLang="en-US" sz="1800" dirty="0"/>
              <a:t> </a:t>
            </a:r>
            <a:r>
              <a:rPr lang="en-US" altLang="en-US" sz="1800" dirty="0" err="1"/>
              <a:t>чување</a:t>
            </a:r>
            <a:r>
              <a:rPr lang="en-US" altLang="en-US" sz="1800" dirty="0"/>
              <a:t> и </a:t>
            </a:r>
            <a:r>
              <a:rPr lang="en-US" altLang="en-US" sz="1800" dirty="0" err="1"/>
              <a:t>репродуковање</a:t>
            </a:r>
            <a:r>
              <a:rPr lang="en-US" altLang="en-US" sz="1800" dirty="0"/>
              <a:t> </a:t>
            </a:r>
            <a:r>
              <a:rPr lang="en-US" altLang="en-US" sz="1800" dirty="0" err="1"/>
              <a:t>изворних</a:t>
            </a:r>
            <a:r>
              <a:rPr lang="en-US" altLang="en-US" sz="1800" dirty="0"/>
              <a:t> </a:t>
            </a:r>
            <a:r>
              <a:rPr lang="en-US" altLang="en-US" sz="1800" dirty="0" err="1"/>
              <a:t>података</a:t>
            </a:r>
            <a:r>
              <a:rPr lang="en-US" altLang="en-US" sz="1800" dirty="0"/>
              <a:t> у </a:t>
            </a:r>
            <a:r>
              <a:rPr lang="en-US" altLang="en-US" sz="1800" dirty="0" err="1"/>
              <a:t>неизмењеном</a:t>
            </a:r>
            <a:r>
              <a:rPr lang="en-US" altLang="en-US" sz="1800" dirty="0"/>
              <a:t> </a:t>
            </a:r>
            <a:r>
              <a:rPr lang="en-US" altLang="en-US" sz="1800" dirty="0" err="1"/>
              <a:t>облику</a:t>
            </a:r>
            <a:endParaRPr lang="en-US" altLang="en-US" sz="1800" dirty="0"/>
          </a:p>
          <a:p>
            <a:pPr algn="just" eaLnBrk="1" hangingPunct="1"/>
            <a:endParaRPr lang="en-US" altLang="en-US" sz="1800" dirty="0"/>
          </a:p>
          <a:p>
            <a:pPr marL="0" indent="0" algn="just" eaLnBrk="1" hangingPunct="1">
              <a:buNone/>
            </a:pPr>
            <a:endParaRPr lang="en-US" altLang="en-US" sz="1800" dirty="0"/>
          </a:p>
          <a:p>
            <a:pPr algn="just" eaLnBrk="1" hangingPunct="1"/>
            <a:r>
              <a:rPr lang="en-US" altLang="en-US" sz="1800" dirty="0"/>
              <a:t> </a:t>
            </a:r>
            <a:r>
              <a:rPr lang="en-US" altLang="en-US" sz="1800" dirty="0" err="1"/>
              <a:t>Mоже</a:t>
            </a:r>
            <a:r>
              <a:rPr lang="en-US" altLang="en-US" sz="1800" dirty="0"/>
              <a:t> </a:t>
            </a:r>
            <a:r>
              <a:rPr lang="en-US" altLang="en-US" sz="1800" dirty="0" err="1"/>
              <a:t>бити</a:t>
            </a:r>
            <a:r>
              <a:rPr lang="en-US" altLang="en-US" sz="1800" dirty="0"/>
              <a:t> </a:t>
            </a:r>
            <a:r>
              <a:rPr lang="en-US" altLang="en-US" sz="1800" dirty="0" err="1"/>
              <a:t>закључен</a:t>
            </a:r>
            <a:r>
              <a:rPr lang="en-US" altLang="en-US" sz="1800" dirty="0"/>
              <a:t> </a:t>
            </a:r>
            <a:r>
              <a:rPr lang="en-US" altLang="en-US" sz="1800" dirty="0" err="1"/>
              <a:t>као</a:t>
            </a:r>
            <a:r>
              <a:rPr lang="en-US" altLang="en-US" sz="1800" dirty="0"/>
              <a:t> </a:t>
            </a:r>
            <a:r>
              <a:rPr lang="en-US" altLang="en-US" sz="1800" dirty="0" err="1"/>
              <a:t>посебан</a:t>
            </a:r>
            <a:r>
              <a:rPr lang="en-US" altLang="en-US" sz="1800" dirty="0"/>
              <a:t> </a:t>
            </a:r>
            <a:r>
              <a:rPr lang="en-US" altLang="en-US" sz="1800" dirty="0" err="1"/>
              <a:t>уговор</a:t>
            </a:r>
            <a:r>
              <a:rPr lang="en-US" altLang="en-US" sz="1800" dirty="0"/>
              <a:t> </a:t>
            </a:r>
            <a:r>
              <a:rPr lang="en-US" altLang="en-US" sz="1800" dirty="0" err="1"/>
              <a:t>или</a:t>
            </a:r>
            <a:r>
              <a:rPr lang="en-US" altLang="en-US" sz="1800" dirty="0"/>
              <a:t> </a:t>
            </a:r>
            <a:r>
              <a:rPr lang="en-US" altLang="en-US" sz="1800" dirty="0" err="1"/>
              <a:t>саставни</a:t>
            </a:r>
            <a:r>
              <a:rPr lang="en-US" altLang="en-US" sz="1800" dirty="0"/>
              <a:t> </a:t>
            </a:r>
            <a:r>
              <a:rPr lang="en-US" altLang="en-US" sz="1800" dirty="0" err="1"/>
              <a:t>део</a:t>
            </a:r>
            <a:r>
              <a:rPr lang="en-US" altLang="en-US" sz="1800" dirty="0"/>
              <a:t> </a:t>
            </a:r>
            <a:r>
              <a:rPr lang="en-US" altLang="en-US" sz="1800" dirty="0" err="1"/>
              <a:t>оквирног</a:t>
            </a:r>
            <a:r>
              <a:rPr lang="en-US" altLang="en-US" sz="1800" dirty="0"/>
              <a:t> </a:t>
            </a:r>
            <a:r>
              <a:rPr lang="en-US" altLang="en-US" sz="1800" dirty="0" err="1"/>
              <a:t>или</a:t>
            </a:r>
            <a:r>
              <a:rPr lang="en-US" altLang="en-US" sz="1800" dirty="0"/>
              <a:t> </a:t>
            </a:r>
            <a:r>
              <a:rPr lang="en-US" altLang="en-US" sz="1800" dirty="0" err="1"/>
              <a:t>неког</a:t>
            </a:r>
            <a:r>
              <a:rPr lang="en-US" altLang="en-US" sz="1800" dirty="0"/>
              <a:t> </a:t>
            </a:r>
            <a:r>
              <a:rPr lang="en-US" altLang="en-US" sz="1800" dirty="0" err="1"/>
              <a:t>другог</a:t>
            </a:r>
            <a:r>
              <a:rPr lang="en-US" altLang="en-US" sz="1800" dirty="0"/>
              <a:t> </a:t>
            </a:r>
            <a:r>
              <a:rPr lang="en-US" altLang="en-US" sz="1800" dirty="0" err="1"/>
              <a:t>уговора</a:t>
            </a:r>
            <a:r>
              <a:rPr lang="en-US" altLang="en-US" sz="1800" dirty="0"/>
              <a:t>, </a:t>
            </a:r>
            <a:r>
              <a:rPr lang="en-US" altLang="en-US" sz="1800" dirty="0" err="1"/>
              <a:t>односно</a:t>
            </a:r>
            <a:r>
              <a:rPr lang="en-US" altLang="en-US" sz="1800" dirty="0"/>
              <a:t> </a:t>
            </a:r>
            <a:r>
              <a:rPr lang="en-US" altLang="en-US" sz="1800" dirty="0" err="1"/>
              <a:t>општих</a:t>
            </a:r>
            <a:r>
              <a:rPr lang="en-US" altLang="en-US" sz="1800" dirty="0"/>
              <a:t> </a:t>
            </a:r>
            <a:r>
              <a:rPr lang="en-US" altLang="en-US" sz="1800" dirty="0" err="1"/>
              <a:t>услова</a:t>
            </a:r>
            <a:r>
              <a:rPr lang="en-US" altLang="en-US" sz="1800" dirty="0"/>
              <a:t> </a:t>
            </a:r>
            <a:r>
              <a:rPr lang="en-US" altLang="en-US" sz="1800" dirty="0" err="1"/>
              <a:t>пословања</a:t>
            </a:r>
            <a:endParaRPr lang="en-US" altLang="en-US" sz="1800" dirty="0"/>
          </a:p>
        </p:txBody>
      </p:sp>
    </p:spTree>
    <p:extLst>
      <p:ext uri="{BB962C8B-B14F-4D97-AF65-F5344CB8AC3E}">
        <p14:creationId xmlns:p14="http://schemas.microsoft.com/office/powerpoint/2010/main" val="46524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354360" y="1484784"/>
            <a:ext cx="8435280" cy="5112568"/>
          </a:xfrm>
        </p:spPr>
        <p:txBody>
          <a:bodyPr/>
          <a:lstStyle/>
          <a:p>
            <a:pPr marL="246888" indent="-246888" algn="just" eaLnBrk="1" fontAlgn="auto" hangingPunct="1">
              <a:spcAft>
                <a:spcPts val="0"/>
              </a:spcAft>
              <a:buFont typeface="Arial" panose="020B0604020202020204" pitchFamily="34" charset="0"/>
              <a:buNone/>
              <a:defRPr/>
            </a:pPr>
            <a:r>
              <a:rPr lang="en-US" sz="2200" dirty="0"/>
              <a:t>O</a:t>
            </a:r>
            <a:r>
              <a:rPr lang="sr-Cyrl-RS" sz="2200" dirty="0"/>
              <a:t>дредбе Закона о финансијском обезбеђењу примењују се само уколико су уговор о финансијском обезбеђењу потписале уговорне стране, давалац обезбеђења и прималац обезбеђења, који су таксативно набројани у члану 4. став 1. тачка 1-10</a:t>
            </a:r>
            <a:r>
              <a:rPr lang="en-US" sz="2200" dirty="0"/>
              <a:t>: </a:t>
            </a:r>
            <a:endParaRPr lang="sr-Latn-RS" sz="2200" dirty="0"/>
          </a:p>
          <a:p>
            <a:pPr marL="457200" indent="-457200" algn="just" eaLnBrk="1" fontAlgn="auto" hangingPunct="1">
              <a:spcAft>
                <a:spcPts val="0"/>
              </a:spcAft>
              <a:buFont typeface="+mj-lt"/>
              <a:buAutoNum type="arabicPeriod"/>
              <a:defRPr/>
            </a:pPr>
            <a:r>
              <a:rPr lang="sr-Cyrl-RS" sz="1800" dirty="0"/>
              <a:t> </a:t>
            </a:r>
            <a:r>
              <a:rPr lang="sr-Cyrl-RS" sz="1400" dirty="0"/>
              <a:t>Република Србија, аутономна покрајина, јединица локалне самоуправе, орган јавне власти, укључујући јавноправно тело и организацију у чијој су надлежности послови у вези са управљањем јавним дугом и/или вођењем рачуна корисника јавних средстава, као и Фонд за развој Републике Србије и Агенција за осигурање и финансирање извоза Републике Србије;</a:t>
            </a:r>
            <a:endParaRPr lang="sr-Latn-RS" sz="1400" dirty="0"/>
          </a:p>
          <a:p>
            <a:pPr marL="457200" indent="-457200" algn="just" eaLnBrk="1" fontAlgn="auto" hangingPunct="1">
              <a:spcAft>
                <a:spcPts val="0"/>
              </a:spcAft>
              <a:buFont typeface="+mj-lt"/>
              <a:buAutoNum type="arabicPeriod"/>
              <a:defRPr/>
            </a:pPr>
            <a:r>
              <a:rPr lang="sr-Cyrl-RS" sz="1400" dirty="0"/>
              <a:t>Народна банка Србије;</a:t>
            </a:r>
            <a:endParaRPr lang="sr-Latn-RS" sz="1400" dirty="0"/>
          </a:p>
          <a:p>
            <a:pPr marL="457200" indent="-457200" algn="just" eaLnBrk="1" fontAlgn="auto" hangingPunct="1">
              <a:spcAft>
                <a:spcPts val="0"/>
              </a:spcAft>
              <a:buFont typeface="+mj-lt"/>
              <a:buAutoNum type="arabicPeriod"/>
              <a:defRPr/>
            </a:pPr>
            <a:r>
              <a:rPr lang="sr-Cyrl-RS" sz="1400" dirty="0"/>
              <a:t>финансијска институција са седиштем у Републици Србији над чијим пословањем врши надзор надлежни орган, укључујући банку, друштво за осигурање, брокерско-дилерско друштво, друштво за управљање инвестиционим фондом, инвестициони фонд, друштво за управљање добровољним пензијским фондом, институцију електронског новца, платну институцију, јавног поштанског оператора у вези с финансијским услугама које пружа, друштво које обавља послове факторинга и друштво које обавља послове даваоца финансијског лизинга; </a:t>
            </a:r>
            <a:endParaRPr lang="sr-Latn-RS" sz="1400" dirty="0"/>
          </a:p>
          <a:p>
            <a:pPr marL="457200" indent="-457200" algn="just" eaLnBrk="1" fontAlgn="auto" hangingPunct="1">
              <a:spcAft>
                <a:spcPts val="0"/>
              </a:spcAft>
              <a:buFont typeface="+mj-lt"/>
              <a:buAutoNum type="arabicPeriod"/>
              <a:defRPr/>
            </a:pPr>
            <a:r>
              <a:rPr lang="sr-Cyrl-RS" sz="1400" dirty="0"/>
              <a:t>учесник у платном систему и систему за поравнање хартија од вредности са седиштем у Републици Србији – укључујући Централни регистар, депо и клиринг хартија од вредности, централног тржишног учесника, агента за поравнање, клириншку кућу и оператора овог система – који обавља послове у складу са законом којим се уређују платне услуге, односно законом којим се уређује тржиште капитала;</a:t>
            </a:r>
            <a:endParaRPr lang="sr-Latn-RS" sz="1400" dirty="0"/>
          </a:p>
          <a:p>
            <a:endParaRPr lang="sr-Latn-RS" sz="2000" dirty="0"/>
          </a:p>
        </p:txBody>
      </p:sp>
    </p:spTree>
    <p:extLst>
      <p:ext uri="{BB962C8B-B14F-4D97-AF65-F5344CB8AC3E}">
        <p14:creationId xmlns:p14="http://schemas.microsoft.com/office/powerpoint/2010/main" val="297029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349188" y="1412776"/>
            <a:ext cx="8445624" cy="5112568"/>
          </a:xfrm>
        </p:spPr>
        <p:txBody>
          <a:bodyPr/>
          <a:lstStyle/>
          <a:p>
            <a:pPr marL="457200" indent="-457200" algn="just" eaLnBrk="1" fontAlgn="auto" hangingPunct="1">
              <a:spcAft>
                <a:spcPts val="0"/>
              </a:spcAft>
              <a:buFont typeface="+mj-lt"/>
              <a:buAutoNum type="arabicPeriod" startAt="5"/>
              <a:defRPr/>
            </a:pPr>
            <a:r>
              <a:rPr lang="sr-Cyrl-RS" sz="1600" dirty="0"/>
              <a:t>Европска унија, држава чланица Европске уније, трећа држава, као и орган јавне власти у тим државама, укључујући јавноправно тело и организацију у чијој су надлежности послови у вези са управљањем јавним дугом или интервенцијама у вези с тим управљањем; и/или вођењем рачуна корисника, осим субјеката за чије обавезе јемчи држава, а који не припадају категоријама субјеката из тач. 6), 8), 9) и 10) овог става;</a:t>
            </a:r>
            <a:endParaRPr lang="sr-Latn-RS" sz="1600" dirty="0"/>
          </a:p>
          <a:p>
            <a:pPr marL="457200" indent="-457200" algn="just" eaLnBrk="1" fontAlgn="auto" hangingPunct="1">
              <a:spcAft>
                <a:spcPts val="0"/>
              </a:spcAft>
              <a:buFont typeface="+mj-lt"/>
              <a:buAutoNum type="arabicPeriod" startAt="5"/>
              <a:defRPr/>
            </a:pPr>
            <a:r>
              <a:rPr lang="sr-Cyrl-RS" sz="1600" dirty="0"/>
              <a:t>Европска централна банка и друге централне банке; </a:t>
            </a:r>
            <a:endParaRPr lang="sr-Latn-RS" sz="1600" dirty="0"/>
          </a:p>
          <a:p>
            <a:pPr marL="457200" indent="-457200" algn="just" eaLnBrk="1" fontAlgn="auto" hangingPunct="1">
              <a:spcAft>
                <a:spcPts val="0"/>
              </a:spcAft>
              <a:buFont typeface="+mj-lt"/>
              <a:buAutoNum type="arabicPeriod" startAt="5"/>
              <a:defRPr/>
            </a:pPr>
            <a:r>
              <a:rPr lang="sr-Cyrl-RS" sz="1600" dirty="0"/>
              <a:t>Међународни монетарни фонд, Банка за међународна поравнања, Европска инвестициона банка и међународне развојне банке којима се, према пропису Народне банке Србије којим се уређује адекватност капитала банке, додељује најнижи пондер кредитног ризика;  </a:t>
            </a:r>
            <a:endParaRPr lang="sr-Latn-RS" sz="1600" dirty="0"/>
          </a:p>
          <a:p>
            <a:pPr marL="457200" indent="-457200" algn="just" eaLnBrk="1" fontAlgn="auto" hangingPunct="1">
              <a:spcAft>
                <a:spcPts val="0"/>
              </a:spcAft>
              <a:buFont typeface="+mj-lt"/>
              <a:buAutoNum type="arabicPeriod" startAt="5"/>
              <a:defRPr/>
            </a:pPr>
            <a:r>
              <a:rPr lang="sr-Cyrl-RS" sz="1600" dirty="0"/>
              <a:t>финансијска институција у смислу прописа Европске уније над чијим пословањем врши надзор надлежни орган, укључујући кредитну институцију, инвестиционо друштво чија је делатност пружање једне или више инвестиционих услуга, финансијску институцију у смислу прописа Европске уније којима се уређују кредитне институције, институцију са седиштем у држави чланици Европске уније која обавља послове кредитне институције а на коју се не примењују прописи Европске уније којима се уређују кредитне институције, као и институцију са сличним положајем у трећој држави, друштво за осигурање, институцију колективног инвестирања у преносиве хартије од вредности и друштво за управљање институцијама колективног инвестирања у преносиве хартије од вредности;  </a:t>
            </a:r>
            <a:endParaRPr lang="en-US" sz="1600" dirty="0"/>
          </a:p>
          <a:p>
            <a:endParaRPr lang="sr-Latn-RS" sz="1600" dirty="0"/>
          </a:p>
        </p:txBody>
      </p:sp>
    </p:spTree>
    <p:extLst>
      <p:ext uri="{BB962C8B-B14F-4D97-AF65-F5344CB8AC3E}">
        <p14:creationId xmlns:p14="http://schemas.microsoft.com/office/powerpoint/2010/main" val="3611214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1633</TotalTime>
  <Words>5263</Words>
  <Application>Microsoft Office PowerPoint</Application>
  <PresentationFormat>On-screen Show (4:3)</PresentationFormat>
  <Paragraphs>195</Paragraphs>
  <Slides>41</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41</vt:i4>
      </vt:variant>
    </vt:vector>
  </HeadingPairs>
  <TitlesOfParts>
    <vt:vector size="48" baseType="lpstr">
      <vt:lpstr>Arial</vt:lpstr>
      <vt:lpstr>Calibri</vt:lpstr>
      <vt:lpstr>Calibri Light</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Sladjana Guzijan</cp:lastModifiedBy>
  <cp:revision>103</cp:revision>
  <cp:lastPrinted>2017-11-03T10:02:26Z</cp:lastPrinted>
  <dcterms:created xsi:type="dcterms:W3CDTF">2015-09-21T07:03:01Z</dcterms:created>
  <dcterms:modified xsi:type="dcterms:W3CDTF">2020-10-15T12:42:01Z</dcterms:modified>
</cp:coreProperties>
</file>