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4"/>
  </p:notesMasterIdLst>
  <p:sldIdLst>
    <p:sldId id="272" r:id="rId5"/>
    <p:sldId id="300" r:id="rId6"/>
    <p:sldId id="301" r:id="rId7"/>
    <p:sldId id="302" r:id="rId8"/>
    <p:sldId id="303" r:id="rId9"/>
    <p:sldId id="305" r:id="rId10"/>
    <p:sldId id="304" r:id="rId11"/>
    <p:sldId id="306" r:id="rId12"/>
    <p:sldId id="307" r:id="rId13"/>
  </p:sldIdLst>
  <p:sldSz cx="9144000" cy="6858000" type="screen4x3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253"/>
          </a:xfrm>
          <a:prstGeom prst="rect">
            <a:avLst/>
          </a:prstGeom>
        </p:spPr>
        <p:txBody>
          <a:bodyPr vert="horz" lIns="91729" tIns="45864" rIns="91729" bIns="45864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253"/>
          </a:xfrm>
          <a:prstGeom prst="rect">
            <a:avLst/>
          </a:prstGeom>
        </p:spPr>
        <p:txBody>
          <a:bodyPr vert="horz" lIns="91729" tIns="45864" rIns="91729" bIns="45864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9" tIns="45864" rIns="91729" bIns="45864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9" y="4716782"/>
            <a:ext cx="5437821" cy="4467860"/>
          </a:xfrm>
          <a:prstGeom prst="rect">
            <a:avLst/>
          </a:prstGeom>
        </p:spPr>
        <p:txBody>
          <a:bodyPr vert="horz" lIns="91729" tIns="45864" rIns="91729" bIns="4586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977"/>
            <a:ext cx="2946351" cy="496251"/>
          </a:xfrm>
          <a:prstGeom prst="rect">
            <a:avLst/>
          </a:prstGeom>
        </p:spPr>
        <p:txBody>
          <a:bodyPr vert="horz" lIns="91729" tIns="45864" rIns="91729" bIns="45864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28" y="9431977"/>
            <a:ext cx="2946351" cy="496251"/>
          </a:xfrm>
          <a:prstGeom prst="rect">
            <a:avLst/>
          </a:prstGeom>
        </p:spPr>
        <p:txBody>
          <a:bodyPr vert="horz" lIns="91729" tIns="45864" rIns="91729" bIns="45864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10/27/2020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170258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95" y="5128887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4" y="5101989"/>
            <a:ext cx="1875580" cy="104060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785B33F-0C7D-4438-82AC-1CEFFD38DCA3}"/>
              </a:ext>
            </a:extLst>
          </p:cNvPr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50" dirty="0">
                <a:solidFill>
                  <a:schemeClr val="bg1"/>
                </a:solidFill>
              </a:rPr>
              <a:t>     Хотел ,,Феникс“                    ПРОДАЈА ИМОВИНЕ У СТЕЧАЈНОМ ПОСТУПКУ – ДОСАДАШЊА ИСКУСТВА И НЕДОУМИЦЕ 28.02.2020.</a:t>
            </a:r>
            <a:endParaRPr lang="sr-Latn-RS" sz="105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344088"/>
            <a:ext cx="4572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sr-Cyrl-R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ОБУСТАВА ПОСТУПКА СТЕЧАЈА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sr-Cyrl-R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 СТЕЧАЈНИМ ДУЖНИКОМ И НАСТАВАК НАД СТЕЧАЈНОМ МАСОМ УСЛЕД ПРОДАЈЕ СТЕЧАЈНОГ ДУЖНИКА КАО ПРАВНОГ ЛИЦА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sz="1800" dirty="0" smtClean="0"/>
          </a:p>
          <a:p>
            <a:r>
              <a:rPr lang="sr-Cyrl-RS" sz="1800" dirty="0" smtClean="0"/>
              <a:t>Уновчењу </a:t>
            </a:r>
            <a:r>
              <a:rPr lang="sr-Cyrl-RS" sz="1800" dirty="0"/>
              <a:t>имовине може се приступити онда када је донето решење о банкротству у смислу члана 131. Закона о стечају, </a:t>
            </a:r>
            <a:r>
              <a:rPr lang="sr-Cyrl-RS" sz="1800" dirty="0" smtClean="0"/>
              <a:t>односно:</a:t>
            </a:r>
          </a:p>
          <a:p>
            <a:pPr>
              <a:buFontTx/>
              <a:buChar char="-"/>
            </a:pPr>
            <a:r>
              <a:rPr lang="sr-Cyrl-RS" sz="1800" dirty="0" smtClean="0"/>
              <a:t>ако </a:t>
            </a:r>
            <a:r>
              <a:rPr lang="sr-Cyrl-RS" sz="1800" dirty="0"/>
              <a:t>на првом поверилачком рочишту за то гласа одговарајући број стечајних поверилаца у складу са чланом 36. став 4. тог закона, </a:t>
            </a:r>
            <a:endParaRPr lang="sr-Cyrl-RS" sz="1800" dirty="0" smtClean="0"/>
          </a:p>
          <a:p>
            <a:pPr>
              <a:buFontTx/>
              <a:buChar char="-"/>
            </a:pPr>
            <a:r>
              <a:rPr lang="sr-Cyrl-RS" sz="1800" dirty="0" smtClean="0"/>
              <a:t>уколико </a:t>
            </a:r>
            <a:r>
              <a:rPr lang="sr-Cyrl-RS" sz="1800" dirty="0"/>
              <a:t>ниједан план реорганизације није поднет у прописаном року или </a:t>
            </a:r>
            <a:endParaRPr lang="sr-Cyrl-RS" sz="1800" dirty="0" smtClean="0"/>
          </a:p>
          <a:p>
            <a:pPr>
              <a:buFontTx/>
              <a:buChar char="-"/>
            </a:pPr>
            <a:r>
              <a:rPr lang="sr-Cyrl-RS" sz="1800" dirty="0" smtClean="0"/>
              <a:t>ниједан </a:t>
            </a:r>
            <a:r>
              <a:rPr lang="sr-Cyrl-RS" sz="1800" dirty="0"/>
              <a:t>план реорганизације није усвојен на рочишту за разматрање плана реорганизације. </a:t>
            </a:r>
            <a:endParaRPr lang="sr-Cyrl-RS" sz="1800" dirty="0" smtClean="0"/>
          </a:p>
          <a:p>
            <a:pPr marL="0" indent="0">
              <a:buNone/>
            </a:pPr>
            <a:r>
              <a:rPr lang="sr-Cyrl-RS" sz="1800" dirty="0" smtClean="0"/>
              <a:t>Уколико решење о банкротсву није изгласано на првом поверилачком рочишту, стечајни </a:t>
            </a:r>
            <a:r>
              <a:rPr lang="sr-Cyrl-RS" sz="1800" dirty="0"/>
              <a:t>судија је дужан да </a:t>
            </a:r>
            <a:r>
              <a:rPr lang="sr-Cyrl-RS" sz="1800" dirty="0" smtClean="0"/>
              <a:t>га донесе </a:t>
            </a:r>
            <a:r>
              <a:rPr lang="sr-Cyrl-RS" sz="1800" dirty="0"/>
              <a:t>наредног дана по истеку прописаног рока за подношење плана реорганизације, односно на рочишту на </a:t>
            </a:r>
            <a:r>
              <a:rPr lang="sr-Cyrl-RS" sz="1800" dirty="0" smtClean="0"/>
              <a:t>ком </a:t>
            </a:r>
            <a:r>
              <a:rPr lang="sr-Cyrl-RS" sz="1800" dirty="0"/>
              <a:t>план није усвојен или најкасније у року од два дана од дана одржавања тог </a:t>
            </a:r>
            <a:r>
              <a:rPr lang="sr-Cyrl-RS" sz="1800" dirty="0" smtClean="0"/>
              <a:t>рочишта</a:t>
            </a:r>
            <a:r>
              <a:rPr lang="sr-Cyrl-RS" sz="1800" dirty="0"/>
              <a:t>  </a:t>
            </a:r>
            <a:r>
              <a:rPr lang="sr-Cyrl-RS" sz="1800" dirty="0" smtClean="0"/>
              <a:t>уколико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1800" dirty="0"/>
              <a:t>Продаја се мора обавити у складу са одредбама Закона о стечају и Националним стандардима за управљање стечајном масом. </a:t>
            </a:r>
            <a:endParaRPr lang="sr-Cyrl-RS" sz="1800" dirty="0" smtClean="0"/>
          </a:p>
          <a:p>
            <a:pPr marL="0" indent="0">
              <a:buNone/>
            </a:pPr>
            <a:endParaRPr lang="sr-Cyrl-RS" sz="1800" dirty="0" smtClean="0"/>
          </a:p>
          <a:p>
            <a:r>
              <a:rPr lang="sr-Cyrl-RS" sz="1800" dirty="0" smtClean="0"/>
              <a:t>Продаја </a:t>
            </a:r>
            <a:r>
              <a:rPr lang="sr-Cyrl-RS" sz="1800" dirty="0"/>
              <a:t>мора бити заснована на бескомпромисном поштовању принципа транспарентности, ефикасности у мери </a:t>
            </a:r>
            <a:r>
              <a:rPr lang="sr-Cyrl-RS" sz="1800" dirty="0" smtClean="0"/>
              <a:t>којој </a:t>
            </a:r>
            <a:r>
              <a:rPr lang="sr-Cyrl-RS" sz="1800" dirty="0"/>
              <a:t>то омогућавају тржишни услови и апсолутном поштовању принципа једнаког третмана свих учесника у поступку </a:t>
            </a:r>
            <a:r>
              <a:rPr lang="sr-Cyrl-RS" sz="1800" dirty="0" smtClean="0"/>
              <a:t>продаје. </a:t>
            </a:r>
          </a:p>
          <a:p>
            <a:endParaRPr lang="sr-Cyrl-RS" sz="1800" dirty="0"/>
          </a:p>
          <a:p>
            <a:r>
              <a:rPr lang="sr-Cyrl-RS" sz="1800" dirty="0" smtClean="0"/>
              <a:t>Начини продаје имовине стечајног дужника су: продаја </a:t>
            </a:r>
            <a:r>
              <a:rPr lang="sr-Cyrl-RS" sz="1800" dirty="0"/>
              <a:t>целокупне имовине, </a:t>
            </a:r>
            <a:r>
              <a:rPr lang="sr-Cyrl-RS" sz="1800" dirty="0" smtClean="0"/>
              <a:t>продаја </a:t>
            </a:r>
            <a:r>
              <a:rPr lang="sr-Cyrl-RS" sz="1800" dirty="0"/>
              <a:t>имовинске целине или појединачне имовине стечајног дужника, односно </a:t>
            </a:r>
            <a:r>
              <a:rPr lang="sr-Cyrl-RS" sz="1800" dirty="0" smtClean="0"/>
              <a:t>продаја </a:t>
            </a:r>
            <a:r>
              <a:rPr lang="sr-Cyrl-RS" sz="1800" dirty="0"/>
              <a:t>стечајног дужника као правног лица.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1800" dirty="0" smtClean="0"/>
              <a:t>Стечајни управник  обзиром на околности сваког конретног случаја цени који је најповољнији начин намирења. </a:t>
            </a:r>
          </a:p>
          <a:p>
            <a:endParaRPr lang="sr-Cyrl-RS" sz="1800" dirty="0"/>
          </a:p>
          <a:p>
            <a:r>
              <a:rPr lang="sr-Cyrl-RS" sz="1800" dirty="0" smtClean="0"/>
              <a:t>Уколико сматра да је продаја стечајног дужника као правног лица   најповољнији начин намирења   мора  прибавити и  процену целисходности  таквог начина уновчења коју процену израђује овлашћено стручно лице (проценитељ)  а који  одређује и  одговарајући део купопродајне цене  на којој обезбеђени повериоци  имају право приоритетног намирења у смислу чл. 133 ст. 12 Закона о стечају.</a:t>
            </a:r>
          </a:p>
          <a:p>
            <a:endParaRPr lang="sr-Cyrl-RS" sz="1800" dirty="0"/>
          </a:p>
          <a:p>
            <a:r>
              <a:rPr lang="sr-Cyrl-RS" sz="1800" dirty="0" smtClean="0"/>
              <a:t>Процена се доставља суду, Одбору поверилаца и  сваком разлучном односно заложном повериоцу.</a:t>
            </a:r>
          </a:p>
          <a:p>
            <a:pPr marL="0" indent="0">
              <a:buNone/>
            </a:pPr>
            <a:endParaRPr lang="sr-Cyrl-RS" sz="1800" dirty="0"/>
          </a:p>
        </p:txBody>
      </p:sp>
    </p:spTree>
    <p:extLst>
      <p:ext uri="{BB962C8B-B14F-4D97-AF65-F5344CB8AC3E}">
        <p14:creationId xmlns:p14="http://schemas.microsoft.com/office/powerpoint/2010/main" val="359362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sz="1800" dirty="0" smtClean="0"/>
          </a:p>
          <a:p>
            <a:endParaRPr lang="sr-Cyrl-RS" sz="1800" dirty="0" smtClean="0"/>
          </a:p>
          <a:p>
            <a:r>
              <a:rPr lang="sr-Cyrl-RS" sz="1800" dirty="0" smtClean="0"/>
              <a:t>Примедба на процену целисходности продаје може се уложити у року од 15 дана од дана пријема исте.  </a:t>
            </a:r>
          </a:p>
          <a:p>
            <a:endParaRPr lang="sr-Cyrl-RS" sz="1800" dirty="0"/>
          </a:p>
          <a:p>
            <a:r>
              <a:rPr lang="sr-Cyrl-RS" sz="1800" dirty="0" smtClean="0"/>
              <a:t>Стечајни судија је дужан да на основу  савесне и брижљиве оцене закључком утврди  целисходност  предложеног начина продаје  и одговарајући део цене на ком разлучни односно заложни поверилац има право приоритетног намирења.  Против закључка жалба није дозвољена. </a:t>
            </a:r>
          </a:p>
          <a:p>
            <a:endParaRPr lang="sr-Cyrl-RS" sz="1800" dirty="0" smtClean="0"/>
          </a:p>
          <a:p>
            <a:r>
              <a:rPr lang="sr-Cyrl-RS" sz="1800" dirty="0"/>
              <a:t>Независно од </a:t>
            </a:r>
            <a:r>
              <a:rPr lang="sr-Cyrl-RS" sz="1800" i="1" dirty="0"/>
              <a:t>процене целисходности </a:t>
            </a:r>
            <a:r>
              <a:rPr lang="sr-Cyrl-RS" sz="1800" dirty="0"/>
              <a:t>таквог начина намирења мора се  прибавити и </a:t>
            </a:r>
            <a:r>
              <a:rPr lang="sr-Cyrl-RS" sz="1800" i="1" dirty="0"/>
              <a:t>процена вредности  стечајног дужника </a:t>
            </a:r>
            <a:r>
              <a:rPr lang="sr-Cyrl-RS" sz="1800" dirty="0"/>
              <a:t>као правног лица. </a:t>
            </a:r>
          </a:p>
          <a:p>
            <a:endParaRPr lang="sr-Cyrl-RS" sz="1800" dirty="0" smtClean="0"/>
          </a:p>
          <a:p>
            <a:endParaRPr lang="sr-Cyrl-RS" sz="1800" dirty="0"/>
          </a:p>
        </p:txBody>
      </p:sp>
    </p:spTree>
    <p:extLst>
      <p:ext uri="{BB962C8B-B14F-4D97-AF65-F5344CB8AC3E}">
        <p14:creationId xmlns:p14="http://schemas.microsoft.com/office/powerpoint/2010/main" val="149749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1800" dirty="0"/>
              <a:t>Да би се приступило продаји стечајног дужника као правног лица неопходна је сагласност Одбора </a:t>
            </a:r>
            <a:r>
              <a:rPr lang="sr-Cyrl-RS" sz="1800" dirty="0" smtClean="0"/>
              <a:t>поверилаца</a:t>
            </a:r>
            <a:r>
              <a:rPr lang="sr-Cyrl-RS" sz="1800" dirty="0"/>
              <a:t> </a:t>
            </a:r>
            <a:r>
              <a:rPr lang="sr-Cyrl-RS" sz="1800" dirty="0" smtClean="0"/>
              <a:t>и  претходно обавештавање разлучних односно заложних поверилаца у смислу чл.133 ст. 2 Закона.</a:t>
            </a:r>
          </a:p>
          <a:p>
            <a:endParaRPr lang="sr-Cyrl-RS" sz="1800" dirty="0"/>
          </a:p>
          <a:p>
            <a:r>
              <a:rPr lang="sr-Cyrl-RS" sz="1800" dirty="0" smtClean="0"/>
              <a:t>Повериоци </a:t>
            </a:r>
            <a:r>
              <a:rPr lang="sr-Cyrl-RS" sz="1800" dirty="0"/>
              <a:t>који имају право приоритетног намирења </a:t>
            </a:r>
            <a:r>
              <a:rPr lang="sr-Cyrl-RS" sz="1800" dirty="0" smtClean="0"/>
              <a:t> из имовине која је предмет процене  у оквиру процене стечајног дужника као правног лица </a:t>
            </a:r>
            <a:r>
              <a:rPr lang="sr-Cyrl-RS" sz="1800" dirty="0"/>
              <a:t>могу уложити примедбу </a:t>
            </a:r>
            <a:r>
              <a:rPr lang="sr-Cyrl-RS" sz="1800" dirty="0" smtClean="0"/>
              <a:t> на </a:t>
            </a:r>
            <a:r>
              <a:rPr lang="sr-Cyrl-RS" sz="1800" dirty="0"/>
              <a:t>предложену продају укључујући и предлог повољнијег </a:t>
            </a:r>
            <a:r>
              <a:rPr lang="sr-Cyrl-RS" sz="1800" i="1" dirty="0"/>
              <a:t>начина </a:t>
            </a:r>
            <a:r>
              <a:rPr lang="sr-Cyrl-RS" sz="1800" dirty="0"/>
              <a:t>намирења, односно </a:t>
            </a:r>
            <a:r>
              <a:rPr lang="sr-Cyrl-RS" sz="1800" i="1" dirty="0"/>
              <a:t>метода </a:t>
            </a:r>
            <a:r>
              <a:rPr lang="sr-Cyrl-RS" sz="1800" dirty="0"/>
              <a:t>продаје имовине. </a:t>
            </a:r>
            <a:endParaRPr lang="sr-Cyrl-RS" sz="1800" dirty="0" smtClean="0"/>
          </a:p>
          <a:p>
            <a:endParaRPr lang="sr-Cyrl-RS" sz="1800" dirty="0" smtClean="0"/>
          </a:p>
          <a:p>
            <a:r>
              <a:rPr lang="sr-Cyrl-RS" sz="1800" dirty="0" smtClean="0"/>
              <a:t>Одбор </a:t>
            </a:r>
            <a:r>
              <a:rPr lang="sr-Cyrl-RS" sz="1800" dirty="0"/>
              <a:t>поверилаца, повериоци, односно друга заинтересована лица такође могу поднети примедбу на предложену продају, али из разлога непоштовања одредби тог закона или Националних стандарда о управљању стечајном масом у припреми или спровођењу продаје. </a:t>
            </a:r>
            <a:endParaRPr lang="sr-Cyrl-RS" sz="1800" dirty="0" smtClean="0"/>
          </a:p>
          <a:p>
            <a:endParaRPr lang="sr-Cyrl-RS" sz="1800" dirty="0" smtClean="0"/>
          </a:p>
          <a:p>
            <a:pPr marL="0" indent="0">
              <a:buNone/>
            </a:pPr>
            <a:endParaRPr lang="sr-Cyrl-R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4030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1800" dirty="0"/>
              <a:t>О примедби одлучује стечајни судија </a:t>
            </a:r>
            <a:r>
              <a:rPr lang="sr-Cyrl-RS" sz="1800" dirty="0" smtClean="0"/>
              <a:t>закључком, стим да уколико  стечајни управник не прихвати предложени повољнији начин намирења стечјни судија може одредити неку од мера из одредбе чл. 133 ст. 1 Закона о стечају.</a:t>
            </a:r>
          </a:p>
          <a:p>
            <a:pPr marL="0" indent="0">
              <a:buNone/>
            </a:pPr>
            <a:r>
              <a:rPr lang="sr-Cyrl-RS" sz="1800" dirty="0" smtClean="0"/>
              <a:t> </a:t>
            </a:r>
            <a:r>
              <a:rPr lang="sr-Cyrl-RS" sz="1800" dirty="0"/>
              <a:t> </a:t>
            </a:r>
            <a:endParaRPr lang="sr-Cyrl-RS" sz="1800" dirty="0" smtClean="0"/>
          </a:p>
          <a:p>
            <a:pPr marL="0" indent="0">
              <a:buNone/>
            </a:pPr>
            <a:r>
              <a:rPr lang="sr-Cyrl-RS" sz="1800" dirty="0" smtClean="0"/>
              <a:t>По извршеној продаји стечајног дужника као правног лица:</a:t>
            </a:r>
          </a:p>
          <a:p>
            <a:pPr marL="0" indent="0">
              <a:buNone/>
            </a:pPr>
            <a:r>
              <a:rPr lang="sr-Cyrl-RS" sz="1800" dirty="0" smtClean="0"/>
              <a:t>-</a:t>
            </a:r>
            <a:r>
              <a:rPr lang="sr-Cyrl-RS" sz="1800" b="1" dirty="0" smtClean="0"/>
              <a:t>стечајни управник </a:t>
            </a:r>
            <a:r>
              <a:rPr lang="sr-Cyrl-RS" sz="1800" dirty="0" smtClean="0"/>
              <a:t>обавештава  Одбор поверилаца, стечајног судију, разлучне односно заложен повериоце о извршеној продаји и условима продаје,  односно постигнутој цени,</a:t>
            </a:r>
          </a:p>
          <a:p>
            <a:pPr marL="0" indent="0">
              <a:buNone/>
            </a:pPr>
            <a:r>
              <a:rPr lang="sr-Cyrl-RS" sz="1800" dirty="0" smtClean="0"/>
              <a:t>-сачињава уговор о  продаји стечајног дужника као правног лица, који мора садржати одредбу о томе да имовина која није била предмет процене остаје у стечајној маси,</a:t>
            </a:r>
          </a:p>
          <a:p>
            <a:pPr marL="0" indent="0">
              <a:buNone/>
            </a:pPr>
            <a:r>
              <a:rPr lang="sr-Cyrl-RS" sz="1800" dirty="0" smtClean="0"/>
              <a:t>-</a:t>
            </a:r>
            <a:r>
              <a:rPr lang="sr-Cyrl-RS" sz="1800" b="1" dirty="0" smtClean="0"/>
              <a:t>стечајни судија </a:t>
            </a:r>
            <a:r>
              <a:rPr lang="sr-Cyrl-RS" sz="1800" dirty="0" smtClean="0"/>
              <a:t>доноси решење којим констатује да је извршена продаја стечајног дужника као правног лица,  обуставља поступак стечаја над предузећем и наставља над стечајном масом  те налаже брисање терета на имовини стечајног дужника. </a:t>
            </a:r>
          </a:p>
          <a:p>
            <a:pPr marL="0" indent="0">
              <a:buNone/>
            </a:pPr>
            <a:r>
              <a:rPr lang="sr-Cyrl-RS" sz="1800" dirty="0" smtClean="0"/>
              <a:t>  </a:t>
            </a:r>
            <a:endParaRPr lang="sr-Cyrl-RS" sz="1800" dirty="0"/>
          </a:p>
        </p:txBody>
      </p:sp>
    </p:spTree>
    <p:extLst>
      <p:ext uri="{BB962C8B-B14F-4D97-AF65-F5344CB8AC3E}">
        <p14:creationId xmlns:p14="http://schemas.microsoft.com/office/powerpoint/2010/main" val="16205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1800" dirty="0" smtClean="0"/>
              <a:t>Решењем суда налаже се :  </a:t>
            </a:r>
          </a:p>
          <a:p>
            <a:pPr marL="0" indent="0">
              <a:buNone/>
            </a:pPr>
            <a:r>
              <a:rPr lang="sr-Cyrl-RS" sz="1800" dirty="0" smtClean="0"/>
              <a:t>-     брисање терета на имовини стечајног дужника која је била предмет процене </a:t>
            </a:r>
          </a:p>
          <a:p>
            <a:pPr>
              <a:buFontTx/>
              <a:buChar char="-"/>
            </a:pPr>
            <a:r>
              <a:rPr lang="sr-Cyrl-RS" sz="1800" dirty="0" smtClean="0"/>
              <a:t>брисање </a:t>
            </a:r>
            <a:r>
              <a:rPr lang="sr-Cyrl-RS" sz="1800" dirty="0"/>
              <a:t>терета </a:t>
            </a:r>
            <a:r>
              <a:rPr lang="sr-Cyrl-RS" sz="1800" dirty="0" smtClean="0"/>
              <a:t>на уделима или акцијама стечајног дужника.</a:t>
            </a:r>
          </a:p>
          <a:p>
            <a:pPr marL="0" indent="0">
              <a:buNone/>
            </a:pPr>
            <a:endParaRPr lang="sr-Cyrl-RS" sz="1800" dirty="0" smtClean="0"/>
          </a:p>
          <a:p>
            <a:r>
              <a:rPr lang="sr-Cyrl-RS" sz="1800" dirty="0" smtClean="0"/>
              <a:t>Решење суда основ је за упис промене оснивача/члана односно облика друштва код АПР.</a:t>
            </a:r>
          </a:p>
          <a:p>
            <a:pPr marL="0" indent="0">
              <a:buNone/>
            </a:pPr>
            <a:endParaRPr lang="sr-Cyrl-RS" sz="1800" dirty="0"/>
          </a:p>
          <a:p>
            <a:r>
              <a:rPr lang="sr-Cyrl-RS" sz="1800" dirty="0"/>
              <a:t>На основу решења </a:t>
            </a:r>
            <a:r>
              <a:rPr lang="sr-Cyrl-RS" sz="1800" dirty="0" smtClean="0"/>
              <a:t>суда не врши се промена власништва на имовини која је била предмет процене јер она остаје у имовини  предузећа  и не прелази у имовину купца. </a:t>
            </a:r>
          </a:p>
          <a:p>
            <a:pPr>
              <a:buFontTx/>
              <a:buChar char="-"/>
            </a:pPr>
            <a:endParaRPr lang="sr-Cyrl-RS" sz="1800" dirty="0"/>
          </a:p>
          <a:p>
            <a:pPr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99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1800" dirty="0" smtClean="0"/>
              <a:t>Поступак стечаја наставља се у односу  на стечајну масу коју чини остварена купопродајна цена  и  имовина која није била предмет процене. </a:t>
            </a:r>
          </a:p>
          <a:p>
            <a:endParaRPr lang="sr-Cyrl-RS" sz="1800" dirty="0"/>
          </a:p>
          <a:p>
            <a:r>
              <a:rPr lang="sr-Cyrl-RS" sz="1800" dirty="0" smtClean="0"/>
              <a:t>Стечајна маса  се региструје  у АПР –у. </a:t>
            </a:r>
          </a:p>
          <a:p>
            <a:endParaRPr lang="sr-Cyrl-RS" sz="1800" dirty="0"/>
          </a:p>
          <a:p>
            <a:r>
              <a:rPr lang="sr-Cyrl-RS" sz="1800" dirty="0" smtClean="0"/>
              <a:t>У поступку стечаја који је настављен остају у функцији сви помоћни стечајни органи – Скупштина и Одбор поверилаца.</a:t>
            </a:r>
          </a:p>
          <a:p>
            <a:endParaRPr lang="sr-Cyrl-RS" sz="1800" dirty="0"/>
          </a:p>
          <a:p>
            <a:r>
              <a:rPr lang="sr-Cyrl-RS" sz="1800" dirty="0" smtClean="0"/>
              <a:t>Приликом обуставе поступка  не доставља се завршни извештај и завршни рачун  већ  се исти доставља у време закључења стечаја над стечајном масом.</a:t>
            </a:r>
          </a:p>
          <a:p>
            <a:endParaRPr lang="sr-Cyrl-RS" sz="1800" dirty="0"/>
          </a:p>
          <a:p>
            <a:r>
              <a:rPr lang="sr-Cyrl-RS" sz="1800" dirty="0" smtClean="0"/>
              <a:t>Обрачун коначне награде стечајном управнику врши се у време закључења поступка стечаја.  </a:t>
            </a:r>
          </a:p>
          <a:p>
            <a:endParaRPr lang="sr-Cyrl-RS" sz="1800" dirty="0"/>
          </a:p>
          <a:p>
            <a:pPr marL="0" indent="0">
              <a:buNone/>
            </a:pPr>
            <a:endParaRPr lang="sr-Cyrl-RS" sz="1800" dirty="0" smtClean="0"/>
          </a:p>
          <a:p>
            <a:endParaRPr lang="sr-Cyrl-RS" sz="1800" dirty="0" smtClean="0"/>
          </a:p>
          <a:p>
            <a:endParaRPr lang="sr-Cyrl-R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363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1463</TotalTime>
  <Words>791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Tatjana Djurica</cp:lastModifiedBy>
  <cp:revision>98</cp:revision>
  <cp:lastPrinted>2020-10-27T15:07:17Z</cp:lastPrinted>
  <dcterms:created xsi:type="dcterms:W3CDTF">2015-09-21T07:03:01Z</dcterms:created>
  <dcterms:modified xsi:type="dcterms:W3CDTF">2020-10-27T15:36:38Z</dcterms:modified>
</cp:coreProperties>
</file>