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72" r:id="rId3"/>
    <p:sldMasterId id="2147483660" r:id="rId4"/>
  </p:sldMasterIdLst>
  <p:notesMasterIdLst>
    <p:notesMasterId r:id="rId23"/>
  </p:notesMasterIdLst>
  <p:sldIdLst>
    <p:sldId id="272" r:id="rId5"/>
    <p:sldId id="301" r:id="rId6"/>
    <p:sldId id="319" r:id="rId7"/>
    <p:sldId id="318" r:id="rId8"/>
    <p:sldId id="303" r:id="rId9"/>
    <p:sldId id="306" r:id="rId10"/>
    <p:sldId id="305" r:id="rId11"/>
    <p:sldId id="307" r:id="rId12"/>
    <p:sldId id="304" r:id="rId13"/>
    <p:sldId id="308" r:id="rId14"/>
    <p:sldId id="310" r:id="rId15"/>
    <p:sldId id="311" r:id="rId16"/>
    <p:sldId id="312" r:id="rId17"/>
    <p:sldId id="313" r:id="rId18"/>
    <p:sldId id="314" r:id="rId19"/>
    <p:sldId id="316" r:id="rId20"/>
    <p:sldId id="309" r:id="rId21"/>
    <p:sldId id="317" r:id="rId22"/>
  </p:sldIdLst>
  <p:sldSz cx="9144000" cy="6858000" type="screen4x3"/>
  <p:notesSz cx="6858000" cy="9947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5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3333CC"/>
    <a:srgbClr val="0083E6"/>
    <a:srgbClr val="159BFF"/>
    <a:srgbClr val="C2E7F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92" d="100"/>
          <a:sy n="92" d="100"/>
        </p:scale>
        <p:origin x="132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64" y="-96"/>
      </p:cViewPr>
      <p:guideLst>
        <p:guide orient="horz" pos="3133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498" cy="497126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892" y="0"/>
            <a:ext cx="2972498" cy="497126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50AC5B1-2FDD-488B-AC14-D9F28D1B05E1}" type="datetimeFigureOut">
              <a:rPr lang="x-none"/>
              <a:pPr>
                <a:defRPr/>
              </a:pPr>
              <a:t>18.10.2021.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62" tIns="46081" rIns="92162" bIns="46081" rtlCol="0" anchor="ctr"/>
          <a:lstStyle/>
          <a:p>
            <a:pPr lvl="0"/>
            <a:endParaRPr lang="x-non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963" y="4725076"/>
            <a:ext cx="5486078" cy="4475717"/>
          </a:xfrm>
          <a:prstGeom prst="rect">
            <a:avLst/>
          </a:prstGeom>
        </p:spPr>
        <p:txBody>
          <a:bodyPr vert="horz" lIns="92162" tIns="46081" rIns="92162" bIns="4608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x-non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563"/>
            <a:ext cx="2972498" cy="497124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892" y="9448563"/>
            <a:ext cx="2972498" cy="497124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A2E65FE-5207-443C-83DB-20FE5EC210AB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14823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237D50F-9DEB-4560-9497-847623C50053}" type="datetimeFigureOut">
              <a:rPr lang="en-US"/>
              <a:pPr>
                <a:defRPr/>
              </a:pPr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7AB6BA1-B091-476B-B7C1-1318077F4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5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C2BF1699-3682-4C64-8FAD-49A61A42FC96}" type="datetimeFigureOut">
              <a:rPr lang="en-US"/>
              <a:pPr>
                <a:defRPr/>
              </a:pPr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84E157E-4C91-4D02-A02F-7193184C9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9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CA809C3-FDFF-4504-AEAD-5EE3AE30FED2}" type="datetimeFigureOut">
              <a:rPr lang="en-US"/>
              <a:pPr>
                <a:defRPr/>
              </a:pPr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7523153-9BDC-42B4-AAC1-D49E753FE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77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22D9A-AD86-4CFF-80D8-2CE88266D7E8}" type="datetimeFigureOut">
              <a:rPr lang="x-none"/>
              <a:pPr>
                <a:defRPr/>
              </a:pPr>
              <a:t>18.10.2021.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8EB05-EC27-4543-A5FC-E4167542157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60139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E4461-8618-4B40-A730-3878DEE8E4F1}" type="datetimeFigureOut">
              <a:rPr lang="x-none"/>
              <a:pPr>
                <a:defRPr/>
              </a:pPr>
              <a:t>18.10.2021.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50239-8F77-4D32-8C2B-25B579288CA7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20638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BD462-36AB-45CF-9AB0-87DF742FAD96}" type="datetimeFigureOut">
              <a:rPr lang="x-none"/>
              <a:pPr>
                <a:defRPr/>
              </a:pPr>
              <a:t>18.10.2021.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29F20-5200-4AD6-AA87-057E77A8120F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17739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8F09F-BCFA-42C7-BB87-F217A1E0D256}" type="datetimeFigureOut">
              <a:rPr lang="x-none"/>
              <a:pPr>
                <a:defRPr/>
              </a:pPr>
              <a:t>18.10.2021.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0E508-9E80-451E-A1ED-E52DF4DE843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29465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B9F3-D6E5-434B-823F-3D32B3504E6B}" type="datetimeFigureOut">
              <a:rPr lang="x-none"/>
              <a:pPr>
                <a:defRPr/>
              </a:pPr>
              <a:t>18.10.2021.</a:t>
            </a:fld>
            <a:endParaRPr 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41D2F-0E3A-46BF-980F-D706C32DD81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75190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916A2-C3BE-4666-B7BB-C20C24B6C9B2}" type="datetimeFigureOut">
              <a:rPr lang="x-none"/>
              <a:pPr>
                <a:defRPr/>
              </a:pPr>
              <a:t>18.10.2021.</a:t>
            </a:fld>
            <a:endParaRPr 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505CE-E82E-4E50-9CC8-BAEC652CB7C6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35271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516F7-9F08-4AF4-B8E5-BBB51D4C1B5B}" type="datetimeFigureOut">
              <a:rPr lang="x-none"/>
              <a:pPr>
                <a:defRPr/>
              </a:pPr>
              <a:t>18.10.2021.</a:t>
            </a:fld>
            <a:endParaRPr 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B1D62-818B-442D-90E2-D0F7F3D9F82C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78027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1FF8C-599B-4153-A75C-AF9ED5038515}" type="datetimeFigureOut">
              <a:rPr lang="x-none"/>
              <a:pPr>
                <a:defRPr/>
              </a:pPr>
              <a:t>18.10.2021.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D9FFC-F892-4C05-AB86-204985097F6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9489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 userDrawn="1"/>
        </p:nvGrpSpPr>
        <p:grpSpPr bwMode="auto">
          <a:xfrm>
            <a:off x="0" y="0"/>
            <a:ext cx="9148763" cy="6781800"/>
            <a:chOff x="0" y="0"/>
            <a:chExt cx="9147976" cy="6781801"/>
          </a:xfrm>
        </p:grpSpPr>
        <p:pic>
          <p:nvPicPr>
            <p:cNvPr id="5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85800"/>
              <a:ext cx="9147976" cy="6096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 descr="alsu 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211627"/>
              <a:ext cx="1751400" cy="7027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7990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6EDE5-CD73-4BFA-A43D-378C608C05C3}" type="datetimeFigureOut">
              <a:rPr lang="x-none"/>
              <a:pPr>
                <a:defRPr/>
              </a:pPr>
              <a:t>18.10.2021.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FEB84-38EA-4737-90CD-B6263BC6CDDB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371476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3E824-548C-4895-ADCC-F82FF6360051}" type="datetimeFigureOut">
              <a:rPr lang="x-none"/>
              <a:pPr>
                <a:defRPr/>
              </a:pPr>
              <a:t>18.10.2021.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4356F-DBC2-4B58-A412-5DDDE786C7BE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603727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C8D1D-7564-42FB-B339-F0302B8368A8}" type="datetimeFigureOut">
              <a:rPr lang="x-none"/>
              <a:pPr>
                <a:defRPr/>
              </a:pPr>
              <a:t>18.10.2021.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2DBD2-F90E-4A80-96FB-A89822503C8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211349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2A9A9-F399-4A54-9283-406AA9F4DB3F}" type="datetimeFigureOut">
              <a:rPr lang="en-US"/>
              <a:pPr>
                <a:defRPr/>
              </a:pPr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3615C-29BD-4356-99B9-3599A29E9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548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E927A-D1B6-4751-ACF9-EFD8EDEB6662}" type="datetimeFigureOut">
              <a:rPr lang="en-US"/>
              <a:pPr>
                <a:defRPr/>
              </a:pPr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4092E-BD93-45D3-A17C-DBBE3FB4F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662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80295-F250-42F8-B5FE-F66FA0AE1C97}" type="datetimeFigureOut">
              <a:rPr lang="en-US"/>
              <a:pPr>
                <a:defRPr/>
              </a:pPr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C4E90-3720-4902-A551-4193DC2FD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956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EBC4B-F659-4BFA-81B6-F14B588D3415}" type="datetimeFigureOut">
              <a:rPr lang="en-US"/>
              <a:pPr>
                <a:defRPr/>
              </a:pPr>
              <a:t>10/18/2021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F2C31-862F-4B1A-A573-52C7BD634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09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9C10F-F5D9-433D-AE95-6CF94CD50DE4}" type="datetimeFigureOut">
              <a:rPr lang="en-US"/>
              <a:pPr>
                <a:defRPr/>
              </a:pPr>
              <a:t>10/18/2021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8E73F-CCF4-484A-87AC-6BBDCBC91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247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0CDA8-AE35-4B56-967C-C82A397D5C1F}" type="datetimeFigureOut">
              <a:rPr lang="en-US"/>
              <a:pPr>
                <a:defRPr/>
              </a:pPr>
              <a:t>10/18/2021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33BB4-4820-4907-840E-30E0D9CAA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577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FD581-8938-4C66-B8C5-BBB7A9C9B8D1}" type="datetimeFigureOut">
              <a:rPr lang="en-US"/>
              <a:pPr>
                <a:defRPr/>
              </a:pPr>
              <a:t>10/18/2021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874AE-ECDE-446C-BC5E-858BFFB77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70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1460AE9F-9CD0-49CE-840F-B46AA03ADC55}" type="datetimeFigureOut">
              <a:rPr lang="en-US"/>
              <a:pPr>
                <a:defRPr/>
              </a:pPr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13E86E9-BFC0-4EF4-A1CE-5ABE1174E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58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36629-B802-4428-88EC-07D4EAC38A0E}" type="datetimeFigureOut">
              <a:rPr lang="en-US"/>
              <a:pPr>
                <a:defRPr/>
              </a:pPr>
              <a:t>10/18/2021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631F6-3C98-4013-9D8F-54DB7B6D7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186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61085-8176-4DCC-9683-E1ADC9EE16BA}" type="datetimeFigureOut">
              <a:rPr lang="en-US"/>
              <a:pPr>
                <a:defRPr/>
              </a:pPr>
              <a:t>10/18/2021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9B8B6-6F7E-4D76-BF4B-393DCAD11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791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EC64C-7BFC-4884-AB3F-F2B996B81E45}" type="datetimeFigureOut">
              <a:rPr lang="en-US"/>
              <a:pPr>
                <a:defRPr/>
              </a:pPr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3DA3D-9D1D-4265-B211-A49D502B4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559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30401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0095D-D9E2-4F58-ACA4-E648CC3B7CB8}" type="datetimeFigureOut">
              <a:rPr lang="en-US"/>
              <a:pPr>
                <a:defRPr/>
              </a:pPr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4C8B9-31C4-4B25-BC03-F1772B18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097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F231A-D580-4AB8-92B9-ED3B2C8F17ED}" type="datetimeFigureOut">
              <a:rPr lang="en-US"/>
              <a:pPr>
                <a:defRPr/>
              </a:pPr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327C7-B134-4DD9-B46C-36B9DDBA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309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ABB9E-0A48-4A39-B9B9-9B3382E4E7F4}" type="datetimeFigureOut">
              <a:rPr lang="en-US"/>
              <a:pPr>
                <a:defRPr/>
              </a:pPr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192E5-AFE0-4EBE-94E4-A2F218A55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009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0A315-6DA0-4442-AA50-1B4B5C775630}" type="datetimeFigureOut">
              <a:rPr lang="en-US"/>
              <a:pPr>
                <a:defRPr/>
              </a:pPr>
              <a:t>10/18/2021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3478A-5F42-4FE7-B292-0947BD0F5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435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30232-EEE0-4686-B87B-E10383673274}" type="datetimeFigureOut">
              <a:rPr lang="en-US"/>
              <a:pPr>
                <a:defRPr/>
              </a:pPr>
              <a:t>10/18/2021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024EE-7D69-4107-A9E5-33F2CCE07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00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3960C-79AD-4EE7-AF0E-05E8AFFAB466}" type="datetimeFigureOut">
              <a:rPr lang="en-US"/>
              <a:pPr>
                <a:defRPr/>
              </a:pPr>
              <a:t>10/18/2021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F1650-9AB0-4BBC-9385-46D5ECCF0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0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7DE2861-55CC-40A2-BF43-CA52895A3F37}" type="datetimeFigureOut">
              <a:rPr lang="en-US"/>
              <a:pPr>
                <a:defRPr/>
              </a:pPr>
              <a:t>10/18/2021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F48886E-47DA-4B86-8026-39F16707C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956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33004-2F0E-4750-B5D5-0F3C0D84AAE9}" type="datetimeFigureOut">
              <a:rPr lang="en-US"/>
              <a:pPr>
                <a:defRPr/>
              </a:pPr>
              <a:t>10/18/2021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9522E-C9BB-4E73-AFD1-3239EE607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747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416A7-99A7-46BB-B075-51C9814D6D72}" type="datetimeFigureOut">
              <a:rPr lang="en-US"/>
              <a:pPr>
                <a:defRPr/>
              </a:pPr>
              <a:t>10/18/2021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F39C5-68BF-4940-BAE0-B5B6190B2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219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047BD-1787-46BB-B96F-D0441A58232C}" type="datetimeFigureOut">
              <a:rPr lang="en-US"/>
              <a:pPr>
                <a:defRPr/>
              </a:pPr>
              <a:t>10/18/2021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DBD23-7254-4785-AACF-09AE300BC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312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8A2FF-93CC-4424-A041-ADA03771F1F6}" type="datetimeFigureOut">
              <a:rPr lang="en-US"/>
              <a:pPr>
                <a:defRPr/>
              </a:pPr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0BF44-2512-4843-8A77-1B42C1DCA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7743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49429-4DDD-472D-83A9-7164D4BD97FC}" type="datetimeFigureOut">
              <a:rPr lang="en-US"/>
              <a:pPr>
                <a:defRPr/>
              </a:pPr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CADDE-560F-499C-91BF-C47535684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9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B258B43-C00B-4627-BF89-FA7CB236B2CA}" type="datetimeFigureOut">
              <a:rPr lang="en-US"/>
              <a:pPr>
                <a:defRPr/>
              </a:pPr>
              <a:t>10/18/2021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D994E8DD-9829-4F70-A45F-4616B2CBE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29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385D1BD-4163-406F-AF6E-CA2F8C5EC84B}" type="datetimeFigureOut">
              <a:rPr lang="en-US"/>
              <a:pPr>
                <a:defRPr/>
              </a:pPr>
              <a:t>10/18/2021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3273289-7382-4E0A-9B0D-E5CD3C4DF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5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1EAEDED-9EFE-4612-8E20-18BFCA9CB80A}" type="datetimeFigureOut">
              <a:rPr lang="en-US"/>
              <a:pPr>
                <a:defRPr/>
              </a:pPr>
              <a:t>10/18/2021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BD48AB54-C048-492B-8554-E329C92EB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9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88D6C50-0420-46CB-A423-BADE458945D6}" type="datetimeFigureOut">
              <a:rPr lang="en-US"/>
              <a:pPr>
                <a:defRPr/>
              </a:pPr>
              <a:t>10/18/2021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01038F65-4BA7-4989-B165-40E3D48DD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7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39401C4-B75D-4011-A4C8-2FBF4E8C39EC}" type="datetimeFigureOut">
              <a:rPr lang="en-US"/>
              <a:pPr>
                <a:defRPr/>
              </a:pPr>
              <a:t>10/18/2021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E7F5839-6599-4BA0-9DBE-6E394EE23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3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sr-Latn-RS" altLang="sr-Latn-R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sr-Latn-RS" alt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C5190434-DA73-4D6E-B3CA-504AC9760760}" type="datetimeFigureOut">
              <a:rPr lang="x-none"/>
              <a:pPr>
                <a:defRPr/>
              </a:pPr>
              <a:t>18.10.2021.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36EA92C-AFB6-4352-8A57-402AA734D6B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3AB508-F78B-4382-8C90-617FDD9F1B21}" type="datetimeFigureOut">
              <a:rPr lang="en-US"/>
              <a:pPr>
                <a:defRPr/>
              </a:pPr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A2F4AE-BCAE-4BBF-AF63-606F3333F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28B7CC-0737-4499-8BD5-4CD847526806}" type="datetimeFigureOut">
              <a:rPr lang="en-US"/>
              <a:pPr>
                <a:defRPr/>
              </a:pPr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34524D-47BC-4EA5-AEB1-14C706CE0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85800" y="1774388"/>
            <a:ext cx="7772400" cy="1483673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85800" y="3551117"/>
            <a:ext cx="7772400" cy="91848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x-none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5517232"/>
            <a:ext cx="2279758" cy="11076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278679"/>
            <a:ext cx="2235454" cy="11903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AFD2D1C-6F4B-4E21-BA4C-D51D590F6F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5278679"/>
            <a:ext cx="1875580" cy="10406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11D86AE-9957-4D15-B151-40AF71ED1CCF}"/>
              </a:ext>
            </a:extLst>
          </p:cNvPr>
          <p:cNvSpPr txBox="1"/>
          <p:nvPr/>
        </p:nvSpPr>
        <p:spPr>
          <a:xfrm>
            <a:off x="1115616" y="1988840"/>
            <a:ext cx="66967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latin typeface="+mn-lt"/>
              </a:rPr>
              <a:t>ПРОДАЈА РОБЕ ПОД ЦАРИНСКИМ НАДЗОРОМ</a:t>
            </a:r>
            <a:endParaRPr lang="sr-Latn-RS" sz="3200" b="1" dirty="0"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6826609-9836-45DD-9B19-43B59E92F744}"/>
              </a:ext>
            </a:extLst>
          </p:cNvPr>
          <p:cNvSpPr txBox="1"/>
          <p:nvPr/>
        </p:nvSpPr>
        <p:spPr>
          <a:xfrm>
            <a:off x="2327503" y="3778540"/>
            <a:ext cx="489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Cyrl-RS" sz="2000" b="1" dirty="0">
                <a:latin typeface="+mn-lt"/>
              </a:rPr>
              <a:t>Предавач: Ивана Вујетић, </a:t>
            </a:r>
          </a:p>
          <a:p>
            <a:pPr algn="r"/>
            <a:r>
              <a:rPr lang="sr-Cyrl-RS" sz="2000" b="1" dirty="0">
                <a:latin typeface="+mn-lt"/>
              </a:rPr>
              <a:t>помоћник директора Центра за стечај</a:t>
            </a:r>
            <a:endParaRPr lang="sr-Latn-RS" sz="2000" b="1" dirty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F147BB7-0858-4709-A015-D4766383C0FD}"/>
              </a:ext>
            </a:extLst>
          </p:cNvPr>
          <p:cNvSpPr txBox="1"/>
          <p:nvPr/>
        </p:nvSpPr>
        <p:spPr>
          <a:xfrm>
            <a:off x="467544" y="1196752"/>
            <a:ext cx="820891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+mn-lt"/>
              </a:rPr>
              <a:t>3. Права и обавезе стечајног дужника и стечајног управника у вези са поступком царинског надзора</a:t>
            </a:r>
          </a:p>
          <a:p>
            <a:endParaRPr lang="ru-RU" sz="2000" b="1" dirty="0"/>
          </a:p>
          <a:p>
            <a:endParaRPr lang="sr-Latn-R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A0115E0-D569-4B73-B4DF-6384375EA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344" y="2708920"/>
            <a:ext cx="8229600" cy="3528392"/>
          </a:xfrm>
        </p:spPr>
        <p:txBody>
          <a:bodyPr/>
          <a:lstStyle/>
          <a:p>
            <a:pPr marL="0" indent="0">
              <a:buNone/>
            </a:pPr>
            <a:r>
              <a:rPr lang="sr-Cyrl-RS" dirty="0"/>
              <a:t>Време настанка царинског дуга према Царинском закону:</a:t>
            </a:r>
          </a:p>
          <a:p>
            <a:pPr marL="0" indent="0">
              <a:buNone/>
            </a:pPr>
            <a:r>
              <a:rPr lang="ru-RU" b="1" dirty="0"/>
              <a:t>Царински дуг настаје у време прихватања декларације.</a:t>
            </a:r>
            <a:endParaRPr lang="sr-Cyrl-R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06FCD88-02CC-4DB1-BBDD-C39D03855E20}"/>
              </a:ext>
            </a:extLst>
          </p:cNvPr>
          <p:cNvSpPr txBox="1"/>
          <p:nvPr/>
        </p:nvSpPr>
        <p:spPr>
          <a:xfrm>
            <a:off x="10476656" y="35730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6857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F147BB7-0858-4709-A015-D4766383C0FD}"/>
              </a:ext>
            </a:extLst>
          </p:cNvPr>
          <p:cNvSpPr txBox="1"/>
          <p:nvPr/>
        </p:nvSpPr>
        <p:spPr>
          <a:xfrm>
            <a:off x="467544" y="1196752"/>
            <a:ext cx="820891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+mn-lt"/>
              </a:rPr>
              <a:t>3. Права и обавезе стечајног дужника и стечајног управника у вези са поступком царинског надзора</a:t>
            </a:r>
          </a:p>
          <a:p>
            <a:endParaRPr lang="ru-RU" sz="2000" b="1" dirty="0"/>
          </a:p>
          <a:p>
            <a:endParaRPr lang="sr-Latn-R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A0115E0-D569-4B73-B4DF-6384375EA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75" y="2481281"/>
            <a:ext cx="8229600" cy="352839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sr-Cyrl-R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Царински дуг настао </a:t>
            </a:r>
            <a:r>
              <a:rPr lang="sr-Cyrl-RS" dirty="0">
                <a:solidFill>
                  <a:srgbClr val="FF0000"/>
                </a:solidFill>
              </a:rPr>
              <a:t>пре отварања стечајног </a:t>
            </a:r>
            <a:r>
              <a:rPr lang="sr-Cyrl-R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поступка намирује се у складу са правилима о намирењу стечајних поверилаца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r-Cyrl-R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Царински дуг настао </a:t>
            </a:r>
            <a:r>
              <a:rPr lang="sr-Cyrl-RS" dirty="0">
                <a:solidFill>
                  <a:srgbClr val="FF0000"/>
                </a:solidFill>
              </a:rPr>
              <a:t>после отварања стечајног поступка</a:t>
            </a:r>
            <a:r>
              <a:rPr lang="sr-Cyrl-R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намирује се као обавеза стечајне масе.</a:t>
            </a:r>
          </a:p>
          <a:p>
            <a:pPr marL="0" indent="0">
              <a:buNone/>
            </a:pPr>
            <a:endParaRPr lang="sr-Cyrl-R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06FCD88-02CC-4DB1-BBDD-C39D03855E20}"/>
              </a:ext>
            </a:extLst>
          </p:cNvPr>
          <p:cNvSpPr txBox="1"/>
          <p:nvPr/>
        </p:nvSpPr>
        <p:spPr>
          <a:xfrm>
            <a:off x="10476656" y="35730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336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F147BB7-0858-4709-A015-D4766383C0FD}"/>
              </a:ext>
            </a:extLst>
          </p:cNvPr>
          <p:cNvSpPr txBox="1"/>
          <p:nvPr/>
        </p:nvSpPr>
        <p:spPr>
          <a:xfrm>
            <a:off x="467544" y="1196752"/>
            <a:ext cx="82089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+mn-lt"/>
              </a:rPr>
              <a:t>4. Могућностин и начин уновчења робе под царинским надзором</a:t>
            </a:r>
          </a:p>
          <a:p>
            <a:endParaRPr lang="sr-Latn-R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A0115E0-D569-4B73-B4DF-6384375EA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365" y="2304748"/>
            <a:ext cx="8229600" cy="2443626"/>
          </a:xfrm>
        </p:spPr>
        <p:txBody>
          <a:bodyPr/>
          <a:lstStyle/>
          <a:p>
            <a:pPr marL="0" indent="0">
              <a:buNone/>
            </a:pPr>
            <a:r>
              <a:rPr lang="sr-Cyrl-R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Прописи који се примењују:</a:t>
            </a:r>
          </a:p>
          <a:p>
            <a:r>
              <a:rPr lang="sr-Cyrl-R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Закон о стечају</a:t>
            </a:r>
          </a:p>
          <a:p>
            <a:r>
              <a:rPr lang="sr-Cyrl-R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Национлни стандард број 5 о начину и поступку уновчења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06FCD88-02CC-4DB1-BBDD-C39D03855E20}"/>
              </a:ext>
            </a:extLst>
          </p:cNvPr>
          <p:cNvSpPr txBox="1"/>
          <p:nvPr/>
        </p:nvSpPr>
        <p:spPr>
          <a:xfrm>
            <a:off x="10476656" y="35730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Latn-R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D4067FA-6582-4AD2-BD98-03B4FF6F0D28}"/>
              </a:ext>
            </a:extLst>
          </p:cNvPr>
          <p:cNvSpPr txBox="1"/>
          <p:nvPr/>
        </p:nvSpPr>
        <p:spPr>
          <a:xfrm>
            <a:off x="467544" y="4725144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+mn-lt"/>
              </a:rPr>
              <a:t>„Ако се ради о страној роби која се налази у царинском складишту, а представља имовину стечајног дужника поступак продаје ће се вршити у складу са одредбама Закона о стечају и Националним стандардом број 5, којим је регулисан поступак уновчења имовине стечајног дужника.“, мишљење Министарства финансија и мишљење Управе царина</a:t>
            </a:r>
            <a:endParaRPr lang="sr-Latn-R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56957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F147BB7-0858-4709-A015-D4766383C0FD}"/>
              </a:ext>
            </a:extLst>
          </p:cNvPr>
          <p:cNvSpPr txBox="1"/>
          <p:nvPr/>
        </p:nvSpPr>
        <p:spPr>
          <a:xfrm>
            <a:off x="467544" y="1196752"/>
            <a:ext cx="82089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+mn-lt"/>
              </a:rPr>
              <a:t>4. Могућностин и начин уновчења робе под царинским надзором</a:t>
            </a:r>
          </a:p>
          <a:p>
            <a:endParaRPr lang="sr-Latn-R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A0115E0-D569-4B73-B4DF-6384375EA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535869"/>
            <a:ext cx="8229600" cy="2443626"/>
          </a:xfrm>
        </p:spPr>
        <p:txBody>
          <a:bodyPr/>
          <a:lstStyle/>
          <a:p>
            <a:pPr marL="0" indent="0">
              <a:buNone/>
            </a:pPr>
            <a:r>
              <a:rPr lang="sr-Cyrl-R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Начини уновчења:</a:t>
            </a:r>
          </a:p>
          <a:p>
            <a:r>
              <a:rPr lang="sr-Cyrl-R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Јавним надметањем</a:t>
            </a:r>
          </a:p>
          <a:p>
            <a:r>
              <a:rPr lang="sr-Cyrl-R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Јавним </a:t>
            </a:r>
            <a:r>
              <a:rPr lang="sr-Cyrl-R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прикупљањем </a:t>
            </a:r>
            <a:r>
              <a:rPr lang="sr-Cyrl-R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понуда</a:t>
            </a:r>
          </a:p>
          <a:p>
            <a:r>
              <a:rPr lang="sr-Cyrl-R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Непосредном погодбом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06FCD88-02CC-4DB1-BBDD-C39D03855E20}"/>
              </a:ext>
            </a:extLst>
          </p:cNvPr>
          <p:cNvSpPr txBox="1"/>
          <p:nvPr/>
        </p:nvSpPr>
        <p:spPr>
          <a:xfrm>
            <a:off x="10476656" y="35730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2744888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F147BB7-0858-4709-A015-D4766383C0FD}"/>
              </a:ext>
            </a:extLst>
          </p:cNvPr>
          <p:cNvSpPr txBox="1"/>
          <p:nvPr/>
        </p:nvSpPr>
        <p:spPr>
          <a:xfrm>
            <a:off x="467544" y="1196752"/>
            <a:ext cx="82089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+mn-lt"/>
              </a:rPr>
              <a:t>4. Могућностин и начин уновчења робе под царинским надзором</a:t>
            </a:r>
          </a:p>
          <a:p>
            <a:endParaRPr lang="sr-Latn-R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A0115E0-D569-4B73-B4DF-6384375EA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295744"/>
            <a:ext cx="8229600" cy="4013576"/>
          </a:xfrm>
        </p:spPr>
        <p:txBody>
          <a:bodyPr/>
          <a:lstStyle/>
          <a:p>
            <a:pPr marL="0" indent="0">
              <a:buNone/>
            </a:pPr>
            <a:r>
              <a:rPr lang="sr-Cyrl-R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Предмет уновчења:</a:t>
            </a:r>
          </a:p>
          <a:p>
            <a:pPr marL="0" indent="0">
              <a:buNone/>
            </a:pPr>
            <a:endParaRPr lang="sr-Cyrl-R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sr-Cyrl-R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Роба која се још увек налази под царинским надзором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По завршетку царинског надзора – након пуштања робе у слободан промет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06FCD88-02CC-4DB1-BBDD-C39D03855E20}"/>
              </a:ext>
            </a:extLst>
          </p:cNvPr>
          <p:cNvSpPr txBox="1"/>
          <p:nvPr/>
        </p:nvSpPr>
        <p:spPr>
          <a:xfrm>
            <a:off x="10476656" y="35730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1875252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F147BB7-0858-4709-A015-D4766383C0FD}"/>
              </a:ext>
            </a:extLst>
          </p:cNvPr>
          <p:cNvSpPr txBox="1"/>
          <p:nvPr/>
        </p:nvSpPr>
        <p:spPr>
          <a:xfrm>
            <a:off x="467544" y="1196752"/>
            <a:ext cx="82089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+mn-lt"/>
              </a:rPr>
              <a:t>4. Могућностин и начин уновчења робе под царинским надзором</a:t>
            </a:r>
          </a:p>
          <a:p>
            <a:endParaRPr lang="sr-Latn-R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A0115E0-D569-4B73-B4DF-6384375EA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905" y="1893359"/>
            <a:ext cx="8229600" cy="1823674"/>
          </a:xfrm>
        </p:spPr>
        <p:txBody>
          <a:bodyPr/>
          <a:lstStyle/>
          <a:p>
            <a:pPr marL="0" indent="0">
              <a:buNone/>
            </a:pPr>
            <a:r>
              <a:rPr lang="sr-Cyrl-RS" sz="28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Роба под царинским надзором</a:t>
            </a:r>
          </a:p>
          <a:p>
            <a:pPr marL="400050" lvl="1" indent="0">
              <a:buNone/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У овом случају доћи ће до преноса права власништва над робом док се иста налази под царинским надзором, односно у поступку царинског складиштења, у ком случају сва права и обавезе из царинског поступка прелазе на новог власника.</a:t>
            </a:r>
            <a:endParaRPr lang="sr-Cyrl-R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06FCD88-02CC-4DB1-BBDD-C39D03855E20}"/>
              </a:ext>
            </a:extLst>
          </p:cNvPr>
          <p:cNvSpPr txBox="1"/>
          <p:nvPr/>
        </p:nvSpPr>
        <p:spPr>
          <a:xfrm>
            <a:off x="10476656" y="35730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Latn-RS" dirty="0"/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xmlns="" id="{1513E4FF-7EBE-45C8-9B0D-9A8812F9549A}"/>
              </a:ext>
            </a:extLst>
          </p:cNvPr>
          <p:cNvSpPr txBox="1">
            <a:spLocks/>
          </p:cNvSpPr>
          <p:nvPr/>
        </p:nvSpPr>
        <p:spPr>
          <a:xfrm>
            <a:off x="179512" y="3717033"/>
            <a:ext cx="8229600" cy="2952327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buFont typeface="Arial" panose="020B0604020202020204" pitchFamily="34" charset="0"/>
              <a:buNone/>
            </a:pPr>
            <a:r>
              <a:rPr lang="sr-Cyrl-RS" sz="2000" dirty="0">
                <a:solidFill>
                  <a:srgbClr val="FF0000"/>
                </a:solidFill>
              </a:rPr>
              <a:t>Важне напомене:</a:t>
            </a:r>
          </a:p>
          <a:p>
            <a:pPr marL="857250" lvl="1" indent="-457200">
              <a:buFontTx/>
              <a:buChar char="-"/>
            </a:pPr>
            <a:r>
              <a:rPr lang="sr-Cyrl-R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Продаје се роба са неизвесном правном судбином</a:t>
            </a:r>
          </a:p>
          <a:p>
            <a:pPr marL="857250" lvl="1" indent="-457200">
              <a:buFontTx/>
              <a:buChar char="-"/>
            </a:pPr>
            <a:r>
              <a:rPr lang="sr-Cyrl-R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Процењује </a:t>
            </a:r>
            <a:r>
              <a:rPr lang="sr-Cyrl-R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са дисконтом</a:t>
            </a:r>
            <a:endParaRPr lang="sr-Cyrl-R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857250" lvl="1" indent="-457200">
              <a:buFontTx/>
              <a:buChar char="-"/>
            </a:pPr>
            <a:r>
              <a:rPr lang="sr-Cyrl-R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Постоје ризици у вези са пуштањем робе у слободан промет</a:t>
            </a:r>
          </a:p>
          <a:p>
            <a:pPr marL="857250" lvl="1" indent="-457200">
              <a:buFontTx/>
              <a:buChar char="-"/>
            </a:pPr>
            <a:r>
              <a:rPr lang="sr-Cyrl-R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Царински дуг се пребацује на </a:t>
            </a:r>
            <a:r>
              <a:rPr lang="sr-Cyrl-R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купца</a:t>
            </a:r>
          </a:p>
          <a:p>
            <a:pPr marL="857250" lvl="1" indent="-457200">
              <a:buFontTx/>
              <a:buChar char="-"/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Потребно је у продајној документацији истаћи све напомене и доставити купцу сву документацију која се односи на поступак надзора</a:t>
            </a:r>
          </a:p>
          <a:p>
            <a:pPr marL="857250" lvl="1" indent="-457200">
              <a:buFontTx/>
              <a:buChar char="-"/>
            </a:pPr>
            <a:endParaRPr lang="sr-Cyrl-R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857250" lvl="1" indent="-457200">
              <a:buFontTx/>
              <a:buChar char="-"/>
            </a:pPr>
            <a:endParaRPr lang="sr-Cyrl-R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70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F147BB7-0858-4709-A015-D4766383C0FD}"/>
              </a:ext>
            </a:extLst>
          </p:cNvPr>
          <p:cNvSpPr txBox="1"/>
          <p:nvPr/>
        </p:nvSpPr>
        <p:spPr>
          <a:xfrm>
            <a:off x="467544" y="1196752"/>
            <a:ext cx="82089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Могућностин и начин уновчења робе под царинским надзором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A0115E0-D569-4B73-B4DF-6384375EA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639" y="2010326"/>
            <a:ext cx="8229600" cy="1562690"/>
          </a:xfrm>
        </p:spPr>
        <p:txBody>
          <a:bodyPr/>
          <a:lstStyle/>
          <a:p>
            <a:pPr marL="0" indent="0">
              <a:buNone/>
            </a:pPr>
            <a:r>
              <a:rPr lang="sr-Cyrl-RS" sz="28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Продаја робе по завршетку царинског надзора</a:t>
            </a:r>
          </a:p>
          <a:p>
            <a:pPr marL="400050" lvl="1" indent="0">
              <a:buNone/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У овом случају спровешће се поступак пуштања робе у слободан промет након чега се са истом може слободно располагати, односно уновчити, при чему је царински дуг обавеза стечајне масе.“</a:t>
            </a:r>
            <a:endParaRPr lang="sr-Cyrl-R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06FCD88-02CC-4DB1-BBDD-C39D03855E20}"/>
              </a:ext>
            </a:extLst>
          </p:cNvPr>
          <p:cNvSpPr txBox="1"/>
          <p:nvPr/>
        </p:nvSpPr>
        <p:spPr>
          <a:xfrm>
            <a:off x="10476656" y="35730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xmlns="" id="{1F0EB0CA-C99F-4E00-BC94-BBD70574352C}"/>
              </a:ext>
            </a:extLst>
          </p:cNvPr>
          <p:cNvSpPr txBox="1">
            <a:spLocks/>
          </p:cNvSpPr>
          <p:nvPr/>
        </p:nvSpPr>
        <p:spPr>
          <a:xfrm>
            <a:off x="425761" y="3478004"/>
            <a:ext cx="8229600" cy="336289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Cyrl-RS" sz="2400" dirty="0">
                <a:solidFill>
                  <a:srgbClr val="FF0000"/>
                </a:solidFill>
              </a:rPr>
              <a:t>Важне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Cyrl-RS" sz="2400" dirty="0">
                <a:solidFill>
                  <a:srgbClr val="FF0000"/>
                </a:solidFill>
              </a:rPr>
              <a:t>напомене:</a:t>
            </a:r>
            <a:endParaRPr lang="sr-Cyrl-RS" dirty="0">
              <a:solidFill>
                <a:srgbClr val="FF0000"/>
              </a:solidFill>
            </a:endParaRPr>
          </a:p>
          <a:p>
            <a:pPr marL="857250" lvl="1" indent="-457200">
              <a:buFontTx/>
              <a:buChar char="-"/>
            </a:pPr>
            <a:r>
              <a:rPr lang="sr-Cyrl-R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Продаје се роба која је у слободном промету</a:t>
            </a:r>
          </a:p>
          <a:p>
            <a:pPr marL="857250" lvl="1" indent="-457200">
              <a:buFontTx/>
              <a:buChar char="-"/>
            </a:pPr>
            <a:r>
              <a:rPr lang="sr-Cyrl-R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Процењује се без умањења</a:t>
            </a:r>
          </a:p>
          <a:p>
            <a:pPr marL="857250" lvl="1" indent="-457200">
              <a:buFontTx/>
              <a:buChar char="-"/>
            </a:pPr>
            <a:r>
              <a:rPr lang="sr-Cyrl-R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Све ризике и обавезе преузима стечајни дужник</a:t>
            </a:r>
            <a:endParaRPr lang="sr-Cyrl-R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800100" lvl="2" indent="0">
              <a:buFont typeface="Arial" panose="020B0604020202020204" pitchFamily="34" charset="0"/>
              <a:buNone/>
            </a:pPr>
            <a:endParaRPr lang="sr-Cyrl-RS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r-Cyrl-R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0402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983EB152-DC5E-4BA1-A491-C8458C210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04748"/>
            <a:ext cx="8229600" cy="3821415"/>
          </a:xfrm>
        </p:spPr>
        <p:txBody>
          <a:bodyPr/>
          <a:lstStyle/>
          <a:p>
            <a:pPr marL="0" indent="0">
              <a:buNone/>
            </a:pPr>
            <a:r>
              <a:rPr lang="sr-Cyrl-RS" sz="2800" dirty="0"/>
              <a:t>Стечајни управник одклуку о начину уновчења доноси у складу са </a:t>
            </a:r>
            <a:r>
              <a:rPr lang="sr-Cyrl-RS" sz="2800" b="1" dirty="0"/>
              <a:t>циљем стечајног поступка и начелима Закона о стечају</a:t>
            </a:r>
            <a:r>
              <a:rPr lang="sr-Cyrl-RS" sz="2800" dirty="0"/>
              <a:t>, пре свега начело економичности и хитности, у зависности од:</a:t>
            </a:r>
          </a:p>
          <a:p>
            <a:pPr>
              <a:buFontTx/>
              <a:buChar char="-"/>
            </a:pPr>
            <a:r>
              <a:rPr lang="sr-Cyrl-RS" sz="2800" dirty="0"/>
              <a:t>Врсте робе (кварљива или не)</a:t>
            </a:r>
          </a:p>
          <a:p>
            <a:pPr>
              <a:buFontTx/>
              <a:buChar char="-"/>
            </a:pPr>
            <a:r>
              <a:rPr lang="sr-Cyrl-RS" sz="2800" dirty="0"/>
              <a:t>Очекиваних трошкова царинског поступка</a:t>
            </a:r>
          </a:p>
          <a:p>
            <a:pPr>
              <a:buFontTx/>
              <a:buChar char="-"/>
            </a:pPr>
            <a:r>
              <a:rPr lang="sr-Cyrl-RS" sz="2800" dirty="0"/>
              <a:t>Очекиваног износа уновчења</a:t>
            </a:r>
          </a:p>
          <a:p>
            <a:pPr>
              <a:buFontTx/>
              <a:buChar char="-"/>
            </a:pPr>
            <a:endParaRPr lang="sr-Cyrl-RS" sz="2800" dirty="0"/>
          </a:p>
          <a:p>
            <a:pPr marL="0" indent="0">
              <a:buNone/>
            </a:pPr>
            <a:endParaRPr lang="sr-Latn-RS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6343BEB-347E-4559-90D3-B5E4743BB857}"/>
              </a:ext>
            </a:extLst>
          </p:cNvPr>
          <p:cNvSpPr txBox="1"/>
          <p:nvPr/>
        </p:nvSpPr>
        <p:spPr>
          <a:xfrm>
            <a:off x="467544" y="1196752"/>
            <a:ext cx="82089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Могућностин и начин уновчења робе под царинским надзором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823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B25E7C2C-C704-432A-AB2F-EF3B26D47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3212976"/>
            <a:ext cx="8229600" cy="2044824"/>
          </a:xfrm>
        </p:spPr>
        <p:txBody>
          <a:bodyPr/>
          <a:lstStyle/>
          <a:p>
            <a:pPr marL="0" indent="0" algn="ctr">
              <a:buNone/>
            </a:pPr>
            <a:r>
              <a:rPr lang="sr-Cyrl-RS" dirty="0"/>
              <a:t>ХВАЛА НА ПАЖЊИ!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977283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>
            <a:extLst>
              <a:ext uri="{FF2B5EF4-FFF2-40B4-BE49-F238E27FC236}">
                <a16:creationId xmlns:a16="http://schemas.microsoft.com/office/drawing/2014/main" xmlns="" id="{EE9BE798-1FB5-444B-A702-9BF267DF0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sr-Cyrl-RS" sz="2000" b="1" dirty="0">
                <a:solidFill>
                  <a:srgbClr val="FF0000"/>
                </a:solidFill>
                <a:cs typeface="Arial" panose="020B0604020202020204" pitchFamily="34" charset="0"/>
              </a:rPr>
              <a:t>Идеја</a:t>
            </a:r>
            <a:r>
              <a:rPr lang="sr-Cyrl-RS" sz="2000" dirty="0">
                <a:cs typeface="Arial" panose="020B0604020202020204" pitchFamily="34" charset="0"/>
              </a:rPr>
              <a:t> - </a:t>
            </a:r>
            <a:r>
              <a:rPr lang="ru-RU" sz="2000" dirty="0">
                <a:cs typeface="Arial" panose="020B0604020202020204" pitchFamily="34" charset="0"/>
              </a:rPr>
              <a:t>повезивање специфичности поступка царинског надзора са специфичностима поступка стечаја</a:t>
            </a:r>
          </a:p>
          <a:p>
            <a:pPr marL="0" indent="0">
              <a:buNone/>
            </a:pPr>
            <a:endParaRPr lang="ru-RU" sz="20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b="1" dirty="0">
                <a:cs typeface="Arial" panose="020B0604020202020204" pitchFamily="34" charset="0"/>
              </a:rPr>
              <a:t>Теме које обрађујемо: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cs typeface="Arial" panose="020B0604020202020204" pitchFamily="34" charset="0"/>
              </a:rPr>
              <a:t>Правне последице отварања поступка стечаја на поступак робе стечајног дужника под царинским надзором;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cs typeface="Arial" panose="020B0604020202020204" pitchFamily="34" charset="0"/>
              </a:rPr>
              <a:t>Активности стечајног управника у вези са самом робом и у вези са поступком царинског надзора;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cs typeface="Arial" panose="020B0604020202020204" pitchFamily="34" charset="0"/>
              </a:rPr>
              <a:t>Права и обавезе стечајног дужника и стечајног управника у вези са поступком царинског надзора;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cs typeface="Arial" panose="020B0604020202020204" pitchFamily="34" charset="0"/>
              </a:rPr>
              <a:t>Могућностин и начин уновчења робе под царинским надзором.</a:t>
            </a:r>
          </a:p>
          <a:p>
            <a:pPr marL="0" indent="0">
              <a:buNone/>
            </a:pP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106906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>
            <a:extLst>
              <a:ext uri="{FF2B5EF4-FFF2-40B4-BE49-F238E27FC236}">
                <a16:creationId xmlns:a16="http://schemas.microsoft.com/office/drawing/2014/main" xmlns="" id="{164BD05F-FE1D-4A7C-806C-CF0DC77B40B3}"/>
              </a:ext>
            </a:extLst>
          </p:cNvPr>
          <p:cNvSpPr txBox="1">
            <a:spLocks/>
          </p:cNvSpPr>
          <p:nvPr/>
        </p:nvSpPr>
        <p:spPr>
          <a:xfrm>
            <a:off x="683568" y="198884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Cyrl-RS" sz="2400" b="1" dirty="0">
                <a:cs typeface="Arial" panose="020B0604020202020204" pitchFamily="34" charset="0"/>
              </a:rPr>
              <a:t>Шта је царински надзор?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r-Cyrl-RS" sz="2400" dirty="0"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sr-Cyrl-RS" sz="2400" dirty="0">
                <a:cs typeface="Arial" panose="020B0604020202020204" pitchFamily="34" charset="0"/>
              </a:rPr>
              <a:t>„Роба која се уноси у царинско подручје Републике Србије ставља се под царински надзор од момента њеног уноса и може бити предмет царински контроле.“ (Царински закон, члан 118, став 1)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r-Cyrl-RS" sz="2400" b="1" dirty="0"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sr-Cyrl-RS" sz="2400" b="1" dirty="0">
                <a:cs typeface="Arial" panose="020B0604020202020204" pitchFamily="34" charset="0"/>
              </a:rPr>
              <a:t>Домаћа роба не подлеже царинском надзору. </a:t>
            </a:r>
            <a:r>
              <a:rPr lang="sr-Cyrl-RS" sz="2400" dirty="0">
                <a:cs typeface="Arial" panose="020B0604020202020204" pitchFamily="34" charset="0"/>
              </a:rPr>
              <a:t>(Царински закон, члан 118, став 3)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r-Latn-RS" sz="2000" b="1" dirty="0"/>
          </a:p>
          <a:p>
            <a:pPr marL="0" indent="0">
              <a:buFont typeface="Arial" panose="020B0604020202020204" pitchFamily="34" charset="0"/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6532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772816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000" dirty="0"/>
              <a:t>Поступак царинског надзора јесте посебан </a:t>
            </a:r>
            <a:r>
              <a:rPr lang="ru-RU" sz="2000" b="1" u="sng" dirty="0"/>
              <a:t>управни поступак </a:t>
            </a:r>
            <a:r>
              <a:rPr lang="ru-RU" sz="2000" dirty="0"/>
              <a:t>и спроводи се по одредбама Царинског закона и других царинских прописа, а супсидијерно се примењују одредбе Закона о општем управном поступку и Закона о управним споровима.</a:t>
            </a:r>
          </a:p>
          <a:p>
            <a:pPr marL="0" indent="0">
              <a:buNone/>
            </a:pPr>
            <a:endParaRPr lang="ru-RU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/>
              <a:t>Стечај је </a:t>
            </a:r>
            <a:r>
              <a:rPr lang="ru-RU" sz="2000" b="1" u="sng" dirty="0"/>
              <a:t>судски поступак </a:t>
            </a:r>
            <a:r>
              <a:rPr lang="ru-RU" sz="2000" dirty="0"/>
              <a:t>који се спроводи по одредбама прописа којима се поступак стечаја регулише, пре свега Закона о стечају и Правилника о утврђивању националних стандарда за управљање стечајном масом, то је судски ванпарнични поступак, а супсидијерно се примењују одредбе Закона о ванпарничном и Закона о парничном поступку.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7723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553" y="2564904"/>
            <a:ext cx="8229600" cy="864096"/>
          </a:xfrm>
        </p:spPr>
        <p:txBody>
          <a:bodyPr/>
          <a:lstStyle/>
          <a:p>
            <a:pPr marL="0" indent="0" algn="ctr">
              <a:buNone/>
            </a:pPr>
            <a:r>
              <a:rPr lang="sr-Cyrl-RS" dirty="0"/>
              <a:t>Правила ког поступка имају предност? </a:t>
            </a:r>
            <a:endParaRPr lang="sr-Latn-R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F147BB7-0858-4709-A015-D4766383C0FD}"/>
              </a:ext>
            </a:extLst>
          </p:cNvPr>
          <p:cNvSpPr txBox="1"/>
          <p:nvPr/>
        </p:nvSpPr>
        <p:spPr>
          <a:xfrm>
            <a:off x="443135" y="1253659"/>
            <a:ext cx="82880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+mn-lt"/>
              </a:rPr>
              <a:t>1. Правне последице отварања поступка стечаја на поступак робе стечајног дужника под царинским надзором </a:t>
            </a:r>
          </a:p>
          <a:p>
            <a:endParaRPr lang="sr-Latn-R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E9D66C3-2019-4616-ACFE-3230DE97B2B6}"/>
              </a:ext>
            </a:extLst>
          </p:cNvPr>
          <p:cNvSpPr txBox="1"/>
          <p:nvPr/>
        </p:nvSpPr>
        <p:spPr>
          <a:xfrm>
            <a:off x="467544" y="3573016"/>
            <a:ext cx="795887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>
                <a:latin typeface="+mn-lt"/>
              </a:rPr>
              <a:t>Стечајног...</a:t>
            </a:r>
          </a:p>
          <a:p>
            <a:endParaRPr lang="sr-Cyrl-RS" dirty="0">
              <a:latin typeface="+mn-lt"/>
            </a:endParaRPr>
          </a:p>
          <a:p>
            <a:pPr algn="just"/>
            <a:r>
              <a:rPr lang="ru-RU" dirty="0">
                <a:latin typeface="+mn-lt"/>
              </a:rPr>
              <a:t>...Јер се у тренутку наступања правних последица отварања поступка стечаја прекидају се сви управни поступци покренути на захтев стечајног дужника као и управни поступци који за предмет имају утврђивања новчане обавезе стечајног дужника и настављају се када стечајни управник обавести орган да је преузео поступак.</a:t>
            </a:r>
            <a:endParaRPr lang="sr-Latn-R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2504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017" y="2420888"/>
            <a:ext cx="8229600" cy="3944526"/>
          </a:xfrm>
        </p:spPr>
        <p:txBody>
          <a:bodyPr/>
          <a:lstStyle/>
          <a:p>
            <a:pPr marL="0" indent="0">
              <a:buNone/>
            </a:pPr>
            <a:endParaRPr lang="sr-Cyrl-RS" cap="all" dirty="0"/>
          </a:p>
          <a:p>
            <a:pPr>
              <a:buFont typeface="Wingdings" panose="05000000000000000000" pitchFamily="2" charset="2"/>
              <a:buChar char="§"/>
            </a:pPr>
            <a:r>
              <a:rPr lang="sr-Cyrl-RS" sz="2400" dirty="0"/>
              <a:t>Прекид управног поступка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Cyrl-RS" sz="2400" dirty="0"/>
              <a:t>Преузимање и наставак управног (царинског) поступка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Cyrl-RS" sz="2400" dirty="0"/>
              <a:t>Лигитимисање у поступку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Cyrl-RS" sz="2400" dirty="0"/>
              <a:t>Достављање обавештења и комуникација са царинским органима</a:t>
            </a:r>
          </a:p>
          <a:p>
            <a:endParaRPr lang="sr-Latn-R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F147BB7-0858-4709-A015-D4766383C0FD}"/>
              </a:ext>
            </a:extLst>
          </p:cNvPr>
          <p:cNvSpPr txBox="1"/>
          <p:nvPr/>
        </p:nvSpPr>
        <p:spPr>
          <a:xfrm>
            <a:off x="467544" y="1196752"/>
            <a:ext cx="82089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+mn-lt"/>
              </a:rPr>
              <a:t>1. Правне последице отварања поступка стечаја на поступак робе стечајног дужника под царинским надзором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16339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81638"/>
            <a:ext cx="8229600" cy="3479610"/>
          </a:xfrm>
        </p:spPr>
        <p:txBody>
          <a:bodyPr/>
          <a:lstStyle/>
          <a:p>
            <a:pPr marL="0" indent="0">
              <a:buNone/>
            </a:pPr>
            <a:endParaRPr lang="sr-Cyrl-RS" i="1" dirty="0"/>
          </a:p>
          <a:p>
            <a:pPr marL="0" indent="0">
              <a:buNone/>
            </a:pPr>
            <a:r>
              <a:rPr lang="sr-Cyrl-RS" dirty="0"/>
              <a:t>Шта још морамо имати у виду?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/>
              <a:t>Анализа могућности примене одредаба:</a:t>
            </a:r>
          </a:p>
          <a:p>
            <a:pPr marL="1314450" lvl="2" indent="-514350">
              <a:buFont typeface="+mj-lt"/>
              <a:buAutoNum type="arabicPeriod"/>
            </a:pPr>
            <a:r>
              <a:rPr lang="sr-Cyrl-RS" dirty="0"/>
              <a:t>Право на избор (Закон о стечају, члан 94)</a:t>
            </a:r>
          </a:p>
          <a:p>
            <a:pPr marL="1314450" lvl="2" indent="-514350">
              <a:buFont typeface="+mj-lt"/>
              <a:buAutoNum type="arabicPeriod"/>
            </a:pPr>
            <a:r>
              <a:rPr lang="sr-Cyrl-RS" dirty="0"/>
              <a:t>Роба у превозу (Закон о стечају, члан 100)</a:t>
            </a:r>
            <a:endParaRPr lang="sr-Latn-R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F147BB7-0858-4709-A015-D4766383C0FD}"/>
              </a:ext>
            </a:extLst>
          </p:cNvPr>
          <p:cNvSpPr txBox="1"/>
          <p:nvPr/>
        </p:nvSpPr>
        <p:spPr>
          <a:xfrm>
            <a:off x="467544" y="1196752"/>
            <a:ext cx="82089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+mn-lt"/>
              </a:rPr>
              <a:t>1. Правне последице отварања поступка стечаја на поступак робе стечајног дужника под царинским надзором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96743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349351"/>
            <a:ext cx="8229600" cy="273630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r-Cyrl-RS" dirty="0"/>
              <a:t>Преузимање и попис стечајне масе</a:t>
            </a:r>
          </a:p>
          <a:p>
            <a:pPr lvl="2" indent="-342900">
              <a:buFontTx/>
              <a:buChar char="-"/>
            </a:pPr>
            <a:r>
              <a:rPr lang="sr-Cyrl-RS" dirty="0"/>
              <a:t>Преузимање је симболичко а не фактичко</a:t>
            </a:r>
          </a:p>
          <a:p>
            <a:pPr lvl="2">
              <a:buFontTx/>
              <a:buChar char="-"/>
            </a:pPr>
            <a:endParaRPr lang="sr-Cyrl-RS" dirty="0"/>
          </a:p>
          <a:p>
            <a:pPr marL="514350" indent="-514350">
              <a:buFont typeface="+mj-lt"/>
              <a:buAutoNum type="arabicPeriod"/>
            </a:pPr>
            <a:r>
              <a:rPr lang="sr-Cyrl-RS" dirty="0"/>
              <a:t>Процена робе </a:t>
            </a:r>
          </a:p>
          <a:p>
            <a:pPr lvl="2" indent="-342900">
              <a:buFontTx/>
              <a:buChar char="-"/>
            </a:pPr>
            <a:r>
              <a:rPr lang="sr-Cyrl-RS" dirty="0"/>
              <a:t>У </a:t>
            </a:r>
            <a:r>
              <a:rPr lang="sr-Cyrl-RS" dirty="0"/>
              <a:t>вредности </a:t>
            </a:r>
            <a:r>
              <a:rPr lang="sr-Cyrl-RS" dirty="0" smtClean="0"/>
              <a:t>очекиваног уновчења</a:t>
            </a:r>
            <a:endParaRPr lang="sr-Cyrl-RS" dirty="0"/>
          </a:p>
          <a:p>
            <a:pPr marL="800100" lvl="2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F147BB7-0858-4709-A015-D4766383C0FD}"/>
              </a:ext>
            </a:extLst>
          </p:cNvPr>
          <p:cNvSpPr txBox="1"/>
          <p:nvPr/>
        </p:nvSpPr>
        <p:spPr>
          <a:xfrm>
            <a:off x="467544" y="1196752"/>
            <a:ext cx="82089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+mn-lt"/>
              </a:rPr>
              <a:t>2. Активности стечајног управника у вези са самом робом и у вези са поступком царинског надзора</a:t>
            </a:r>
          </a:p>
          <a:p>
            <a:endParaRPr lang="sr-Latn-R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5F00D06-933A-4D77-BB1D-3D7000CFDA92}"/>
              </a:ext>
            </a:extLst>
          </p:cNvPr>
          <p:cNvSpPr txBox="1"/>
          <p:nvPr/>
        </p:nvSpPr>
        <p:spPr>
          <a:xfrm>
            <a:off x="488232" y="5199583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+mn-lt"/>
              </a:rPr>
              <a:t>Царински закон, члан 118: </a:t>
            </a:r>
            <a:r>
              <a:rPr lang="ru-RU" i="1" dirty="0">
                <a:latin typeface="+mn-lt"/>
              </a:rPr>
              <a:t>Држалац робе под царинским надзором може, уз дозволу царинског органа, у било ком тренутку прегледати робу или узети узорке.</a:t>
            </a:r>
            <a:endParaRPr lang="sr-Latn-RS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3557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F147BB7-0858-4709-A015-D4766383C0FD}"/>
              </a:ext>
            </a:extLst>
          </p:cNvPr>
          <p:cNvSpPr txBox="1"/>
          <p:nvPr/>
        </p:nvSpPr>
        <p:spPr>
          <a:xfrm>
            <a:off x="467544" y="1196752"/>
            <a:ext cx="820891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+mn-lt"/>
              </a:rPr>
              <a:t>3. Права и обавезе стечајног дужника и стечајног управника у вези са поступком царинског надзора</a:t>
            </a:r>
          </a:p>
          <a:p>
            <a:endParaRPr lang="ru-RU" sz="2000" b="1" dirty="0"/>
          </a:p>
          <a:p>
            <a:endParaRPr lang="sr-Latn-R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A0115E0-D569-4B73-B4DF-6384375EA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212" y="2420888"/>
            <a:ext cx="8229600" cy="3528392"/>
          </a:xfrm>
        </p:spPr>
        <p:txBody>
          <a:bodyPr/>
          <a:lstStyle/>
          <a:p>
            <a:pPr marL="0" indent="0">
              <a:buNone/>
            </a:pPr>
            <a:r>
              <a:rPr lang="sr-Cyrl-RS" b="1" dirty="0"/>
              <a:t>На који начин се намирује трошак царинског поступка тј. царински дуг</a:t>
            </a:r>
            <a:r>
              <a:rPr lang="sr-Cyrl-RS" dirty="0"/>
              <a:t>:</a:t>
            </a:r>
          </a:p>
          <a:p>
            <a:pPr marL="0" indent="0" algn="ctr">
              <a:buNone/>
            </a:pPr>
            <a:r>
              <a:rPr lang="sr-Cyrl-RS" dirty="0"/>
              <a:t>Као </a:t>
            </a:r>
            <a:r>
              <a:rPr lang="sr-Cyrl-RS" dirty="0" smtClean="0"/>
              <a:t>обавеза стечајне </a:t>
            </a:r>
            <a:r>
              <a:rPr lang="sr-Cyrl-RS" dirty="0"/>
              <a:t>масе</a:t>
            </a:r>
          </a:p>
          <a:p>
            <a:pPr marL="0" indent="0" algn="ctr">
              <a:buNone/>
            </a:pPr>
            <a:r>
              <a:rPr lang="sr-Cyrl-RS" dirty="0"/>
              <a:t>или</a:t>
            </a:r>
          </a:p>
          <a:p>
            <a:pPr marL="0" indent="0" algn="ctr">
              <a:buNone/>
            </a:pPr>
            <a:r>
              <a:rPr lang="sr-Cyrl-RS" dirty="0"/>
              <a:t>Правилима о намирењу стечајних поверилица?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06FCD88-02CC-4DB1-BBDD-C39D03855E20}"/>
              </a:ext>
            </a:extLst>
          </p:cNvPr>
          <p:cNvSpPr txBox="1"/>
          <p:nvPr/>
        </p:nvSpPr>
        <p:spPr>
          <a:xfrm>
            <a:off x="10476656" y="35730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Latn-R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24A9872-0562-4EC9-B206-22E9A6D4AC21}"/>
              </a:ext>
            </a:extLst>
          </p:cNvPr>
          <p:cNvSpPr txBox="1"/>
          <p:nvPr/>
        </p:nvSpPr>
        <p:spPr>
          <a:xfrm>
            <a:off x="1331640" y="5949280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FF0000"/>
                </a:solidFill>
              </a:rPr>
              <a:t>Одговор зависи од тога када је царински дуг настао!</a:t>
            </a:r>
            <a:endParaRPr lang="sr-Latn-R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36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035FCCA6-F6E5-42DD-AEAA-74FC3105D0E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4790AC05-C553-4FBC-B3CB-2FAEEE995CB4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7F1158AD-7947-479B-9608-D93E4D35D877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1F936631-154B-4790-B39B-FC686499E99C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alsu septembar2015</Template>
  <TotalTime>1554</TotalTime>
  <Words>938</Words>
  <Application>Microsoft Office PowerPoint</Application>
  <PresentationFormat>On-screen Show (4:3)</PresentationFormat>
  <Paragraphs>92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Office Theme</vt:lpstr>
      <vt:lpstr>Custom Design</vt:lpstr>
      <vt:lpstr>2_Office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Danijela DV. Vazura</dc:creator>
  <cp:lastModifiedBy>Tijana TLJ Ljubisavljevic</cp:lastModifiedBy>
  <cp:revision>96</cp:revision>
  <cp:lastPrinted>2017-11-03T10:02:26Z</cp:lastPrinted>
  <dcterms:created xsi:type="dcterms:W3CDTF">2015-09-21T07:03:01Z</dcterms:created>
  <dcterms:modified xsi:type="dcterms:W3CDTF">2021-10-18T11:00:12Z</dcterms:modified>
</cp:coreProperties>
</file>