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47"/>
  </p:notesMasterIdLst>
  <p:handoutMasterIdLst>
    <p:handoutMasterId r:id="rId48"/>
  </p:handoutMasterIdLst>
  <p:sldIdLst>
    <p:sldId id="272" r:id="rId5"/>
    <p:sldId id="304" r:id="rId6"/>
    <p:sldId id="323" r:id="rId7"/>
    <p:sldId id="324" r:id="rId8"/>
    <p:sldId id="327" r:id="rId9"/>
    <p:sldId id="329" r:id="rId10"/>
    <p:sldId id="310" r:id="rId11"/>
    <p:sldId id="317" r:id="rId12"/>
    <p:sldId id="318" r:id="rId13"/>
    <p:sldId id="319" r:id="rId14"/>
    <p:sldId id="300" r:id="rId15"/>
    <p:sldId id="301" r:id="rId16"/>
    <p:sldId id="322" r:id="rId17"/>
    <p:sldId id="302" r:id="rId18"/>
    <p:sldId id="320" r:id="rId19"/>
    <p:sldId id="321" r:id="rId20"/>
    <p:sldId id="358" r:id="rId21"/>
    <p:sldId id="361" r:id="rId22"/>
    <p:sldId id="362" r:id="rId23"/>
    <p:sldId id="364" r:id="rId24"/>
    <p:sldId id="326" r:id="rId25"/>
    <p:sldId id="331" r:id="rId26"/>
    <p:sldId id="357" r:id="rId27"/>
    <p:sldId id="333" r:id="rId28"/>
    <p:sldId id="360" r:id="rId29"/>
    <p:sldId id="351" r:id="rId30"/>
    <p:sldId id="332" r:id="rId31"/>
    <p:sldId id="334" r:id="rId32"/>
    <p:sldId id="356" r:id="rId33"/>
    <p:sldId id="367" r:id="rId34"/>
    <p:sldId id="337" r:id="rId35"/>
    <p:sldId id="338" r:id="rId36"/>
    <p:sldId id="339" r:id="rId37"/>
    <p:sldId id="349" r:id="rId38"/>
    <p:sldId id="341" r:id="rId39"/>
    <p:sldId id="350" r:id="rId40"/>
    <p:sldId id="353" r:id="rId41"/>
    <p:sldId id="354" r:id="rId42"/>
    <p:sldId id="355" r:id="rId43"/>
    <p:sldId id="342" r:id="rId44"/>
    <p:sldId id="345" r:id="rId45"/>
    <p:sldId id="346" r:id="rId46"/>
  </p:sldIdLst>
  <p:sldSz cx="9144000" cy="6858000" type="screen4x3"/>
  <p:notesSz cx="9866313" cy="673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083E6"/>
    <a:srgbClr val="159BFF"/>
    <a:srgbClr val="C2E7F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64" y="-96"/>
      </p:cViewPr>
      <p:guideLst>
        <p:guide orient="horz" pos="2122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7A820-A976-454B-A61D-30AB0C643A6D}" type="doc">
      <dgm:prSet loTypeId="urn:microsoft.com/office/officeart/2005/8/layout/pyramid1" loCatId="pyramid" qsTypeId="urn:microsoft.com/office/officeart/2005/8/quickstyle/3d2#1" qsCatId="3D" csTypeId="urn:microsoft.com/office/officeart/2005/8/colors/colorful1#1" csCatId="colorful" phldr="1"/>
      <dgm:spPr/>
    </dgm:pt>
    <dgm:pt modelId="{8889A3D8-D2C7-4359-AC1E-AA3E4D4C0E02}">
      <dgm:prSet phldrT="[Text]" custT="1"/>
      <dgm:spPr>
        <a:solidFill>
          <a:srgbClr val="FF7979"/>
        </a:solidFill>
      </dgm:spPr>
      <dgm:t>
        <a:bodyPr/>
        <a:lstStyle/>
        <a:p>
          <a:r>
            <a: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rPr>
            <a:t> </a:t>
          </a:r>
        </a:p>
        <a:p>
          <a:r>
            <a:rPr lang="sr-Latn-RS" sz="2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529</a:t>
          </a:r>
          <a:endParaRPr lang="en-US" sz="2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1AB787-656B-4A76-A9BE-CFCAA880CD86}" type="parTrans" cxnId="{A0976F42-D494-40AE-8E9D-2A506D08955A}">
      <dgm:prSet/>
      <dgm:spPr/>
      <dgm:t>
        <a:bodyPr/>
        <a:lstStyle/>
        <a:p>
          <a:endParaRPr lang="en-US"/>
        </a:p>
      </dgm:t>
    </dgm:pt>
    <dgm:pt modelId="{A39BB98F-E6F8-4ABE-A59A-74798E32C73F}" type="sibTrans" cxnId="{A0976F42-D494-40AE-8E9D-2A506D08955A}">
      <dgm:prSet/>
      <dgm:spPr/>
      <dgm:t>
        <a:bodyPr/>
        <a:lstStyle/>
        <a:p>
          <a:endParaRPr lang="en-US"/>
        </a:p>
      </dgm:t>
    </dgm:pt>
    <dgm:pt modelId="{2F5EFBB2-8305-49DA-8DDB-AB67759BA41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sr-Latn-RS" sz="2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</a:t>
          </a:r>
          <a:r>
            <a:rPr lang="en-US" sz="2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endParaRPr>
        </a:p>
      </dgm:t>
    </dgm:pt>
    <dgm:pt modelId="{EFBEBE8C-0954-4DC1-ABAC-E1854C2F9915}" type="parTrans" cxnId="{A6335F87-51EB-48F7-857B-300D34D59D50}">
      <dgm:prSet/>
      <dgm:spPr/>
      <dgm:t>
        <a:bodyPr/>
        <a:lstStyle/>
        <a:p>
          <a:endParaRPr lang="en-US"/>
        </a:p>
      </dgm:t>
    </dgm:pt>
    <dgm:pt modelId="{3808A1B4-9E54-4FCE-AFFD-B51F157D18D4}" type="sibTrans" cxnId="{A6335F87-51EB-48F7-857B-300D34D59D50}">
      <dgm:prSet/>
      <dgm:spPr/>
      <dgm:t>
        <a:bodyPr/>
        <a:lstStyle/>
        <a:p>
          <a:endParaRPr lang="en-US"/>
        </a:p>
      </dgm:t>
    </dgm:pt>
    <dgm:pt modelId="{FFA1B532-2ABD-4FB4-AFF3-BFEC8CE87C4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r>
            <a:rPr lang="sr-Latn-RS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91</a:t>
          </a:r>
          <a:endParaRPr lang="en-US" sz="2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3FB65A-2794-4D1A-B85E-05A701B5E1F8}" type="parTrans" cxnId="{9EB28239-835B-4C12-ACEB-C73C82840AFC}">
      <dgm:prSet/>
      <dgm:spPr/>
      <dgm:t>
        <a:bodyPr/>
        <a:lstStyle/>
        <a:p>
          <a:endParaRPr lang="en-US"/>
        </a:p>
      </dgm:t>
    </dgm:pt>
    <dgm:pt modelId="{0E6885F7-D372-4A5E-A557-CC065B8F614A}" type="sibTrans" cxnId="{9EB28239-835B-4C12-ACEB-C73C82840AFC}">
      <dgm:prSet/>
      <dgm:spPr/>
      <dgm:t>
        <a:bodyPr/>
        <a:lstStyle/>
        <a:p>
          <a:endParaRPr lang="en-US"/>
        </a:p>
      </dgm:t>
    </dgm:pt>
    <dgm:pt modelId="{130DEF54-E03C-4529-87DD-6C93F22A324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Latn-RS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37</a:t>
          </a:r>
          <a:endParaRPr lang="en-US" sz="2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513654-BA1B-4AEF-96E4-0F5A2A85E9B1}" type="parTrans" cxnId="{5CA332DF-50DC-41A8-86F6-F6F5C734B9A0}">
      <dgm:prSet/>
      <dgm:spPr/>
      <dgm:t>
        <a:bodyPr/>
        <a:lstStyle/>
        <a:p>
          <a:endParaRPr lang="en-US"/>
        </a:p>
      </dgm:t>
    </dgm:pt>
    <dgm:pt modelId="{9B2E1E10-7A7D-46ED-BA0C-63ADECE62275}" type="sibTrans" cxnId="{5CA332DF-50DC-41A8-86F6-F6F5C734B9A0}">
      <dgm:prSet/>
      <dgm:spPr/>
      <dgm:t>
        <a:bodyPr/>
        <a:lstStyle/>
        <a:p>
          <a:endParaRPr lang="en-US"/>
        </a:p>
      </dgm:t>
    </dgm:pt>
    <dgm:pt modelId="{180CC028-0BE6-4426-8CEC-459870762526}" type="pres">
      <dgm:prSet presAssocID="{A5D7A820-A976-454B-A61D-30AB0C643A6D}" presName="Name0" presStyleCnt="0">
        <dgm:presLayoutVars>
          <dgm:dir/>
          <dgm:animLvl val="lvl"/>
          <dgm:resizeHandles val="exact"/>
        </dgm:presLayoutVars>
      </dgm:prSet>
      <dgm:spPr/>
    </dgm:pt>
    <dgm:pt modelId="{9F6F333A-397B-43AA-9791-BD6316A6073C}" type="pres">
      <dgm:prSet presAssocID="{8889A3D8-D2C7-4359-AC1E-AA3E4D4C0E02}" presName="Name8" presStyleCnt="0"/>
      <dgm:spPr/>
    </dgm:pt>
    <dgm:pt modelId="{064F50AB-DD6D-431A-B673-EB8A3A2E16DB}" type="pres">
      <dgm:prSet presAssocID="{8889A3D8-D2C7-4359-AC1E-AA3E4D4C0E02}" presName="level" presStyleLbl="node1" presStyleIdx="0" presStyleCnt="4" custScaleX="1010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D5487-D2A0-429D-8C18-FDAEEC17BCC4}" type="pres">
      <dgm:prSet presAssocID="{8889A3D8-D2C7-4359-AC1E-AA3E4D4C0E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9294-1815-4BEE-8D24-3E5698D9BE07}" type="pres">
      <dgm:prSet presAssocID="{2F5EFBB2-8305-49DA-8DDB-AB67759BA41D}" presName="Name8" presStyleCnt="0"/>
      <dgm:spPr/>
    </dgm:pt>
    <dgm:pt modelId="{85F411A7-116C-4739-9C53-123062CDD0CC}" type="pres">
      <dgm:prSet presAssocID="{2F5EFBB2-8305-49DA-8DDB-AB67759BA41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A2FD4-F196-4FA8-9EEF-EA481EE14A1F}" type="pres">
      <dgm:prSet presAssocID="{2F5EFBB2-8305-49DA-8DDB-AB67759BA4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448DB-453E-40F1-9712-5D5ED044E182}" type="pres">
      <dgm:prSet presAssocID="{FFA1B532-2ABD-4FB4-AFF3-BFEC8CE87C4D}" presName="Name8" presStyleCnt="0"/>
      <dgm:spPr/>
    </dgm:pt>
    <dgm:pt modelId="{2C6C3E1E-5EEB-48B2-832F-0980A1D2AC1E}" type="pres">
      <dgm:prSet presAssocID="{FFA1B532-2ABD-4FB4-AFF3-BFEC8CE87C4D}" presName="level" presStyleLbl="node1" presStyleIdx="2" presStyleCnt="4" custLinFactNeighborX="0" custLinFactNeighborY="-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1EBFD-9FBF-4895-9E5A-436188964889}" type="pres">
      <dgm:prSet presAssocID="{FFA1B532-2ABD-4FB4-AFF3-BFEC8CE87C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F7BE0-20F7-4FE1-AD69-31C6261EE80A}" type="pres">
      <dgm:prSet presAssocID="{130DEF54-E03C-4529-87DD-6C93F22A3246}" presName="Name8" presStyleCnt="0"/>
      <dgm:spPr/>
    </dgm:pt>
    <dgm:pt modelId="{FD940FF9-D89D-4C3E-A62E-59534BEF8180}" type="pres">
      <dgm:prSet presAssocID="{130DEF54-E03C-4529-87DD-6C93F22A3246}" presName="level" presStyleLbl="node1" presStyleIdx="3" presStyleCnt="4" custLinFactNeighborX="0" custLinFactNeighborY="-14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9DFE3-B961-4542-80E3-C97495CD9C46}" type="pres">
      <dgm:prSet presAssocID="{130DEF54-E03C-4529-87DD-6C93F22A32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332DF-50DC-41A8-86F6-F6F5C734B9A0}" srcId="{A5D7A820-A976-454B-A61D-30AB0C643A6D}" destId="{130DEF54-E03C-4529-87DD-6C93F22A3246}" srcOrd="3" destOrd="0" parTransId="{42513654-BA1B-4AEF-96E4-0F5A2A85E9B1}" sibTransId="{9B2E1E10-7A7D-46ED-BA0C-63ADECE62275}"/>
    <dgm:cxn modelId="{F5E81945-2F4F-418F-BB9A-F925ED189FCB}" type="presOf" srcId="{FFA1B532-2ABD-4FB4-AFF3-BFEC8CE87C4D}" destId="{2C6C3E1E-5EEB-48B2-832F-0980A1D2AC1E}" srcOrd="0" destOrd="0" presId="urn:microsoft.com/office/officeart/2005/8/layout/pyramid1"/>
    <dgm:cxn modelId="{50D8A47C-DBE4-4849-8BC3-F3945D886E6A}" type="presOf" srcId="{130DEF54-E03C-4529-87DD-6C93F22A3246}" destId="{ADF9DFE3-B961-4542-80E3-C97495CD9C46}" srcOrd="1" destOrd="0" presId="urn:microsoft.com/office/officeart/2005/8/layout/pyramid1"/>
    <dgm:cxn modelId="{9E72DD08-6722-413B-B91B-5DAA6EB6AF9F}" type="presOf" srcId="{130DEF54-E03C-4529-87DD-6C93F22A3246}" destId="{FD940FF9-D89D-4C3E-A62E-59534BEF8180}" srcOrd="0" destOrd="0" presId="urn:microsoft.com/office/officeart/2005/8/layout/pyramid1"/>
    <dgm:cxn modelId="{8976BD8E-4CEE-4D86-8AE7-FB8935533DB9}" type="presOf" srcId="{8889A3D8-D2C7-4359-AC1E-AA3E4D4C0E02}" destId="{064F50AB-DD6D-431A-B673-EB8A3A2E16DB}" srcOrd="0" destOrd="0" presId="urn:microsoft.com/office/officeart/2005/8/layout/pyramid1"/>
    <dgm:cxn modelId="{53CA5432-2B78-4036-A737-13967E4F4A4A}" type="presOf" srcId="{2F5EFBB2-8305-49DA-8DDB-AB67759BA41D}" destId="{C8BA2FD4-F196-4FA8-9EEF-EA481EE14A1F}" srcOrd="1" destOrd="0" presId="urn:microsoft.com/office/officeart/2005/8/layout/pyramid1"/>
    <dgm:cxn modelId="{B28ECBD8-C69F-487F-981E-0DAB21CAD6F4}" type="presOf" srcId="{FFA1B532-2ABD-4FB4-AFF3-BFEC8CE87C4D}" destId="{3781EBFD-9FBF-4895-9E5A-436188964889}" srcOrd="1" destOrd="0" presId="urn:microsoft.com/office/officeart/2005/8/layout/pyramid1"/>
    <dgm:cxn modelId="{640267C3-A559-4DFE-863A-B482141F01BC}" type="presOf" srcId="{A5D7A820-A976-454B-A61D-30AB0C643A6D}" destId="{180CC028-0BE6-4426-8CEC-459870762526}" srcOrd="0" destOrd="0" presId="urn:microsoft.com/office/officeart/2005/8/layout/pyramid1"/>
    <dgm:cxn modelId="{A0976F42-D494-40AE-8E9D-2A506D08955A}" srcId="{A5D7A820-A976-454B-A61D-30AB0C643A6D}" destId="{8889A3D8-D2C7-4359-AC1E-AA3E4D4C0E02}" srcOrd="0" destOrd="0" parTransId="{881AB787-656B-4A76-A9BE-CFCAA880CD86}" sibTransId="{A39BB98F-E6F8-4ABE-A59A-74798E32C73F}"/>
    <dgm:cxn modelId="{A6335F87-51EB-48F7-857B-300D34D59D50}" srcId="{A5D7A820-A976-454B-A61D-30AB0C643A6D}" destId="{2F5EFBB2-8305-49DA-8DDB-AB67759BA41D}" srcOrd="1" destOrd="0" parTransId="{EFBEBE8C-0954-4DC1-ABAC-E1854C2F9915}" sibTransId="{3808A1B4-9E54-4FCE-AFFD-B51F157D18D4}"/>
    <dgm:cxn modelId="{BFABB63E-5C98-405D-884F-EC2142628064}" type="presOf" srcId="{2F5EFBB2-8305-49DA-8DDB-AB67759BA41D}" destId="{85F411A7-116C-4739-9C53-123062CDD0CC}" srcOrd="0" destOrd="0" presId="urn:microsoft.com/office/officeart/2005/8/layout/pyramid1"/>
    <dgm:cxn modelId="{62D1824C-C421-423D-A2B2-1A5089CB608D}" type="presOf" srcId="{8889A3D8-D2C7-4359-AC1E-AA3E4D4C0E02}" destId="{134D5487-D2A0-429D-8C18-FDAEEC17BCC4}" srcOrd="1" destOrd="0" presId="urn:microsoft.com/office/officeart/2005/8/layout/pyramid1"/>
    <dgm:cxn modelId="{9EB28239-835B-4C12-ACEB-C73C82840AFC}" srcId="{A5D7A820-A976-454B-A61D-30AB0C643A6D}" destId="{FFA1B532-2ABD-4FB4-AFF3-BFEC8CE87C4D}" srcOrd="2" destOrd="0" parTransId="{353FB65A-2794-4D1A-B85E-05A701B5E1F8}" sibTransId="{0E6885F7-D372-4A5E-A557-CC065B8F614A}"/>
    <dgm:cxn modelId="{C34D314C-A284-4869-ACFC-632B64A65F1B}" type="presParOf" srcId="{180CC028-0BE6-4426-8CEC-459870762526}" destId="{9F6F333A-397B-43AA-9791-BD6316A6073C}" srcOrd="0" destOrd="0" presId="urn:microsoft.com/office/officeart/2005/8/layout/pyramid1"/>
    <dgm:cxn modelId="{13651D85-AC4B-41E7-AB4D-B6897DFE05C3}" type="presParOf" srcId="{9F6F333A-397B-43AA-9791-BD6316A6073C}" destId="{064F50AB-DD6D-431A-B673-EB8A3A2E16DB}" srcOrd="0" destOrd="0" presId="urn:microsoft.com/office/officeart/2005/8/layout/pyramid1"/>
    <dgm:cxn modelId="{F14126D0-4554-4711-9B92-390AC18806E8}" type="presParOf" srcId="{9F6F333A-397B-43AA-9791-BD6316A6073C}" destId="{134D5487-D2A0-429D-8C18-FDAEEC17BCC4}" srcOrd="1" destOrd="0" presId="urn:microsoft.com/office/officeart/2005/8/layout/pyramid1"/>
    <dgm:cxn modelId="{ECC7DD8E-B0C0-4351-88B4-D24BC37FE9E9}" type="presParOf" srcId="{180CC028-0BE6-4426-8CEC-459870762526}" destId="{5ED49294-1815-4BEE-8D24-3E5698D9BE07}" srcOrd="1" destOrd="0" presId="urn:microsoft.com/office/officeart/2005/8/layout/pyramid1"/>
    <dgm:cxn modelId="{7F5DB21F-D96D-46DA-9065-04EBB32A5348}" type="presParOf" srcId="{5ED49294-1815-4BEE-8D24-3E5698D9BE07}" destId="{85F411A7-116C-4739-9C53-123062CDD0CC}" srcOrd="0" destOrd="0" presId="urn:microsoft.com/office/officeart/2005/8/layout/pyramid1"/>
    <dgm:cxn modelId="{23970492-40AA-4786-AFDF-515CB3EEEACA}" type="presParOf" srcId="{5ED49294-1815-4BEE-8D24-3E5698D9BE07}" destId="{C8BA2FD4-F196-4FA8-9EEF-EA481EE14A1F}" srcOrd="1" destOrd="0" presId="urn:microsoft.com/office/officeart/2005/8/layout/pyramid1"/>
    <dgm:cxn modelId="{8120FC2A-1BE0-42EC-99BA-010777717DD9}" type="presParOf" srcId="{180CC028-0BE6-4426-8CEC-459870762526}" destId="{4DC448DB-453E-40F1-9712-5D5ED044E182}" srcOrd="2" destOrd="0" presId="urn:microsoft.com/office/officeart/2005/8/layout/pyramid1"/>
    <dgm:cxn modelId="{BECC7657-B107-461A-AA40-BA9A5857CB69}" type="presParOf" srcId="{4DC448DB-453E-40F1-9712-5D5ED044E182}" destId="{2C6C3E1E-5EEB-48B2-832F-0980A1D2AC1E}" srcOrd="0" destOrd="0" presId="urn:microsoft.com/office/officeart/2005/8/layout/pyramid1"/>
    <dgm:cxn modelId="{1543C030-B70D-420E-822F-726DE7D788D1}" type="presParOf" srcId="{4DC448DB-453E-40F1-9712-5D5ED044E182}" destId="{3781EBFD-9FBF-4895-9E5A-436188964889}" srcOrd="1" destOrd="0" presId="urn:microsoft.com/office/officeart/2005/8/layout/pyramid1"/>
    <dgm:cxn modelId="{4305D288-9AF4-4027-BE06-EF0B534ACFB0}" type="presParOf" srcId="{180CC028-0BE6-4426-8CEC-459870762526}" destId="{2C2F7BE0-20F7-4FE1-AD69-31C6261EE80A}" srcOrd="3" destOrd="0" presId="urn:microsoft.com/office/officeart/2005/8/layout/pyramid1"/>
    <dgm:cxn modelId="{8DCDEDF6-5280-409C-90F6-20A57A143610}" type="presParOf" srcId="{2C2F7BE0-20F7-4FE1-AD69-31C6261EE80A}" destId="{FD940FF9-D89D-4C3E-A62E-59534BEF8180}" srcOrd="0" destOrd="0" presId="urn:microsoft.com/office/officeart/2005/8/layout/pyramid1"/>
    <dgm:cxn modelId="{F0CA991D-C030-422D-8FFD-0127C068D467}" type="presParOf" srcId="{2C2F7BE0-20F7-4FE1-AD69-31C6261EE80A}" destId="{ADF9DFE3-B961-4542-80E3-C97495CD9C4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F50AB-DD6D-431A-B673-EB8A3A2E16DB}">
      <dsp:nvSpPr>
        <dsp:cNvPr id="0" name=""/>
        <dsp:cNvSpPr/>
      </dsp:nvSpPr>
      <dsp:spPr>
        <a:xfrm>
          <a:off x="1676817" y="0"/>
          <a:ext cx="1132983" cy="845544"/>
        </a:xfrm>
        <a:prstGeom prst="trapezoid">
          <a:avLst>
            <a:gd name="adj" fmla="val 66327"/>
          </a:avLst>
        </a:prstGeom>
        <a:solidFill>
          <a:srgbClr val="FF79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529</a:t>
          </a:r>
          <a:endParaRPr lang="en-US" sz="2600" b="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76817" y="0"/>
        <a:ext cx="1132983" cy="845544"/>
      </dsp:txXfrm>
    </dsp:sp>
    <dsp:sp modelId="{85F411A7-116C-4739-9C53-123062CDD0CC}">
      <dsp:nvSpPr>
        <dsp:cNvPr id="0" name=""/>
        <dsp:cNvSpPr/>
      </dsp:nvSpPr>
      <dsp:spPr>
        <a:xfrm>
          <a:off x="1121654" y="845544"/>
          <a:ext cx="2243309" cy="845544"/>
        </a:xfrm>
        <a:prstGeom prst="trapezoid">
          <a:avLst>
            <a:gd name="adj" fmla="val 66327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b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sr-Latn-RS" sz="2600" b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</a:t>
          </a:r>
          <a:r>
            <a:rPr lang="en-US" sz="2600" b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endParaRPr>
        </a:p>
      </dsp:txBody>
      <dsp:txXfrm>
        <a:off x="1514233" y="845544"/>
        <a:ext cx="1458151" cy="845544"/>
      </dsp:txXfrm>
    </dsp:sp>
    <dsp:sp modelId="{2C6C3E1E-5EEB-48B2-832F-0980A1D2AC1E}">
      <dsp:nvSpPr>
        <dsp:cNvPr id="0" name=""/>
        <dsp:cNvSpPr/>
      </dsp:nvSpPr>
      <dsp:spPr>
        <a:xfrm>
          <a:off x="560827" y="1683309"/>
          <a:ext cx="3364964" cy="845544"/>
        </a:xfrm>
        <a:prstGeom prst="trapezoid">
          <a:avLst>
            <a:gd name="adj" fmla="val 6632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r>
            <a:rPr lang="sr-Latn-RS" sz="2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91</a:t>
          </a:r>
          <a:endParaRPr lang="en-US" sz="2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49696" y="1683309"/>
        <a:ext cx="2187226" cy="845544"/>
      </dsp:txXfrm>
    </dsp:sp>
    <dsp:sp modelId="{FD940FF9-D89D-4C3E-A62E-59534BEF8180}">
      <dsp:nvSpPr>
        <dsp:cNvPr id="0" name=""/>
        <dsp:cNvSpPr/>
      </dsp:nvSpPr>
      <dsp:spPr>
        <a:xfrm>
          <a:off x="0" y="2524643"/>
          <a:ext cx="4486619" cy="845544"/>
        </a:xfrm>
        <a:prstGeom prst="trapezoid">
          <a:avLst>
            <a:gd name="adj" fmla="val 66327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37</a:t>
          </a:r>
          <a:endParaRPr lang="en-US" sz="2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85158" y="2524643"/>
        <a:ext cx="2916302" cy="8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540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540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4AB4D10-933B-413A-B87D-F719F043297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8223"/>
            <a:ext cx="4275402" cy="337540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8223"/>
            <a:ext cx="4275402" cy="337540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D80A3454-66E9-462F-B375-451C62276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406" cy="336627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7591" y="0"/>
            <a:ext cx="4276406" cy="336627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0AC5B1-2FDD-488B-AC14-D9F28D1B05E1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7" tIns="45523" rIns="91047" bIns="45523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866" y="3199569"/>
            <a:ext cx="7892587" cy="3030716"/>
          </a:xfrm>
          <a:prstGeom prst="rect">
            <a:avLst/>
          </a:prstGeom>
        </p:spPr>
        <p:txBody>
          <a:bodyPr vert="horz" lIns="91047" tIns="45523" rIns="91047" bIns="455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8062"/>
            <a:ext cx="4276406" cy="336626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7591" y="6398062"/>
            <a:ext cx="4276406" cy="336626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2E65FE-5207-443C-83DB-20FE5EC210A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8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237D50F-9DEB-4560-9497-847623C50053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7AB6BA1-B091-476B-B7C1-1318077F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2BF1699-3682-4C64-8FAD-49A61A42FC9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84E157E-4C91-4D02-A02F-7193184C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CA809C3-FDFF-4504-AEAD-5EE3AE30FED2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7523153-9BDC-42B4-AAC1-D49E753F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65EC-B40F-468B-A6B4-FDA93D72F33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C17-9A85-45AF-BFE2-6AB56129A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3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D9A-AD86-4CFF-80D8-2CE88266D7E8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B05-EC27-4543-A5FC-E4167542157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13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461-8618-4B40-A730-3878DEE8E4F1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239-8F77-4D32-8C2B-25B579288CA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63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D462-36AB-45CF-9AB0-87DF742FAD96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9F20-5200-4AD6-AA87-057E77A8120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739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09F-BCFA-42C7-BB87-F217A1E0D256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E508-9E80-451E-A1ED-E52DF4DE84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946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B9F3-D6E5-434B-823F-3D32B3504E6B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1D2F-0E3A-46BF-980F-D706C32DD81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19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16A2-C3BE-4666-B7BB-C20C24B6C9B2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05CE-E82E-4E50-9CC8-BAEC652CB7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27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16F7-9F08-4AF4-B8E5-BBB51D4C1B5B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D62-818B-442D-90E2-D0F7F3D9F8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2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0" y="0"/>
            <a:ext cx="9148763" cy="6781800"/>
            <a:chOff x="0" y="0"/>
            <a:chExt cx="9147976" cy="6781801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alsu 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9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FF8C-599B-4153-A75C-AF9ED5038515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9FFC-F892-4C05-AB86-204985097F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489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EDE5-CD73-4BFA-A43D-378C608C05C3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EB84-38EA-4737-90CD-B6263BC6CDD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7147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E824-548C-4895-ADCC-F82FF6360051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356F-DBC2-4B58-A412-5DDDE786C7B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372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8D1D-7564-42FB-B339-F0302B8368A8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DBD2-F90E-4A80-96FB-A89822503C8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1134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A9A9-F399-4A54-9283-406AA9F4DB3F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615C-29BD-4356-99B9-3599A29E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927A-D1B6-4751-ACF9-EFD8EDEB6662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092E-BD93-45D3-A17C-DBBE3FB4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0295-F250-42F8-B5FE-F66FA0AE1C97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4E90-3720-4902-A551-4193DC2F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5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BC4B-F659-4BFA-81B6-F14B588D3415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2C31-862F-4B1A-A573-52C7BD63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9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C10F-F5D9-433D-AE95-6CF94CD50DE4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73F-CCF4-484A-87AC-6BBDCBC9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4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CDA8-AE35-4B56-967C-C82A397D5C1F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BB4-4820-4907-840E-30E0D9CAA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460AE9F-9CD0-49CE-840F-B46AA03ADC55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13E86E9-BFC0-4EF4-A1CE-5ABE1174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81-8938-4C66-B8C5-BBB7A9C9B8D1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74AE-ECDE-446C-BC5E-858BFFB7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629-B802-4428-88EC-07D4EAC38A0E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31F6-3C98-4013-9D8F-54DB7B6D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085-8176-4DCC-9683-E1ADC9EE16BA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B8B6-6F7E-4D76-BF4B-393DCAD1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9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C64C-7BFC-4884-AB3F-F2B996B81E45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DA3D-9D1D-4265-B211-A49D502B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5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4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095D-D9E2-4F58-ACA4-E648CC3B7CB8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C8B9-31C4-4B25-BC03-F1772B18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231A-D580-4AB8-92B9-ED3B2C8F17ED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7C7-B134-4DD9-B46C-36B9DDBA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0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BB9E-0A48-4A39-B9B9-9B3382E4E7F4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2E5-AFE0-4EBE-94E4-A2F218A5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0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315-6DA0-4442-AA50-1B4B5C775630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78A-5F42-4FE7-B292-0947BD0F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3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0232-EEE0-4686-B87B-E10383673274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24EE-7D69-4107-A9E5-33F2CCE0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DE2861-55CC-40A2-BF43-CA52895A3F37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48886E-47DA-4B86-8026-39F16707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60C-79AD-4EE7-AF0E-05E8AFFAB46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650-9AB0-4BBC-9385-46D5ECCF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3004-2F0E-4750-B5D5-0F3C0D84AAE9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522E-C9BB-4E73-AFD1-3239EE60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16A7-99A7-46BB-B075-51C9814D6D72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39C5-68BF-4940-BAE0-B5B6190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47BD-1787-46BB-B96F-D0441A58232C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BD23-7254-4785-AACF-09AE300B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1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2FF-93CC-4424-A041-ADA03771F1F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BF44-2512-4843-8A77-1B42C1DC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7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429-4DDD-472D-83A9-7164D4BD97FC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ADDE-560F-499C-91BF-C4753568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258B43-C00B-4627-BF89-FA7CB236B2CA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94E8DD-9829-4F70-A45F-4616B2CB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385D1BD-4163-406F-AF6E-CA2F8C5EC84B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3273289-7382-4E0A-9B0D-E5CD3C4D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1EAEDED-9EFE-4612-8E20-18BFCA9CB80A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D48AB54-C048-492B-8554-E329C92E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88D6C50-0420-46CB-A423-BADE458945D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1038F65-4BA7-4989-B165-40E3D48D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9401C4-B75D-4011-A4C8-2FBF4E8C39EC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E7F5839-6599-4BA0-9DBE-6E394EE2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R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R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190434-DA73-4D6E-B3CA-504AC9760760}" type="datetimeFigureOut">
              <a:rPr lang="x-none"/>
              <a:pPr>
                <a:defRPr/>
              </a:pPr>
              <a:t>10/18/2021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6EA92C-AFB6-4352-8A57-402AA734D6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AB508-F78B-4382-8C90-617FDD9F1B21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2F4AE-BCAE-4BBF-AF63-606F3333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8B7CC-0737-4499-8BD5-4CD84752680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4524D-47BC-4EA5-AEB1-14C706CE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12" Type="http://schemas.openxmlformats.org/officeDocument/2006/relationships/diagramColors" Target="../diagrams/colors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8.gif"/><Relationship Id="rId10" Type="http://schemas.openxmlformats.org/officeDocument/2006/relationships/diagramLayout" Target="../diagrams/layout1.xml"/><Relationship Id="rId4" Type="http://schemas.openxmlformats.org/officeDocument/2006/relationships/image" Target="../media/image27.jpeg"/><Relationship Id="rId9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1844824"/>
            <a:ext cx="8208912" cy="31683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ПРОДАЈА РОБЕ ПОД ЦАРИНСКИМ НАДЗОРОМ</a:t>
            </a:r>
          </a:p>
          <a:p>
            <a:pPr eaLnBrk="1" hangingPunct="1">
              <a:defRPr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</a:p>
          <a:p>
            <a:pPr eaLnBrk="1" hangingPunct="1">
              <a:defRPr/>
            </a:pPr>
            <a:endParaRPr lang="sr-Cyrl-RS" sz="20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</a:rPr>
              <a:t>			</a:t>
            </a:r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</a:rPr>
              <a:t>Слободан Томић</a:t>
            </a: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</a:rPr>
              <a:t>, координатор за 			 спровођење царинских процедура </a:t>
            </a:r>
          </a:p>
          <a:p>
            <a:pPr eaLnBrk="1" hangingPunct="1">
              <a:defRPr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</a:rPr>
              <a:t>     у Управи царина РС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4149080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517232"/>
            <a:ext cx="2279758" cy="110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8679"/>
            <a:ext cx="2235454" cy="119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278679"/>
            <a:ext cx="1875580" cy="10406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међународних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уговора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Члан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259</a:t>
            </a:r>
            <a:r>
              <a:rPr lang="sr-Cyrl-R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ЦЗ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Cyrl-RS" sz="2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Одредбе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примењују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плаћање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увозних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дажбина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робу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увози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спровођење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царинског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поступка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друкчије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уређено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међународним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уговором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59632"/>
            <a:ext cx="7848872" cy="5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9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2AF0D-35C9-49E1-AD64-9ECCBBFCB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600200"/>
            <a:ext cx="82912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208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768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48883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Основни појмови</a:t>
            </a:r>
          </a:p>
          <a:p>
            <a:pPr algn="ctr">
              <a:buNone/>
            </a:pPr>
            <a:endParaRPr lang="sr-Cyrl-RS" dirty="0" smtClean="0"/>
          </a:p>
          <a:p>
            <a:pPr algn="just">
              <a:buNone/>
            </a:pPr>
            <a:r>
              <a:rPr lang="en-US" sz="2400" dirty="0" smtClean="0"/>
              <a:t>"</a:t>
            </a:r>
            <a:r>
              <a:rPr lang="en-US" sz="2400" dirty="0" err="1" smtClean="0"/>
              <a:t>привредни</a:t>
            </a:r>
            <a:r>
              <a:rPr lang="en-US" sz="2400" dirty="0" smtClean="0"/>
              <a:t> </a:t>
            </a:r>
            <a:r>
              <a:rPr lang="en-US" sz="2400" dirty="0" err="1" smtClean="0"/>
              <a:t>субјекат</a:t>
            </a:r>
            <a:r>
              <a:rPr lang="en-US" sz="2400" dirty="0" smtClean="0"/>
              <a:t>" - </a:t>
            </a:r>
            <a:r>
              <a:rPr lang="en-US" sz="2400" dirty="0" err="1" smtClean="0"/>
              <a:t>свако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правно</a:t>
            </a:r>
            <a:r>
              <a:rPr lang="en-US" sz="2400" dirty="0" smtClean="0"/>
              <a:t> и </a:t>
            </a:r>
            <a:r>
              <a:rPr lang="en-US" sz="2400" dirty="0" err="1" smtClean="0"/>
              <a:t>физичко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, </a:t>
            </a:r>
            <a:r>
              <a:rPr lang="en-US" sz="2400" dirty="0" err="1" smtClean="0"/>
              <a:t>током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обављања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делатности</a:t>
            </a:r>
            <a:r>
              <a:rPr lang="en-US" sz="2400" dirty="0" smtClean="0"/>
              <a:t>, </a:t>
            </a:r>
            <a:r>
              <a:rPr lang="en-US" sz="2400" dirty="0" err="1" smtClean="0"/>
              <a:t>укључено</a:t>
            </a:r>
            <a:r>
              <a:rPr lang="en-US" sz="2400" dirty="0" smtClean="0"/>
              <a:t> у </a:t>
            </a:r>
            <a:r>
              <a:rPr lang="en-US" sz="2400" dirty="0" err="1" smtClean="0"/>
              <a:t>радње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обухваћене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прописима</a:t>
            </a:r>
            <a:r>
              <a:rPr lang="en-US" sz="2400" dirty="0" smtClean="0"/>
              <a:t>, </a:t>
            </a:r>
            <a:endParaRPr lang="sr-Cyrl-RS" sz="2400" dirty="0" smtClean="0"/>
          </a:p>
          <a:p>
            <a:pPr algn="just">
              <a:buNone/>
            </a:pPr>
            <a:r>
              <a:rPr lang="en-US" sz="2400" dirty="0" smtClean="0"/>
              <a:t> "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" - </a:t>
            </a:r>
            <a:r>
              <a:rPr lang="en-US" sz="2400" dirty="0" err="1" smtClean="0"/>
              <a:t>физичко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, </a:t>
            </a:r>
            <a:r>
              <a:rPr lang="en-US" sz="2400" dirty="0" err="1" smtClean="0"/>
              <a:t>предузетник</a:t>
            </a:r>
            <a:r>
              <a:rPr lang="en-US" sz="2400" dirty="0" smtClean="0"/>
              <a:t>, </a:t>
            </a:r>
            <a:r>
              <a:rPr lang="en-US" sz="2400" dirty="0" err="1" smtClean="0"/>
              <a:t>правно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 и </a:t>
            </a:r>
            <a:r>
              <a:rPr lang="en-US" sz="2400" dirty="0" err="1" smtClean="0"/>
              <a:t>било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удружење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правно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, </a:t>
            </a:r>
            <a:r>
              <a:rPr lang="en-US" sz="2400" dirty="0" err="1" smtClean="0"/>
              <a:t>али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којем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призната</a:t>
            </a:r>
            <a:r>
              <a:rPr lang="en-US" sz="2400" dirty="0" smtClean="0"/>
              <a:t>, у </a:t>
            </a:r>
            <a:r>
              <a:rPr lang="en-US" sz="2400" dirty="0" err="1" smtClean="0"/>
              <a:t>складу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прописима</a:t>
            </a:r>
            <a:r>
              <a:rPr lang="en-US" sz="2400" dirty="0" smtClean="0"/>
              <a:t>, </a:t>
            </a:r>
            <a:r>
              <a:rPr lang="en-US" sz="2400" dirty="0" err="1" smtClean="0"/>
              <a:t>способност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обављање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радњи</a:t>
            </a:r>
            <a:r>
              <a:rPr lang="en-US" sz="2400" dirty="0" smtClean="0"/>
              <a:t>, </a:t>
            </a:r>
            <a:endParaRPr lang="sr-Cyrl-RS" sz="2400" dirty="0" smtClean="0"/>
          </a:p>
          <a:p>
            <a:pPr algn="just">
              <a:buNone/>
            </a:pPr>
            <a:r>
              <a:rPr lang="en-US" sz="2400" dirty="0" smtClean="0"/>
              <a:t>"</a:t>
            </a:r>
            <a:r>
              <a:rPr lang="en-US" sz="2400" dirty="0" err="1" smtClean="0"/>
              <a:t>царински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заступник</a:t>
            </a:r>
            <a:r>
              <a:rPr lang="en-US" sz="2400" dirty="0" smtClean="0"/>
              <a:t>" - </a:t>
            </a:r>
            <a:r>
              <a:rPr lang="en-US" sz="2400" dirty="0" err="1" smtClean="0"/>
              <a:t>свако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 </a:t>
            </a:r>
            <a:r>
              <a:rPr lang="en-US" sz="2400" dirty="0" err="1" smtClean="0"/>
              <a:t>именовано</a:t>
            </a:r>
            <a:r>
              <a:rPr lang="en-US" sz="2400" dirty="0" smtClean="0"/>
              <a:t> </a:t>
            </a:r>
            <a:r>
              <a:rPr lang="en-US" sz="2400" dirty="0" err="1" smtClean="0"/>
              <a:t>од</a:t>
            </a:r>
            <a:r>
              <a:rPr lang="en-US" sz="2400" dirty="0" smtClean="0"/>
              <a:t> </a:t>
            </a:r>
            <a:r>
              <a:rPr lang="en-US" sz="2400" dirty="0" err="1" smtClean="0"/>
              <a:t>стране</a:t>
            </a:r>
            <a:r>
              <a:rPr lang="en-US" sz="2400" dirty="0" smtClean="0"/>
              <a:t> </a:t>
            </a:r>
            <a:r>
              <a:rPr lang="en-US" sz="2400" dirty="0" err="1" smtClean="0"/>
              <a:t>другог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лица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предузима</a:t>
            </a:r>
            <a:r>
              <a:rPr lang="en-US" sz="2400" dirty="0" smtClean="0"/>
              <a:t> </a:t>
            </a:r>
            <a:r>
              <a:rPr lang="en-US" sz="2400" dirty="0" err="1" smtClean="0"/>
              <a:t>радње</a:t>
            </a:r>
            <a:r>
              <a:rPr lang="en-US" sz="2400" dirty="0" smtClean="0"/>
              <a:t> и </a:t>
            </a:r>
            <a:r>
              <a:rPr lang="en-US" sz="2400" dirty="0" err="1" smtClean="0"/>
              <a:t>формалности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захтевају</a:t>
            </a:r>
            <a:r>
              <a:rPr lang="en-US" sz="2400" dirty="0" smtClean="0"/>
              <a:t> у </a:t>
            </a:r>
            <a:r>
              <a:rPr lang="en-US" sz="2400" dirty="0" err="1" smtClean="0"/>
              <a:t>складу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прописима</a:t>
            </a:r>
            <a:r>
              <a:rPr lang="en-US" sz="2400" dirty="0" smtClean="0"/>
              <a:t> у </a:t>
            </a:r>
            <a:r>
              <a:rPr lang="en-US" sz="2400" dirty="0" err="1" smtClean="0"/>
              <a:t>пословању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органима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Основни појмови</a:t>
            </a:r>
          </a:p>
          <a:p>
            <a:pPr algn="ctr">
              <a:buNone/>
            </a:pPr>
            <a:endParaRPr lang="sr-Cyrl-RS" dirty="0" smtClean="0"/>
          </a:p>
          <a:p>
            <a:pPr algn="just">
              <a:buNone/>
            </a:pPr>
            <a:r>
              <a:rPr lang="en-US" sz="2400" dirty="0" smtClean="0"/>
              <a:t>"</a:t>
            </a:r>
            <a:r>
              <a:rPr lang="en-US" sz="2400" dirty="0" err="1" smtClean="0"/>
              <a:t>царинске</a:t>
            </a:r>
            <a:r>
              <a:rPr lang="en-US" sz="2400" dirty="0" smtClean="0"/>
              <a:t> </a:t>
            </a:r>
            <a:r>
              <a:rPr lang="en-US" sz="2400" dirty="0" err="1" smtClean="0"/>
              <a:t>формалности</a:t>
            </a:r>
            <a:r>
              <a:rPr lang="en-US" sz="2400" dirty="0" smtClean="0"/>
              <a:t>“</a:t>
            </a:r>
            <a:r>
              <a:rPr lang="sr-Cyrl-RS" sz="2400" dirty="0" smtClean="0"/>
              <a:t> -</a:t>
            </a:r>
            <a:r>
              <a:rPr lang="en-US" sz="2400" dirty="0" smtClean="0"/>
              <a:t> </a:t>
            </a:r>
            <a:r>
              <a:rPr lang="en-US" sz="2400" dirty="0" err="1" smtClean="0"/>
              <a:t>активности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предузимају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лица</a:t>
            </a:r>
            <a:r>
              <a:rPr lang="en-US" sz="2400" dirty="0" smtClean="0"/>
              <a:t> и </a:t>
            </a:r>
            <a:r>
              <a:rPr lang="en-US" sz="2400" dirty="0" err="1" smtClean="0"/>
              <a:t>царински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орган</a:t>
            </a:r>
            <a:r>
              <a:rPr lang="en-US" sz="2400" dirty="0" smtClean="0"/>
              <a:t> у </a:t>
            </a:r>
            <a:r>
              <a:rPr lang="en-US" sz="2400" dirty="0" err="1" smtClean="0"/>
              <a:t>циљу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примене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царинских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прописа</a:t>
            </a:r>
            <a:r>
              <a:rPr lang="en-US" sz="2400" dirty="0" smtClean="0"/>
              <a:t>,</a:t>
            </a:r>
            <a:endParaRPr lang="sr-Cyrl-RS" sz="2400" dirty="0" smtClean="0"/>
          </a:p>
          <a:p>
            <a:pPr algn="just">
              <a:buNone/>
            </a:pPr>
            <a:r>
              <a:rPr lang="en-US" sz="2400" dirty="0" smtClean="0"/>
              <a:t> "</a:t>
            </a:r>
            <a:r>
              <a:rPr lang="en-US" sz="2400" dirty="0" err="1" smtClean="0"/>
              <a:t>царинска</a:t>
            </a:r>
            <a:r>
              <a:rPr lang="en-US" sz="2400" dirty="0" smtClean="0"/>
              <a:t> </a:t>
            </a:r>
            <a:r>
              <a:rPr lang="en-US" sz="2400" dirty="0" err="1" smtClean="0"/>
              <a:t>декларација</a:t>
            </a:r>
            <a:r>
              <a:rPr lang="en-US" sz="2400" dirty="0" smtClean="0"/>
              <a:t>" - </a:t>
            </a:r>
            <a:r>
              <a:rPr lang="en-US" sz="2400" dirty="0" err="1" smtClean="0"/>
              <a:t>изјава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радња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којом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 </a:t>
            </a:r>
            <a:r>
              <a:rPr lang="en-US" sz="2400" dirty="0" err="1" smtClean="0"/>
              <a:t>захтева</a:t>
            </a:r>
            <a:r>
              <a:rPr lang="en-US" sz="2400" dirty="0" smtClean="0"/>
              <a:t>, у </a:t>
            </a:r>
            <a:r>
              <a:rPr lang="en-US" sz="2400" dirty="0" err="1" smtClean="0"/>
              <a:t>прописаном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облику</a:t>
            </a:r>
            <a:r>
              <a:rPr lang="en-US" sz="2400" dirty="0" smtClean="0"/>
              <a:t> и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прописан</a:t>
            </a:r>
            <a:r>
              <a:rPr lang="en-US" sz="2400" dirty="0" smtClean="0"/>
              <a:t> </a:t>
            </a:r>
            <a:r>
              <a:rPr lang="en-US" sz="2400" dirty="0" err="1" smtClean="0"/>
              <a:t>начин</a:t>
            </a:r>
            <a:r>
              <a:rPr lang="en-US" sz="2400" dirty="0" smtClean="0"/>
              <a:t>,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стави</a:t>
            </a:r>
            <a:r>
              <a:rPr lang="en-US" sz="2400" dirty="0" smtClean="0"/>
              <a:t> </a:t>
            </a:r>
            <a:r>
              <a:rPr lang="en-US" sz="2400" dirty="0" err="1" smtClean="0"/>
              <a:t>робу</a:t>
            </a:r>
            <a:r>
              <a:rPr lang="en-US" sz="2400" dirty="0" smtClean="0"/>
              <a:t> у </a:t>
            </a:r>
            <a:r>
              <a:rPr lang="en-US" sz="2400" dirty="0" err="1" smtClean="0"/>
              <a:t>одређени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поступак</a:t>
            </a:r>
            <a:r>
              <a:rPr lang="en-US" sz="2400" dirty="0" smtClean="0"/>
              <a:t>,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назнаком</a:t>
            </a:r>
            <a:r>
              <a:rPr lang="en-US" sz="2400" dirty="0" smtClean="0"/>
              <a:t>,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потреби</a:t>
            </a:r>
            <a:r>
              <a:rPr lang="en-US" sz="2400" dirty="0" smtClean="0"/>
              <a:t>, </a:t>
            </a:r>
            <a:r>
              <a:rPr lang="en-US" sz="2400" dirty="0" err="1" smtClean="0"/>
              <a:t>посебних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поступака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би</a:t>
            </a:r>
            <a:r>
              <a:rPr lang="en-US" sz="2400" dirty="0" smtClean="0"/>
              <a:t> </a:t>
            </a:r>
            <a:r>
              <a:rPr lang="en-US" sz="2400" dirty="0" err="1" smtClean="0"/>
              <a:t>требало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примене</a:t>
            </a:r>
            <a:r>
              <a:rPr lang="en-US" sz="2400" dirty="0" smtClean="0"/>
              <a:t>,</a:t>
            </a:r>
            <a:endParaRPr lang="sr-Cyrl-RS" sz="2400" dirty="0" smtClean="0"/>
          </a:p>
          <a:p>
            <a:pPr algn="just">
              <a:buNone/>
            </a:pPr>
            <a:r>
              <a:rPr lang="en-US" sz="2400" dirty="0" smtClean="0"/>
              <a:t>"</a:t>
            </a:r>
            <a:r>
              <a:rPr lang="en-US" sz="2400" dirty="0" err="1" smtClean="0"/>
              <a:t>декларант</a:t>
            </a:r>
            <a:r>
              <a:rPr lang="en-US" sz="2400" dirty="0" smtClean="0"/>
              <a:t>" -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подноси</a:t>
            </a:r>
            <a:r>
              <a:rPr lang="en-US" sz="2400" dirty="0" smtClean="0"/>
              <a:t> </a:t>
            </a:r>
            <a:r>
              <a:rPr lang="en-US" sz="2400" dirty="0" err="1" smtClean="0"/>
              <a:t>декларацију</a:t>
            </a:r>
            <a:r>
              <a:rPr lang="en-US" sz="2400" dirty="0" smtClean="0"/>
              <a:t>, </a:t>
            </a:r>
            <a:r>
              <a:rPr lang="en-US" sz="2400" dirty="0" err="1" smtClean="0"/>
              <a:t>декларацију</a:t>
            </a:r>
            <a:r>
              <a:rPr lang="en-US" sz="2400" dirty="0" smtClean="0"/>
              <a:t> о </a:t>
            </a:r>
            <a:r>
              <a:rPr lang="en-US" sz="2400" dirty="0" err="1" smtClean="0"/>
              <a:t>привременом</a:t>
            </a:r>
            <a:r>
              <a:rPr lang="en-US" sz="2400" dirty="0" smtClean="0"/>
              <a:t> </a:t>
            </a:r>
            <a:r>
              <a:rPr lang="en-US" sz="2400" dirty="0" err="1" smtClean="0"/>
              <a:t>смештају</a:t>
            </a:r>
            <a:r>
              <a:rPr lang="en-US" sz="2400" dirty="0" smtClean="0"/>
              <a:t>, </a:t>
            </a:r>
            <a:r>
              <a:rPr lang="en-US" sz="2400" dirty="0" err="1" smtClean="0"/>
              <a:t>улазну</a:t>
            </a:r>
            <a:r>
              <a:rPr lang="en-US" sz="2400" dirty="0" smtClean="0"/>
              <a:t> </a:t>
            </a:r>
            <a:r>
              <a:rPr lang="en-US" sz="2400" dirty="0" err="1" smtClean="0"/>
              <a:t>сажету</a:t>
            </a:r>
            <a:r>
              <a:rPr lang="en-US" sz="2400" dirty="0" smtClean="0"/>
              <a:t> </a:t>
            </a:r>
            <a:r>
              <a:rPr lang="en-US" sz="2400" dirty="0" err="1" smtClean="0"/>
              <a:t>декларацију</a:t>
            </a:r>
            <a:r>
              <a:rPr lang="en-US" sz="2400" dirty="0" smtClean="0"/>
              <a:t>, </a:t>
            </a:r>
            <a:r>
              <a:rPr lang="en-US" sz="2400" dirty="0" err="1" smtClean="0"/>
              <a:t>излазну</a:t>
            </a:r>
            <a:r>
              <a:rPr lang="en-US" sz="2400" dirty="0" smtClean="0"/>
              <a:t> </a:t>
            </a:r>
            <a:r>
              <a:rPr lang="en-US" sz="2400" dirty="0" err="1" smtClean="0"/>
              <a:t>сажету</a:t>
            </a:r>
            <a:r>
              <a:rPr lang="en-US" sz="2400" dirty="0" smtClean="0"/>
              <a:t> </a:t>
            </a:r>
            <a:r>
              <a:rPr lang="en-US" sz="2400" dirty="0" err="1" smtClean="0"/>
              <a:t>декларацију</a:t>
            </a:r>
            <a:r>
              <a:rPr lang="en-US" sz="2400" dirty="0" smtClean="0"/>
              <a:t>, </a:t>
            </a:r>
            <a:r>
              <a:rPr lang="en-US" sz="2400" dirty="0" err="1" smtClean="0"/>
              <a:t>декларацију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поновни</a:t>
            </a:r>
            <a:r>
              <a:rPr lang="en-US" sz="2400" dirty="0" smtClean="0"/>
              <a:t> </a:t>
            </a:r>
            <a:r>
              <a:rPr lang="en-US" sz="2400" dirty="0" err="1" smtClean="0"/>
              <a:t>извоз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обавештење</a:t>
            </a:r>
            <a:r>
              <a:rPr lang="en-US" sz="2400" dirty="0" smtClean="0"/>
              <a:t> о </a:t>
            </a:r>
            <a:r>
              <a:rPr lang="en-US" sz="2400" dirty="0" err="1" smtClean="0"/>
              <a:t>поновном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извозу</a:t>
            </a:r>
            <a:r>
              <a:rPr lang="en-US" sz="2400" dirty="0" smtClean="0"/>
              <a:t> у </a:t>
            </a:r>
            <a:r>
              <a:rPr lang="en-US" sz="2400" dirty="0" err="1" smtClean="0"/>
              <a:t>своје</a:t>
            </a:r>
            <a:r>
              <a:rPr lang="en-US" sz="2400" dirty="0" smtClean="0"/>
              <a:t> </a:t>
            </a:r>
            <a:r>
              <a:rPr lang="en-US" sz="2400" dirty="0" err="1" smtClean="0"/>
              <a:t>име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лице</a:t>
            </a:r>
            <a:r>
              <a:rPr lang="en-US" sz="2400" dirty="0" smtClean="0"/>
              <a:t> у </a:t>
            </a:r>
            <a:r>
              <a:rPr lang="en-US" sz="2400" dirty="0" err="1" smtClean="0"/>
              <a:t>чије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име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подноси</a:t>
            </a:r>
            <a:r>
              <a:rPr lang="en-US" sz="2400" dirty="0" smtClean="0"/>
              <a:t> </a:t>
            </a:r>
            <a:r>
              <a:rPr lang="en-US" sz="2400" dirty="0" err="1" smtClean="0"/>
              <a:t>таква</a:t>
            </a:r>
            <a:r>
              <a:rPr lang="en-US" sz="2400" dirty="0" smtClean="0"/>
              <a:t> </a:t>
            </a:r>
            <a:r>
              <a:rPr lang="en-US" sz="2400" dirty="0" err="1" smtClean="0"/>
              <a:t>декларација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обавештење</a:t>
            </a:r>
            <a:endParaRPr lang="sr-Cyrl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6"/>
          </a:xfrm>
        </p:spPr>
        <p:txBody>
          <a:bodyPr/>
          <a:lstStyle/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dirty="0" smtClean="0"/>
              <a:t>Основни појмови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Cyrl-RS" sz="2400" dirty="0" smtClean="0"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400" dirty="0" smtClean="0">
                <a:ea typeface="Times New Roman" panose="02020603050405020304" pitchFamily="18" charset="0"/>
              </a:rPr>
              <a:t>“</a:t>
            </a:r>
            <a:r>
              <a:rPr lang="en-US" sz="2400" dirty="0" err="1" smtClean="0">
                <a:ea typeface="Times New Roman" panose="02020603050405020304" pitchFamily="18" charset="0"/>
              </a:rPr>
              <a:t>увозне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дажбине</a:t>
            </a:r>
            <a:r>
              <a:rPr lang="sr-Cyrl-RS" sz="2400" dirty="0" smtClean="0">
                <a:ea typeface="Times New Roman" panose="02020603050405020304" pitchFamily="18" charset="0"/>
              </a:rPr>
              <a:t>”</a:t>
            </a:r>
            <a:r>
              <a:rPr lang="en-US" sz="2400" dirty="0" smtClean="0">
                <a:ea typeface="Times New Roman" panose="02020603050405020304" pitchFamily="18" charset="0"/>
              </a:rPr>
              <a:t> - </a:t>
            </a:r>
            <a:r>
              <a:rPr lang="en-US" sz="2400" dirty="0" err="1" smtClean="0">
                <a:ea typeface="Times New Roman" panose="02020603050405020304" pitchFamily="18" charset="0"/>
              </a:rPr>
              <a:t>царинске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дажбине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које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се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плаћају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при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увозу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робе</a:t>
            </a:r>
            <a:r>
              <a:rPr lang="en-US" sz="2400" dirty="0" smtClean="0">
                <a:ea typeface="Times New Roman" panose="02020603050405020304" pitchFamily="18" charset="0"/>
              </a:rPr>
              <a:t>;</a:t>
            </a:r>
            <a:endParaRPr lang="sr-Cyrl-RS" sz="2400" dirty="0" smtClean="0"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извозне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дажбине</a:t>
            </a: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дажбине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плаћају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извозу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sr-Cyrl-RS" sz="2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пуштање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радња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којом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ставља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робу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располагање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сврхе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одређене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царинским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поступком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роба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стављена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sr-Cyrl-R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9448"/>
            <a:ext cx="79928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6"/>
          </a:xfrm>
        </p:spPr>
        <p:txBody>
          <a:bodyPr/>
          <a:lstStyle/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dirty="0" smtClean="0"/>
              <a:t>Основни појмови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Cyrl-R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смештај</a:t>
            </a: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стављање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привремено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њеног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допремања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њеног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стављања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поступак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поновни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извоз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sr-Cyrl-RS" sz="2400" b="1" dirty="0" smtClean="0"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дуг</a:t>
            </a: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плати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износ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увозних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извозних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дажбина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примењује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одређену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робу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складу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царинским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прописима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sr-Cyrl-R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дужник</a:t>
            </a:r>
            <a:r>
              <a:rPr lang="sr-Cyrl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свако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лице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одговорно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дуг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sr-Cyrl-R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109728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None/>
            </a:pP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sr-Latn-C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арински статус</a:t>
            </a: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робе (</a:t>
            </a:r>
            <a:r>
              <a:rPr lang="sr-Latn-C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домаћа </a:t>
            </a: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страна роба)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sr-Cyrl-R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None/>
            </a:pPr>
            <a:endParaRPr lang="sr-Cyrl-RS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Font typeface="Courier New" pitchFamily="49" charset="0"/>
              <a:buChar char="o"/>
            </a:pP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Домаћа роба је</a:t>
            </a:r>
            <a:r>
              <a:rPr lang="sr-Latn-C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r-Cyrl-R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None/>
            </a:pP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роба у целини добијена или произведена на царинском подручју Р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која не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укључује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робу увезену из држава или с територија ван ц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подручја Р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sr-Latn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sr-Cyrl-R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None/>
            </a:pP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роба увезена из држава ван царинског подручја Р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која је стављена у слободан промет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None/>
            </a:pP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роба добијена или произведена на царинском подручју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РС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само од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горе наведене робе.</a:t>
            </a:r>
            <a:endParaRPr lang="sr-Cyrl-RS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  <a:buFont typeface="Courier New" pitchFamily="49" charset="0"/>
              <a:buChar char="o"/>
            </a:pP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Страна роба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је 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роба која нема статус домаће робе, као и роба која је изгубила статус домаће робе</a:t>
            </a:r>
            <a:r>
              <a:rPr lang="sr-Cyrl-R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171450" lvl="0" indent="-17145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A2BF"/>
              </a:buClr>
            </a:pPr>
            <a:endParaRPr lang="sr-Cyrl-R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Претпоставка је да сва роба на </a:t>
            </a:r>
            <a:r>
              <a:rPr lang="sr-Cyrl-R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царинском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подручју РС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арински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домаће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утврђено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/>
          <a:lstStyle/>
          <a:p>
            <a:pPr lvl="0" algn="ctr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Домаћа</a:t>
            </a:r>
            <a:r>
              <a:rPr lang="en-US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роба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постаје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роба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Cyrl-RS" b="1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sr-Cyrl-RS" sz="2000" b="1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sr-Cyrl-R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изнета</a:t>
            </a: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царинског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подручја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sr-Cyrl-R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(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примењују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унутрашњем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транзиту</a:t>
            </a:r>
            <a:r>
              <a:rPr lang="sr-Cyrl-R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sr-Cyrl-R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стављена</a:t>
            </a: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поступак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спољног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транзита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поступак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складиштења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поступак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активног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оплемењивања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прописи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дозвољавају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sr-Cyrl-R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стављена</a:t>
            </a: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поступак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употребе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посебне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сврхе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и/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накнадно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уступљена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држави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уништена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остао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отпад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sr-Cyrl-R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декларација</a:t>
            </a: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стављање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слободан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промет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поништена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након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пуштања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sr-Cyrl-RS" b="1" dirty="0" err="1" smtClean="0"/>
              <a:t>Р</a:t>
            </a:r>
            <a:r>
              <a:rPr lang="en-US" b="1" dirty="0" err="1" smtClean="0"/>
              <a:t>оба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коју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не</a:t>
            </a:r>
            <a:r>
              <a:rPr lang="en-US" b="1" dirty="0" smtClean="0"/>
              <a:t> </a:t>
            </a:r>
            <a:r>
              <a:rPr lang="en-US" b="1" dirty="0" err="1" smtClean="0"/>
              <a:t>сматра</a:t>
            </a:r>
            <a:r>
              <a:rPr lang="en-US" b="1" dirty="0" smtClean="0"/>
              <a:t> </a:t>
            </a:r>
            <a:r>
              <a:rPr lang="en-US" b="1" dirty="0" err="1" smtClean="0"/>
              <a:t>да</a:t>
            </a:r>
            <a:r>
              <a:rPr lang="en-US" b="1" dirty="0" smtClean="0"/>
              <a:t> </a:t>
            </a:r>
            <a:r>
              <a:rPr lang="en-US" b="1" dirty="0" err="1" smtClean="0"/>
              <a:t>има</a:t>
            </a:r>
            <a:r>
              <a:rPr lang="en-US" b="1" dirty="0" smtClean="0"/>
              <a:t> </a:t>
            </a:r>
            <a:r>
              <a:rPr lang="en-US" b="1" dirty="0" err="1" smtClean="0"/>
              <a:t>царински</a:t>
            </a:r>
            <a:r>
              <a:rPr lang="en-US" b="1" dirty="0" smtClean="0"/>
              <a:t> </a:t>
            </a:r>
            <a:r>
              <a:rPr lang="en-US" b="1" dirty="0" err="1" smtClean="0"/>
              <a:t>статус</a:t>
            </a:r>
            <a:r>
              <a:rPr lang="en-US" b="1" dirty="0" smtClean="0"/>
              <a:t> </a:t>
            </a:r>
            <a:r>
              <a:rPr lang="en-US" b="1" dirty="0" err="1" smtClean="0"/>
              <a:t>домаће</a:t>
            </a:r>
            <a:r>
              <a:rPr lang="en-US" b="1" dirty="0" smtClean="0"/>
              <a:t> </a:t>
            </a:r>
            <a:r>
              <a:rPr lang="en-US" b="1" dirty="0" err="1" smtClean="0"/>
              <a:t>робе</a:t>
            </a:r>
            <a:r>
              <a:rPr lang="en-US" b="1" dirty="0" smtClean="0"/>
              <a:t>:</a:t>
            </a:r>
            <a:endParaRPr lang="sr-Cyrl-RS" b="1" dirty="0" smtClean="0"/>
          </a:p>
          <a:p>
            <a:pPr algn="ctr">
              <a:buNone/>
            </a:pPr>
            <a:endParaRPr lang="sr-Cyrl-RS" dirty="0" smtClean="0"/>
          </a:p>
          <a:p>
            <a:r>
              <a:rPr lang="en-US" sz="2400" dirty="0" err="1" smtClean="0"/>
              <a:t>роба</a:t>
            </a:r>
            <a:r>
              <a:rPr lang="en-US" sz="2400" dirty="0" smtClean="0"/>
              <a:t> </a:t>
            </a:r>
            <a:r>
              <a:rPr lang="en-US" sz="2400" dirty="0" err="1" smtClean="0"/>
              <a:t>унета</a:t>
            </a:r>
            <a:r>
              <a:rPr lang="en-US" sz="2400" dirty="0" smtClean="0"/>
              <a:t> у </a:t>
            </a:r>
            <a:r>
              <a:rPr lang="en-US" sz="2400" dirty="0" err="1" smtClean="0"/>
              <a:t>царинско</a:t>
            </a:r>
            <a:r>
              <a:rPr lang="en-US" sz="2400" dirty="0" smtClean="0"/>
              <a:t> </a:t>
            </a:r>
            <a:r>
              <a:rPr lang="en-US" sz="2400" dirty="0" err="1" smtClean="0"/>
              <a:t>подручје</a:t>
            </a:r>
            <a:r>
              <a:rPr lang="en-US" sz="2400" dirty="0" smtClean="0"/>
              <a:t> </a:t>
            </a:r>
            <a:r>
              <a:rPr lang="en-US" sz="2400" dirty="0" err="1" smtClean="0"/>
              <a:t>Републике</a:t>
            </a:r>
            <a:r>
              <a:rPr lang="en-US" sz="2400" dirty="0" smtClean="0"/>
              <a:t> </a:t>
            </a:r>
            <a:r>
              <a:rPr lang="en-US" sz="2400" dirty="0" err="1" smtClean="0"/>
              <a:t>Србије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подлеже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царинској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контроли</a:t>
            </a:r>
            <a:r>
              <a:rPr lang="en-US" sz="2400" dirty="0" smtClean="0"/>
              <a:t> и </a:t>
            </a:r>
            <a:r>
              <a:rPr lang="en-US" sz="2400" dirty="0" err="1" smtClean="0"/>
              <a:t>царинском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назору</a:t>
            </a:r>
            <a:r>
              <a:rPr lang="en-US" sz="2400" dirty="0" smtClean="0"/>
              <a:t> и </a:t>
            </a:r>
            <a:r>
              <a:rPr lang="en-US" sz="2400" dirty="0" err="1" smtClean="0"/>
              <a:t>остаје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под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назором</a:t>
            </a:r>
            <a:r>
              <a:rPr lang="en-US" sz="2400" dirty="0" smtClean="0"/>
              <a:t> </a:t>
            </a:r>
            <a:r>
              <a:rPr lang="en-US" sz="2400" dirty="0" err="1" smtClean="0"/>
              <a:t>док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потребно</a:t>
            </a:r>
            <a:r>
              <a:rPr lang="en-US" sz="2400" dirty="0" smtClean="0"/>
              <a:t> </a:t>
            </a:r>
            <a:r>
              <a:rPr lang="en-US" sz="2400" dirty="0" err="1" smtClean="0"/>
              <a:t>ради</a:t>
            </a:r>
            <a:r>
              <a:rPr lang="en-US" sz="2400" dirty="0" smtClean="0"/>
              <a:t> </a:t>
            </a:r>
            <a:r>
              <a:rPr lang="en-US" sz="2400" dirty="0" err="1" smtClean="0"/>
              <a:t>утврђивања</a:t>
            </a:r>
            <a:r>
              <a:rPr lang="en-US" sz="2400" dirty="0" smtClean="0"/>
              <a:t> </a:t>
            </a:r>
            <a:r>
              <a:rPr lang="en-US" sz="2400" dirty="0" err="1" smtClean="0"/>
              <a:t>њеног</a:t>
            </a:r>
            <a:r>
              <a:rPr lang="en-US" sz="2400" dirty="0" smtClean="0"/>
              <a:t> </a:t>
            </a:r>
            <a:r>
              <a:rPr lang="en-US" sz="2400" dirty="0" err="1" smtClean="0"/>
              <a:t>царинског</a:t>
            </a:r>
            <a:r>
              <a:rPr lang="en-US" sz="2400" dirty="0" smtClean="0"/>
              <a:t> </a:t>
            </a:r>
            <a:r>
              <a:rPr lang="en-US" sz="2400" dirty="0" err="1" smtClean="0"/>
              <a:t>статуса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роба</a:t>
            </a:r>
            <a:r>
              <a:rPr lang="en-US" sz="2400" dirty="0" smtClean="0"/>
              <a:t> у </a:t>
            </a:r>
            <a:r>
              <a:rPr lang="en-US" sz="2400" dirty="0" err="1" smtClean="0"/>
              <a:t>привременом</a:t>
            </a:r>
            <a:r>
              <a:rPr lang="en-US" sz="2400" dirty="0" smtClean="0"/>
              <a:t> </a:t>
            </a:r>
            <a:r>
              <a:rPr lang="en-US" sz="2400" dirty="0" err="1" smtClean="0"/>
              <a:t>смештају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роба</a:t>
            </a:r>
            <a:r>
              <a:rPr lang="en-US" sz="2400" dirty="0" smtClean="0"/>
              <a:t> </a:t>
            </a:r>
            <a:r>
              <a:rPr lang="en-US" sz="2400" dirty="0" err="1" smtClean="0"/>
              <a:t>стављену</a:t>
            </a:r>
            <a:r>
              <a:rPr lang="en-US" sz="2400" dirty="0" smtClean="0"/>
              <a:t> у </a:t>
            </a:r>
            <a:r>
              <a:rPr lang="en-US" sz="2400" dirty="0" err="1" smtClean="0"/>
              <a:t>неки</a:t>
            </a:r>
            <a:r>
              <a:rPr lang="en-US" sz="2400" dirty="0" smtClean="0"/>
              <a:t> </a:t>
            </a:r>
            <a:r>
              <a:rPr lang="en-US" sz="2400" dirty="0" err="1" smtClean="0"/>
              <a:t>од</a:t>
            </a:r>
            <a:r>
              <a:rPr lang="en-US" sz="2400" dirty="0" smtClean="0"/>
              <a:t> </a:t>
            </a:r>
            <a:r>
              <a:rPr lang="en-US" sz="2400" dirty="0" err="1" smtClean="0"/>
              <a:t>посебних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поступака</a:t>
            </a:r>
            <a:r>
              <a:rPr lang="en-US" sz="2400" dirty="0" smtClean="0"/>
              <a:t>, </a:t>
            </a:r>
            <a:r>
              <a:rPr lang="en-US" sz="2400" dirty="0" err="1" smtClean="0"/>
              <a:t>осим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спољног</a:t>
            </a:r>
            <a:r>
              <a:rPr lang="en-US" sz="2400" dirty="0" smtClean="0"/>
              <a:t> </a:t>
            </a:r>
            <a:r>
              <a:rPr lang="en-US" sz="2400" dirty="0" err="1" smtClean="0"/>
              <a:t>транзита</a:t>
            </a:r>
            <a:r>
              <a:rPr lang="en-US" sz="2400" dirty="0" smtClean="0"/>
              <a:t>, </a:t>
            </a:r>
            <a:r>
              <a:rPr lang="en-US" sz="2400" dirty="0" err="1" smtClean="0"/>
              <a:t>пасивног</a:t>
            </a:r>
            <a:r>
              <a:rPr lang="en-US" sz="2400" dirty="0" smtClean="0"/>
              <a:t> </a:t>
            </a:r>
            <a:r>
              <a:rPr lang="en-US" sz="2400" dirty="0" err="1" smtClean="0"/>
              <a:t>оплемењивања</a:t>
            </a:r>
            <a:r>
              <a:rPr lang="en-US" sz="2400" dirty="0" smtClean="0"/>
              <a:t> и </a:t>
            </a:r>
            <a:r>
              <a:rPr lang="en-US" sz="2400" dirty="0" err="1" smtClean="0"/>
              <a:t>употребе</a:t>
            </a:r>
            <a:r>
              <a:rPr lang="en-US" sz="2400" dirty="0" smtClean="0"/>
              <a:t> у </a:t>
            </a:r>
            <a:r>
              <a:rPr lang="en-US" sz="2400" dirty="0" err="1" smtClean="0"/>
              <a:t>посебне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сврхе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роба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остаје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аринским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надзором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изнесе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аринског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подручја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РС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уништи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Домаћа роба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царинском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утврди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осим у случају постука употребе у посебне 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сврхе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Домаћа роба која је декларисана за извоз, унутрашњи транзит или пасивно оплемењивање подлеже царинском надзору од тренутка прихватања декларације до тренутка док не напусти 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царинско 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подручје РС, док 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буде 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уступљена држави, уништена или док се декларација не поништи.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Царински надзор</a:t>
            </a: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sr-Cyrl-R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Царински надзор је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уобичајено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предузима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обезбеђења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поштовања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царинских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осталих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односу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такве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радње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Сврха царинског надзора је </a:t>
            </a:r>
            <a:r>
              <a:rPr lang="sr-Latn-C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обезбеђењ</a:t>
            </a:r>
            <a:r>
              <a:rPr lang="sr-Cyrl-R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sr-Latn-C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истоветности робе</a:t>
            </a:r>
            <a:r>
              <a:rPr lang="sr-Cyrl-R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(врсте, каквоће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количин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тежине)</a:t>
            </a:r>
            <a:r>
              <a:rPr lang="sr-Latn-C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окончања одговарајућег </a:t>
            </a:r>
            <a:r>
              <a:rPr lang="sr-Cyrl-R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царинског </a:t>
            </a:r>
            <a:r>
              <a:rPr lang="sr-Cyrl-R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поступка.</a:t>
            </a:r>
          </a:p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Роба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уноси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аринско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подручје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ставља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царински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надзор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момента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њеног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уноса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све док се не утврди њен царински статус.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4888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109728" lvl="0" indent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sr-Cyrl-R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sr-Latn-C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аринска контрола</a:t>
            </a:r>
            <a:r>
              <a:rPr lang="sr-Latn-C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US" sz="2800" b="1" u="sng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sr-Cyrl-R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Царинска контрола </a:t>
            </a:r>
            <a:r>
              <a:rPr lang="sr-Cyrl-R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подразумева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одређене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радње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спроводи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ЦО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циљу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обезбеђивања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правилне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примене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царинских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sr-Cyrl-RS" sz="2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угих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прописа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којима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прописују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улазак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излазак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транзит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кретање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смештај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употреба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посебне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сврхе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креће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царинског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подручја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sr-Cyrl-R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земаља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територија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тог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подручја</a:t>
            </a:r>
            <a:r>
              <a:rPr lang="sr-Cyrl-R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lv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lvl="0" indent="-17145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Царинска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контрола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састоји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нарочито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прегледа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узимања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узорака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тачности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потпуности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информација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наведене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декларацији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обавештењу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постојања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веродостојности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тачности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важности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прегледа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евиденција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привредних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субјеката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прегледа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превозних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средстава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Cyrl-R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прегледа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носе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собом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спровођења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ужбених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испитивања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sr-Cyrl-R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угих </a:t>
            </a:r>
            <a:r>
              <a:rPr lang="sr-Cyrl-R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радњи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 algn="just" defTabSz="6858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R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спровести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било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коју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sr-Cyrl-R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аринску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контролу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коју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сматра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неопходном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0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334" y="1342486"/>
            <a:ext cx="24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sr-Cyrl-RS" b="1" u="sng" dirty="0" smtClean="0">
                <a:solidFill>
                  <a:prstClr val="black"/>
                </a:solidFill>
                <a:latin typeface="Calibri" panose="020F0502020204030204"/>
              </a:rPr>
              <a:t>ЦАРИНСКИ ПОСТУПЦИ</a:t>
            </a:r>
            <a:endParaRPr lang="sr-Latn-RS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546" y="2130250"/>
            <a:ext cx="1472214" cy="794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СТАВЉАЊЕ ПРОБЕ У СЛОБОДАН ПРОМЕТ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1954" y="2130250"/>
            <a:ext cx="145739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ПОСЕБНИ ПОСТУПЦИ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826" y="2130250"/>
            <a:ext cx="145739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ИЗВОЗ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" name="Elbow Connector 6"/>
          <p:cNvCxnSpPr>
            <a:stCxn id="2" idx="2"/>
            <a:endCxn id="3" idx="0"/>
          </p:cNvCxnSpPr>
          <p:nvPr/>
        </p:nvCxnSpPr>
        <p:spPr>
          <a:xfrm rot="5400000">
            <a:off x="2858937" y="528534"/>
            <a:ext cx="418432" cy="2785000"/>
          </a:xfrm>
          <a:prstGeom prst="bentConnector3">
            <a:avLst>
              <a:gd name="adj1" fmla="val 50000"/>
            </a:avLst>
          </a:prstGeom>
          <a:ln w="158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  <a:endCxn id="5" idx="0"/>
          </p:cNvCxnSpPr>
          <p:nvPr/>
        </p:nvCxnSpPr>
        <p:spPr>
          <a:xfrm rot="16200000" flipH="1">
            <a:off x="5689871" y="482600"/>
            <a:ext cx="418432" cy="2876868"/>
          </a:xfrm>
          <a:prstGeom prst="bentConnector3">
            <a:avLst>
              <a:gd name="adj1" fmla="val 50000"/>
            </a:avLst>
          </a:prstGeom>
          <a:ln w="158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  <a:endCxn id="4" idx="0"/>
          </p:cNvCxnSpPr>
          <p:nvPr/>
        </p:nvCxnSpPr>
        <p:spPr>
          <a:xfrm flipH="1">
            <a:off x="4460649" y="1711818"/>
            <a:ext cx="4" cy="418432"/>
          </a:xfrm>
          <a:prstGeom prst="straightConnector1">
            <a:avLst/>
          </a:prstGeom>
          <a:ln w="158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6801" y="3361439"/>
            <a:ext cx="1783693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ПОСТУПЦИ ТРАНЗИТА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801" y="4142506"/>
            <a:ext cx="1562880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СПОЉНИ ТРАНЗИТ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801" y="4661878"/>
            <a:ext cx="1562880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УНУТРАШЊИ ТРАНЗИТ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607" y="3361439"/>
            <a:ext cx="1630206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ПОСТУПЦИ СМЕШТАЈА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3607" y="4142506"/>
            <a:ext cx="1592369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ЦАРИНСКА СКЛАДИШТА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4869160"/>
            <a:ext cx="1630206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СЛОБОДНЕ ЗОНЕ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3361441"/>
            <a:ext cx="1944216" cy="507831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ПОСТУПЦИ ПОСЕБНЕ УПОТРЕБЕ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149080"/>
            <a:ext cx="1800200" cy="300082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ПРИВРЕМЕНИ УВОЗ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661879"/>
            <a:ext cx="1728191" cy="507831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УПОТРЕБЕ У ПОСЕБЕ СВРХЕ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5416" y="3361439"/>
            <a:ext cx="1566984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ПОСТУПЦИ ОПЛЕМЕЊИВАЊА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5416" y="4038631"/>
            <a:ext cx="1566984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АКТИВНО ОПЛЕМЕЊИВАЊЕ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5416" y="4661879"/>
            <a:ext cx="1566984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sr-Cyrl-RS" sz="1350" dirty="0" smtClean="0">
                <a:solidFill>
                  <a:prstClr val="black"/>
                </a:solidFill>
                <a:latin typeface="Calibri" panose="020F0502020204030204"/>
              </a:rPr>
              <a:t>ПАСИВНО ОПЛЕМЕЊИВАЊЕ</a:t>
            </a:r>
            <a:endParaRPr lang="sr-Latn-R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6" name="Elbow Connector 25"/>
          <p:cNvCxnSpPr>
            <a:stCxn id="4" idx="2"/>
            <a:endCxn id="13" idx="0"/>
          </p:cNvCxnSpPr>
          <p:nvPr/>
        </p:nvCxnSpPr>
        <p:spPr>
          <a:xfrm rot="5400000">
            <a:off x="2846955" y="1747744"/>
            <a:ext cx="545389" cy="2682001"/>
          </a:xfrm>
          <a:prstGeom prst="bentConnector3">
            <a:avLst>
              <a:gd name="adj1" fmla="val 50000"/>
            </a:avLst>
          </a:prstGeom>
          <a:ln w="15875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4" idx="2"/>
            <a:endCxn id="22" idx="0"/>
          </p:cNvCxnSpPr>
          <p:nvPr/>
        </p:nvCxnSpPr>
        <p:spPr>
          <a:xfrm rot="16200000" flipH="1">
            <a:off x="5652084" y="1624614"/>
            <a:ext cx="545389" cy="2928259"/>
          </a:xfrm>
          <a:prstGeom prst="bentConnector3">
            <a:avLst>
              <a:gd name="adj1" fmla="val 50000"/>
            </a:avLst>
          </a:prstGeom>
          <a:ln w="15875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8956548" y="3435858"/>
            <a:ext cx="685800" cy="685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4" idx="2"/>
            <a:endCxn id="16" idx="0"/>
          </p:cNvCxnSpPr>
          <p:nvPr/>
        </p:nvCxnSpPr>
        <p:spPr>
          <a:xfrm rot="5400000">
            <a:off x="3746986" y="2647775"/>
            <a:ext cx="545389" cy="881939"/>
          </a:xfrm>
          <a:prstGeom prst="bentConnector3">
            <a:avLst>
              <a:gd name="adj1" fmla="val 50000"/>
            </a:avLst>
          </a:prstGeom>
          <a:ln w="15875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4" idx="2"/>
            <a:endCxn id="19" idx="0"/>
          </p:cNvCxnSpPr>
          <p:nvPr/>
        </p:nvCxnSpPr>
        <p:spPr>
          <a:xfrm rot="16200000" flipH="1">
            <a:off x="4693679" y="2583019"/>
            <a:ext cx="545391" cy="1011451"/>
          </a:xfrm>
          <a:prstGeom prst="bentConnector3">
            <a:avLst>
              <a:gd name="adj1" fmla="val 50000"/>
            </a:avLst>
          </a:prstGeom>
          <a:ln w="15875" cmpd="sng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</p:cNvCxnSpPr>
          <p:nvPr/>
        </p:nvCxnSpPr>
        <p:spPr>
          <a:xfrm flipH="1">
            <a:off x="1763688" y="3661521"/>
            <a:ext cx="14960" cy="48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763688" y="4437112"/>
            <a:ext cx="0" cy="24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2"/>
            <a:endCxn id="17" idx="0"/>
          </p:cNvCxnSpPr>
          <p:nvPr/>
        </p:nvCxnSpPr>
        <p:spPr>
          <a:xfrm flipH="1">
            <a:off x="3559792" y="3869270"/>
            <a:ext cx="18918" cy="273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2"/>
            <a:endCxn id="18" idx="0"/>
          </p:cNvCxnSpPr>
          <p:nvPr/>
        </p:nvCxnSpPr>
        <p:spPr>
          <a:xfrm>
            <a:off x="3559792" y="4650337"/>
            <a:ext cx="27111" cy="21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2"/>
            <a:endCxn id="20" idx="0"/>
          </p:cNvCxnSpPr>
          <p:nvPr/>
        </p:nvCxnSpPr>
        <p:spPr>
          <a:xfrm>
            <a:off x="5472100" y="3869272"/>
            <a:ext cx="0" cy="27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2"/>
            <a:endCxn id="21" idx="0"/>
          </p:cNvCxnSpPr>
          <p:nvPr/>
        </p:nvCxnSpPr>
        <p:spPr>
          <a:xfrm flipH="1">
            <a:off x="5436096" y="4449162"/>
            <a:ext cx="36004" cy="21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2"/>
            <a:endCxn id="23" idx="0"/>
          </p:cNvCxnSpPr>
          <p:nvPr/>
        </p:nvCxnSpPr>
        <p:spPr>
          <a:xfrm>
            <a:off x="7388908" y="3869270"/>
            <a:ext cx="0" cy="16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2"/>
            <a:endCxn id="24" idx="0"/>
          </p:cNvCxnSpPr>
          <p:nvPr/>
        </p:nvCxnSpPr>
        <p:spPr>
          <a:xfrm>
            <a:off x="7388908" y="4546462"/>
            <a:ext cx="0" cy="11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1295400"/>
            <a:ext cx="5181600" cy="4953000"/>
          </a:xfrm>
          <a:prstGeom prst="ellipse">
            <a:avLst/>
          </a:prstGeom>
          <a:noFill/>
          <a:ln>
            <a:solidFill>
              <a:srgbClr val="00B050">
                <a:alpha val="9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914400"/>
            <a:ext cx="0" cy="57150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3955258"/>
            <a:ext cx="6052616" cy="1009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57700" y="30480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6764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0800" y="1693608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2915100" y="1922208"/>
            <a:ext cx="1624043" cy="1092099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86300" y="1905000"/>
            <a:ext cx="1257300" cy="1143000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56860" y="1901815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9198" y="1901814"/>
            <a:ext cx="1037602" cy="2360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НТ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ТРАНЗИТ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53416" y="1318544"/>
            <a:ext cx="1046985" cy="2157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БАТРОВЦИ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1353302"/>
            <a:ext cx="990600" cy="2437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ХОРГОШ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0104" y="278368"/>
            <a:ext cx="288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ЦАРИНСКИ</a:t>
            </a: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ПОСТУПЦИ</a:t>
            </a: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r-Latn-R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ШИФРЕ</a:t>
            </a: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ВРСТА</a:t>
            </a: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ПОСТУПАКА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683654"/>
            <a:ext cx="1341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УВОЗ</a:t>
            </a:r>
            <a:endParaRPr kumimoji="0" lang="sr-Latn-RS" sz="4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7208" y="683654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ИЗВОЗ</a:t>
            </a:r>
            <a:endParaRPr kumimoji="0" lang="sr-Latn-R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rot="2557310">
            <a:off x="3405374" y="2084324"/>
            <a:ext cx="99060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НТ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ТРАНЗИТ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2161479" y="2602349"/>
            <a:ext cx="200721" cy="1109354"/>
          </a:xfrm>
          <a:prstGeom prst="lef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4010642" y="2607623"/>
            <a:ext cx="155448" cy="1109354"/>
          </a:xfrm>
          <a:prstGeom prst="righ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768" y="2602349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ССП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(40)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ЦС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(71)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СЗ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(76,78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АО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(51)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-U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(53)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УПС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-X 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2816533"/>
            <a:ext cx="152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ЦАРИНСКИ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ПОСТУПЦИ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570337" y="3010703"/>
            <a:ext cx="410863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" y="3909770"/>
            <a:ext cx="1785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ВРСТЕ</a:t>
            </a:r>
            <a:endParaRPr kumimoji="0" lang="sr-Latn-R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ПОСТУПАКА</a:t>
            </a:r>
            <a:endParaRPr kumimoji="0" lang="sr-Latn-R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КОЈЕ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ПОДНОСИ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ДЕКЛАРАЦИЈА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2676" y="4148362"/>
            <a:ext cx="194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УНИШТЕЊЕ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(93)</a:t>
            </a:r>
          </a:p>
        </p:txBody>
      </p:sp>
      <p:sp>
        <p:nvSpPr>
          <p:cNvPr id="35" name="Left Brace 34"/>
          <p:cNvSpPr/>
          <p:nvPr/>
        </p:nvSpPr>
        <p:spPr>
          <a:xfrm>
            <a:off x="2199312" y="3955258"/>
            <a:ext cx="146727" cy="924009"/>
          </a:xfrm>
          <a:prstGeom prst="lef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4304990" y="3955258"/>
            <a:ext cx="117682" cy="916867"/>
          </a:xfrm>
          <a:prstGeom prst="righ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608080" y="4245812"/>
            <a:ext cx="410863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9029" y="390832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ПОНОВНИ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ИЗВОЗ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(31)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04104" y="3300895"/>
            <a:ext cx="823104" cy="394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ЛУКА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БЕОГРАД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704104" y="2312924"/>
            <a:ext cx="1696696" cy="735076"/>
          </a:xfrm>
          <a:prstGeom prst="straightConnector1">
            <a:avLst/>
          </a:prstGeom>
          <a:ln w="2540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400800" y="2087529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 rot="20235926">
            <a:off x="5272944" y="2216875"/>
            <a:ext cx="99060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ИЗВОЗ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64637" y="219947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49198" y="2209800"/>
            <a:ext cx="1037602" cy="2286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ИЗВОЗ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 rot="19126190">
            <a:off x="4749776" y="2060467"/>
            <a:ext cx="99060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НТ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ТРАНЗИТ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 rot="1911101">
            <a:off x="1053511" y="1401952"/>
            <a:ext cx="1016465" cy="31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ЦТ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ТРАНЗИТ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04295" y="2565381"/>
            <a:ext cx="1143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IZ-IZ1 (10)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PO-IZ2 (21)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PI-IZ2 (23)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4953000" y="4293095"/>
          <a:ext cx="386747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ССП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 smtClean="0">
                          <a:solidFill>
                            <a:schemeClr val="tx1"/>
                          </a:solidFill>
                        </a:rPr>
                        <a:t>СТАВЉАЊЕ</a:t>
                      </a:r>
                      <a:r>
                        <a:rPr lang="sr-Latn-R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dirty="0" smtClean="0">
                          <a:solidFill>
                            <a:schemeClr val="tx1"/>
                          </a:solidFill>
                        </a:rPr>
                        <a:t>РОБЕ</a:t>
                      </a:r>
                      <a:r>
                        <a:rPr lang="sr-Latn-R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lang="sr-Latn-R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dirty="0" smtClean="0">
                          <a:solidFill>
                            <a:schemeClr val="tx1"/>
                          </a:solidFill>
                        </a:rPr>
                        <a:t>СЛОБОДАН</a:t>
                      </a:r>
                      <a:r>
                        <a:rPr lang="sr-Latn-R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dirty="0" smtClean="0">
                          <a:solidFill>
                            <a:schemeClr val="tx1"/>
                          </a:solidFill>
                        </a:rPr>
                        <a:t>ПРОМЕТ</a:t>
                      </a:r>
                      <a:endParaRPr lang="sr-Latn-R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ЦС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ЦАРИНСКО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СКЛАДИШТЕЊЕ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AO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АКТИВНО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ОПЛЕМЕЊИВАЊЕ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ПУ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ПРИВРЕМЕНИ</a:t>
                      </a:r>
                      <a:r>
                        <a:rPr lang="sr-Latn-R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УВОЗ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УПС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УПОТРЕБА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ПОСЕБНЕ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СВРХЕ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СЗ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СЛОБОДНЕ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ЗОНЕ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ПАСИВНО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ОПЛЕМЕЊИВАЊЕ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ПИ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ПРИВРЕМЕНИ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ИЗВОЗ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НТ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НАЦИОНАЛНИ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ТРАНЗИТ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40"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ЦТ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ЗАЈЕДНИЧКИ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1000" b="1" dirty="0" smtClean="0">
                          <a:solidFill>
                            <a:schemeClr val="tx1"/>
                          </a:solidFill>
                        </a:rPr>
                        <a:t>ТРАНЗИТ</a:t>
                      </a:r>
                      <a:r>
                        <a:rPr lang="sr-Latn-RS" sz="1000" b="1" dirty="0" smtClean="0">
                          <a:solidFill>
                            <a:schemeClr val="tx1"/>
                          </a:solidFill>
                        </a:rPr>
                        <a:t> (COMMON TRANZIT)</a:t>
                      </a:r>
                      <a:endParaRPr lang="sr-Latn-R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54" name="Straight Arrow Connector 53"/>
          <p:cNvCxnSpPr>
            <a:stCxn id="11" idx="1"/>
            <a:endCxn id="29" idx="1"/>
          </p:cNvCxnSpPr>
          <p:nvPr/>
        </p:nvCxnSpPr>
        <p:spPr>
          <a:xfrm flipH="1">
            <a:off x="4166090" y="3162300"/>
            <a:ext cx="291610" cy="0"/>
          </a:xfrm>
          <a:prstGeom prst="straightConnector1">
            <a:avLst/>
          </a:prstGeom>
          <a:ln w="25400" cmpd="sng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271816" y="2514600"/>
            <a:ext cx="228600" cy="2286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49198" y="2514600"/>
            <a:ext cx="1037602" cy="22859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УВОЗ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112315" y="1013101"/>
            <a:ext cx="3466465" cy="2130533"/>
          </a:xfrm>
          <a:prstGeom prst="straightConnector1">
            <a:avLst/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5419" y="800100"/>
            <a:ext cx="2286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5419" y="468183"/>
            <a:ext cx="1195040" cy="266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ХАМБУРГ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Arrow Connector 64"/>
          <p:cNvCxnSpPr>
            <a:stCxn id="11" idx="3"/>
          </p:cNvCxnSpPr>
          <p:nvPr/>
        </p:nvCxnSpPr>
        <p:spPr>
          <a:xfrm>
            <a:off x="4686300" y="3162300"/>
            <a:ext cx="3162300" cy="419100"/>
          </a:xfrm>
          <a:prstGeom prst="straightConnector1">
            <a:avLst/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864422" y="3533330"/>
            <a:ext cx="2286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596336" y="3140968"/>
            <a:ext cx="912929" cy="266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СОФИЈА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Left Brace 70"/>
          <p:cNvSpPr/>
          <p:nvPr/>
        </p:nvSpPr>
        <p:spPr>
          <a:xfrm>
            <a:off x="5703934" y="2627476"/>
            <a:ext cx="200721" cy="649124"/>
          </a:xfrm>
          <a:prstGeom prst="lef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ight Brace 71"/>
          <p:cNvSpPr/>
          <p:nvPr/>
        </p:nvSpPr>
        <p:spPr>
          <a:xfrm>
            <a:off x="6685026" y="2607623"/>
            <a:ext cx="155448" cy="668977"/>
          </a:xfrm>
          <a:prstGeom prst="righ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 rot="455345">
            <a:off x="5751950" y="3349361"/>
            <a:ext cx="1122918" cy="31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ЦТ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ТРАНЗИТ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64637" y="1597015"/>
            <a:ext cx="2286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646434" y="1597016"/>
            <a:ext cx="1040366" cy="2285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ЦТ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ТРАНЗИТ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-5400000" flipH="1">
            <a:off x="4295368" y="3525132"/>
            <a:ext cx="365760" cy="0"/>
          </a:xfrm>
          <a:prstGeom prst="straightConnector1">
            <a:avLst/>
          </a:prstGeom>
          <a:ln w="25400" cmpd="sng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3448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768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64872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sr-Cyrl-RS" sz="3000" dirty="0">
                <a:effectLst>
                  <a:outerShdw blurRad="127000" dist="38100" dir="5400000" algn="ctr" rotWithShape="0">
                    <a:schemeClr val="tx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ПОЈЕДНОСТАВЉЕНИ ПОСТУПЦИ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13903" y="1976558"/>
            <a:ext cx="442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sr-Cyrl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ФИРМИ КОЈЕ КОРИСТЕ НЕКИ ОД ВИДОВА ПОЈЕДНОСТАВЉЕНИХ ПОСТУПАКА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3589" y="2799040"/>
            <a:ext cx="255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sr-Cyrl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ФИРМА „ПО ФАКТУРИ“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0054" y="3501581"/>
            <a:ext cx="475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sr-Cyrl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</a:t>
            </a:r>
            <a:r>
              <a:rPr lang="sr-Cyrl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sr-Cyrl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ИМА МОГУЋНОСТ „КУЋНОГ ЦАРИЊЕЊА“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4469" y="4385348"/>
            <a:ext cx="4173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sr-Cyrl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ОВЛАШЋЕНИХ ПРИВРЕДНИХ СУБЈЕКАТА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 descr="hemof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409170"/>
            <a:ext cx="1441108" cy="342900"/>
          </a:xfrm>
          <a:prstGeom prst="rect">
            <a:avLst/>
          </a:prstGeom>
        </p:spPr>
      </p:pic>
      <p:pic>
        <p:nvPicPr>
          <p:cNvPr id="23" name="Picture 22" descr="Koka-kola-saopstenj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1107" y="5408360"/>
            <a:ext cx="1594022" cy="342900"/>
          </a:xfrm>
          <a:prstGeom prst="rect">
            <a:avLst/>
          </a:prstGeom>
        </p:spPr>
      </p:pic>
      <p:pic>
        <p:nvPicPr>
          <p:cNvPr id="24" name="Picture 23" descr="pic13731.jpg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rcRect r="37500"/>
          <a:stretch>
            <a:fillRect/>
          </a:stretch>
        </p:blipFill>
        <p:spPr>
          <a:xfrm>
            <a:off x="3035129" y="5408360"/>
            <a:ext cx="1793274" cy="342900"/>
          </a:xfrm>
          <a:prstGeom prst="rect">
            <a:avLst/>
          </a:prstGeom>
        </p:spPr>
      </p:pic>
      <p:pic>
        <p:nvPicPr>
          <p:cNvPr id="25" name="Picture 24" descr="Holci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4828403" y="5408360"/>
            <a:ext cx="1368509" cy="342900"/>
          </a:xfrm>
          <a:prstGeom prst="rect">
            <a:avLst/>
          </a:prstGeom>
        </p:spPr>
      </p:pic>
      <p:pic>
        <p:nvPicPr>
          <p:cNvPr id="26" name="Picture 25" descr="1353034127logo-Draexlmai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6912" y="5408846"/>
            <a:ext cx="1235678" cy="342900"/>
          </a:xfrm>
          <a:prstGeom prst="rect">
            <a:avLst/>
          </a:prstGeom>
        </p:spPr>
      </p:pic>
      <p:pic>
        <p:nvPicPr>
          <p:cNvPr id="27" name="Picture 26" descr="Logomarc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32589" y="5408360"/>
            <a:ext cx="583859" cy="342900"/>
          </a:xfrm>
          <a:prstGeom prst="rect">
            <a:avLst/>
          </a:prstGeom>
        </p:spPr>
      </p:pic>
      <p:pic>
        <p:nvPicPr>
          <p:cNvPr id="28" name="Picture 27" descr="jub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16448" y="5408360"/>
            <a:ext cx="1127552" cy="34290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/>
          </p:nvPr>
        </p:nvGraphicFramePr>
        <p:xfrm>
          <a:off x="264406" y="1672498"/>
          <a:ext cx="4486619" cy="338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612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84887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768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ntent Placeholder 264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Окончање посебног поступка</a:t>
            </a:r>
          </a:p>
          <a:p>
            <a:pPr algn="ctr">
              <a:buNone/>
            </a:pPr>
            <a:r>
              <a:rPr lang="ru-RU" sz="1400" dirty="0" smtClean="0"/>
              <a:t>Члан 187</a:t>
            </a:r>
          </a:p>
          <a:p>
            <a:endParaRPr lang="ru-RU" sz="1400" dirty="0" smtClean="0"/>
          </a:p>
          <a:p>
            <a:r>
              <a:rPr lang="ru-RU" sz="1800" dirty="0" smtClean="0"/>
              <a:t>Посебан поступак се окончава када се роба стављена у тај поступак или се добијени производи ставе у нови царински поступак, када су изнети са царинског подручја Републике Србије, уништени без остатака, или уступљени држави, у складу са чланом 173. овог закона, осим за поступак транзита.</a:t>
            </a:r>
          </a:p>
          <a:p>
            <a:endParaRPr lang="ru-RU" sz="1800" dirty="0" smtClean="0"/>
          </a:p>
          <a:p>
            <a:r>
              <a:rPr lang="ru-RU" sz="1800" dirty="0" smtClean="0"/>
              <a:t>Поступак транзита окончава царински орган када је у могућности да утврди, на основу поређења података доступних полазној царинарници и података доступних одредишној царинарници, да је поступак завршен исправно.</a:t>
            </a:r>
          </a:p>
          <a:p>
            <a:endParaRPr lang="ru-RU" sz="1800" dirty="0" smtClean="0"/>
          </a:p>
          <a:p>
            <a:r>
              <a:rPr lang="ru-RU" sz="1800" dirty="0" smtClean="0"/>
              <a:t>Царински орган предузима све мере неопходне за регулисање статуса робе за коју поступак није окончан у складу са прописаним условима.</a:t>
            </a:r>
          </a:p>
          <a:p>
            <a:endParaRPr lang="ru-RU" sz="1800" dirty="0" smtClean="0"/>
          </a:p>
          <a:p>
            <a:r>
              <a:rPr lang="ru-RU" sz="1800" dirty="0" smtClean="0"/>
              <a:t>Окончање поступка се врши у одређеном року, ако овим законом и прописима донетим на основу овог закона није другачије предвиђено.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6409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Пренос права својине над робом која се налази под царинским надзором, односно над робом која се налази у поступку царинског складиштења, према царинским прописима није забрањен. </a:t>
            </a:r>
          </a:p>
          <a:p>
            <a:r>
              <a:rPr lang="ru-RU" sz="2800" dirty="0" smtClean="0">
                <a:cs typeface="Times New Roman" pitchFamily="18" charset="0"/>
              </a:rPr>
              <a:t>У складу с тим, царинским прописима је дозвољено да се промет робе, која се налази у поступку царинског складиштења, врши како између домаћих лица, тако и између домаћег и страног лица.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56083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6328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802" y="1900099"/>
            <a:ext cx="4572396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0567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268760"/>
            <a:ext cx="763284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7048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035FCCA6-F6E5-42DD-AEAA-74FC3105D0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4790AC05-C553-4FBC-B3CB-2FAEEE995CB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7F1158AD-7947-479B-9608-D93E4D35D87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1F936631-154B-4790-B39B-FC686499E9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alsu septembar2015</Template>
  <TotalTime>1968</TotalTime>
  <Words>1203</Words>
  <Application>Microsoft Office PowerPoint</Application>
  <PresentationFormat>On-screen Show (4:3)</PresentationFormat>
  <Paragraphs>166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Imprint MT Shadow</vt:lpstr>
      <vt:lpstr>Times New Roman</vt:lpstr>
      <vt:lpstr>Verdana</vt:lpstr>
      <vt:lpstr>Wingdings</vt:lpstr>
      <vt:lpstr>Office Theme</vt:lpstr>
      <vt:lpstr>Custom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ПОЈЕДНОСТАВЉЕНИ ПОСТУПЦИ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 DV. Vazura</dc:creator>
  <cp:lastModifiedBy>Slobodan Tomic</cp:lastModifiedBy>
  <cp:revision>132</cp:revision>
  <cp:lastPrinted>2021-10-13T13:37:15Z</cp:lastPrinted>
  <dcterms:created xsi:type="dcterms:W3CDTF">2015-09-21T07:03:01Z</dcterms:created>
  <dcterms:modified xsi:type="dcterms:W3CDTF">2021-10-18T08:09:44Z</dcterms:modified>
</cp:coreProperties>
</file>