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handoutMasterIdLst>
    <p:handoutMasterId r:id="rId24"/>
  </p:handout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58" autoAdjust="0"/>
  </p:normalViewPr>
  <p:slideViewPr>
    <p:cSldViewPr snapToGrid="0">
      <p:cViewPr varScale="1">
        <p:scale>
          <a:sx n="68" d="100"/>
          <a:sy n="68" d="100"/>
        </p:scale>
        <p:origin x="81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00E2A8-4905-4902-8A8A-2BA4E98DA3F5}" type="datetimeFigureOut">
              <a:rPr lang="en-US" smtClean="0"/>
              <a:pPr/>
              <a:t>9/25/2017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BC5F82-932D-40F2-89E0-A35ECEBB2991}" type="slidenum">
              <a:rPr lang="en-US" smtClean="0"/>
              <a:pPr/>
              <a:t>‹#›</a:t>
            </a:fld>
            <a:endParaRPr lang="en-US"/>
          </a:p>
        </p:txBody>
      </p:sp>
    </p:spTree>
    <p:extLst>
      <p:ext uri="{BB962C8B-B14F-4D97-AF65-F5344CB8AC3E}">
        <p14:creationId xmlns:p14="http://schemas.microsoft.com/office/powerpoint/2010/main" val="22596253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35" name="Picture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7926" y="272906"/>
            <a:ext cx="1997343" cy="801461"/>
          </a:xfrm>
          <a:prstGeom prst="rect">
            <a:avLst/>
          </a:prstGeom>
        </p:spPr>
      </p:pic>
      <p:pic>
        <p:nvPicPr>
          <p:cNvPr id="36" name="Picture 3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3449" y="105509"/>
            <a:ext cx="1471515" cy="948310"/>
          </a:xfrm>
          <a:prstGeom prst="rect">
            <a:avLst/>
          </a:prstGeom>
        </p:spPr>
      </p:pic>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6597" y="5254251"/>
            <a:ext cx="3415196" cy="1449977"/>
          </a:xfrm>
          <a:prstGeom prst="rect">
            <a:avLst/>
          </a:prstGeom>
        </p:spPr>
      </p:pic>
      <p:pic>
        <p:nvPicPr>
          <p:cNvPr id="39" name="Picture 3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84983" y="5192665"/>
            <a:ext cx="2371925" cy="1676846"/>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94160" y="274778"/>
            <a:ext cx="1890823" cy="756329"/>
          </a:xfrm>
          <a:prstGeom prst="rect">
            <a:avLst/>
          </a:prstGeom>
        </p:spPr>
      </p:pic>
    </p:spTree>
    <p:extLst>
      <p:ext uri="{BB962C8B-B14F-4D97-AF65-F5344CB8AC3E}">
        <p14:creationId xmlns:p14="http://schemas.microsoft.com/office/powerpoint/2010/main" val="65827314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21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0491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2670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968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255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3172839632"/>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04801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63597100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02384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78354668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38961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823243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98017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1185176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124010"/>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3000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jpe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ctrTitle"/>
          </p:nvPr>
        </p:nvSpPr>
        <p:spPr/>
        <p:txBody>
          <a:bodyPr/>
          <a:lstStyle/>
          <a:p>
            <a:r>
              <a:rPr lang="sr-Cyrl-RS" sz="4400" dirty="0"/>
              <a:t>ПРАВА И ОДГОВОРНОСТ СТЕЧАЈНОГ УПРАВНИКА</a:t>
            </a:r>
            <a:endParaRPr lang="en-US" sz="4400" dirty="0"/>
          </a:p>
        </p:txBody>
      </p:sp>
      <p:sp>
        <p:nvSpPr>
          <p:cNvPr id="27" name="Subtitle 26"/>
          <p:cNvSpPr>
            <a:spLocks noGrp="1"/>
          </p:cNvSpPr>
          <p:nvPr>
            <p:ph type="subTitle" idx="1"/>
          </p:nvPr>
        </p:nvSpPr>
        <p:spPr/>
        <p:txBody>
          <a:bodyPr>
            <a:normAutofit/>
          </a:bodyPr>
          <a:lstStyle/>
          <a:p>
            <a:r>
              <a:rPr lang="sr-Cyrl-RS" sz="2400" b="1" dirty="0"/>
              <a:t>Андријана Живановић</a:t>
            </a:r>
          </a:p>
          <a:p>
            <a:r>
              <a:rPr lang="sr-Cyrl-RS" sz="2000" b="1" dirty="0"/>
              <a:t>стечајни управник</a:t>
            </a:r>
            <a:endParaRPr lang="en-US" sz="2000" b="1" dirty="0"/>
          </a:p>
        </p:txBody>
      </p:sp>
      <p:pic>
        <p:nvPicPr>
          <p:cNvPr id="4" name="Picture 3" descr="svajcarska banka logo.jpg"/>
          <p:cNvPicPr>
            <a:picLocks noChangeAspect="1"/>
          </p:cNvPicPr>
          <p:nvPr/>
        </p:nvPicPr>
        <p:blipFill>
          <a:blip r:embed="rId2"/>
          <a:stretch>
            <a:fillRect/>
          </a:stretch>
        </p:blipFill>
        <p:spPr>
          <a:xfrm>
            <a:off x="4096194" y="5357610"/>
            <a:ext cx="2200863" cy="1171977"/>
          </a:xfrm>
          <a:prstGeom prst="rect">
            <a:avLst/>
          </a:prstGeom>
        </p:spPr>
      </p:pic>
      <p:pic>
        <p:nvPicPr>
          <p:cNvPr id="5" name="Picture 4" descr="Svetska banka logo mali.jpg"/>
          <p:cNvPicPr>
            <a:picLocks noChangeAspect="1"/>
          </p:cNvPicPr>
          <p:nvPr/>
        </p:nvPicPr>
        <p:blipFill>
          <a:blip r:embed="rId3"/>
          <a:stretch>
            <a:fillRect/>
          </a:stretch>
        </p:blipFill>
        <p:spPr>
          <a:xfrm>
            <a:off x="3739642" y="63199"/>
            <a:ext cx="2519490" cy="1416497"/>
          </a:xfrm>
          <a:prstGeom prst="rect">
            <a:avLst/>
          </a:prstGeom>
        </p:spPr>
      </p:pic>
      <p:pic>
        <p:nvPicPr>
          <p:cNvPr id="6" name="Picture 5" descr="untitled.bmp"/>
          <p:cNvPicPr>
            <a:picLocks noChangeAspect="1"/>
          </p:cNvPicPr>
          <p:nvPr/>
        </p:nvPicPr>
        <p:blipFill>
          <a:blip r:embed="rId4"/>
          <a:stretch>
            <a:fillRect/>
          </a:stretch>
        </p:blipFill>
        <p:spPr>
          <a:xfrm>
            <a:off x="1712889" y="5357611"/>
            <a:ext cx="2395471" cy="1199815"/>
          </a:xfrm>
          <a:prstGeom prst="rect">
            <a:avLst/>
          </a:prstGeom>
        </p:spPr>
      </p:pic>
      <p:pic>
        <p:nvPicPr>
          <p:cNvPr id="7" name="Picture 6" descr="untitled.bmp"/>
          <p:cNvPicPr>
            <a:picLocks noChangeAspect="1"/>
          </p:cNvPicPr>
          <p:nvPr/>
        </p:nvPicPr>
        <p:blipFill>
          <a:blip r:embed="rId4"/>
          <a:stretch>
            <a:fillRect/>
          </a:stretch>
        </p:blipFill>
        <p:spPr>
          <a:xfrm>
            <a:off x="7864699" y="6010275"/>
            <a:ext cx="352022" cy="847725"/>
          </a:xfrm>
          <a:prstGeom prst="rect">
            <a:avLst/>
          </a:prstGeom>
        </p:spPr>
      </p:pic>
      <p:pic>
        <p:nvPicPr>
          <p:cNvPr id="8" name="Picture 7" descr="untitled.bmp"/>
          <p:cNvPicPr>
            <a:picLocks noChangeAspect="1"/>
          </p:cNvPicPr>
          <p:nvPr/>
        </p:nvPicPr>
        <p:blipFill>
          <a:blip r:embed="rId4"/>
          <a:stretch>
            <a:fillRect/>
          </a:stretch>
        </p:blipFill>
        <p:spPr>
          <a:xfrm>
            <a:off x="6259132" y="5580912"/>
            <a:ext cx="1648496" cy="884282"/>
          </a:xfrm>
          <a:prstGeom prst="rect">
            <a:avLst/>
          </a:prstGeom>
        </p:spPr>
      </p:pic>
      <p:pic>
        <p:nvPicPr>
          <p:cNvPr id="10" name="Picture 9" descr="alsu mali.jpg"/>
          <p:cNvPicPr>
            <a:picLocks noChangeAspect="1"/>
          </p:cNvPicPr>
          <p:nvPr/>
        </p:nvPicPr>
        <p:blipFill>
          <a:blip r:embed="rId5"/>
          <a:stretch>
            <a:fillRect/>
          </a:stretch>
        </p:blipFill>
        <p:spPr>
          <a:xfrm>
            <a:off x="953035" y="251348"/>
            <a:ext cx="2331077" cy="966458"/>
          </a:xfrm>
          <a:prstGeom prst="rect">
            <a:avLst/>
          </a:prstGeom>
        </p:spPr>
      </p:pic>
      <p:pic>
        <p:nvPicPr>
          <p:cNvPr id="13" name="Picture 12" descr="untitled.bmp"/>
          <p:cNvPicPr>
            <a:picLocks noChangeAspect="1"/>
          </p:cNvPicPr>
          <p:nvPr/>
        </p:nvPicPr>
        <p:blipFill>
          <a:blip r:embed="rId4"/>
          <a:stretch>
            <a:fillRect/>
          </a:stretch>
        </p:blipFill>
        <p:spPr>
          <a:xfrm>
            <a:off x="8203556" y="0"/>
            <a:ext cx="528319" cy="386365"/>
          </a:xfrm>
          <a:prstGeom prst="rect">
            <a:avLst/>
          </a:prstGeom>
        </p:spPr>
      </p:pic>
      <p:pic>
        <p:nvPicPr>
          <p:cNvPr id="28" name="Picture 27" descr="untitled.bmp"/>
          <p:cNvPicPr>
            <a:picLocks noChangeAspect="1"/>
          </p:cNvPicPr>
          <p:nvPr/>
        </p:nvPicPr>
        <p:blipFill>
          <a:blip r:embed="rId6"/>
          <a:stretch>
            <a:fillRect/>
          </a:stretch>
        </p:blipFill>
        <p:spPr>
          <a:xfrm>
            <a:off x="8641724" y="360207"/>
            <a:ext cx="669702" cy="682982"/>
          </a:xfrm>
          <a:prstGeom prst="rect">
            <a:avLst/>
          </a:prstGeom>
        </p:spPr>
      </p:pic>
      <p:pic>
        <p:nvPicPr>
          <p:cNvPr id="15" name="Picture 14" descr="untitled.bmp"/>
          <p:cNvPicPr>
            <a:picLocks noChangeAspect="1"/>
          </p:cNvPicPr>
          <p:nvPr/>
        </p:nvPicPr>
        <p:blipFill>
          <a:blip r:embed="rId6"/>
          <a:stretch>
            <a:fillRect/>
          </a:stretch>
        </p:blipFill>
        <p:spPr>
          <a:xfrm>
            <a:off x="798490" y="308691"/>
            <a:ext cx="167426" cy="1339805"/>
          </a:xfrm>
          <a:prstGeom prst="rect">
            <a:avLst/>
          </a:prstGeom>
        </p:spPr>
      </p:pic>
      <p:pic>
        <p:nvPicPr>
          <p:cNvPr id="18" name="Picture 17"/>
          <p:cNvPicPr>
            <a:picLocks noChangeAspect="1"/>
          </p:cNvPicPr>
          <p:nvPr/>
        </p:nvPicPr>
        <p:blipFill>
          <a:blip r:embed="rId7"/>
          <a:stretch>
            <a:fillRect/>
          </a:stretch>
        </p:blipFill>
        <p:spPr>
          <a:xfrm>
            <a:off x="6568224" y="146325"/>
            <a:ext cx="2545962" cy="1295131"/>
          </a:xfrm>
          <a:prstGeom prst="rect">
            <a:avLst/>
          </a:prstGeom>
        </p:spPr>
      </p:pic>
      <p:pic>
        <p:nvPicPr>
          <p:cNvPr id="20" name="Picture 19"/>
          <p:cNvPicPr>
            <a:picLocks noChangeAspect="1"/>
          </p:cNvPicPr>
          <p:nvPr/>
        </p:nvPicPr>
        <p:blipFill>
          <a:blip r:embed="rId8"/>
          <a:stretch>
            <a:fillRect/>
          </a:stretch>
        </p:blipFill>
        <p:spPr>
          <a:xfrm>
            <a:off x="7043151" y="-46151"/>
            <a:ext cx="1401333" cy="1359524"/>
          </a:xfrm>
          <a:prstGeom prst="rect">
            <a:avLst/>
          </a:prstGeom>
        </p:spPr>
      </p:pic>
    </p:spTree>
    <p:extLst>
      <p:ext uri="{BB962C8B-B14F-4D97-AF65-F5344CB8AC3E}">
        <p14:creationId xmlns:p14="http://schemas.microsoft.com/office/powerpoint/2010/main" val="232260469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6C94EB92-15A4-413C-9F49-087FF9294104}"/>
              </a:ext>
            </a:extLst>
          </p:cNvPr>
          <p:cNvGraphicFramePr>
            <a:graphicFrameLocks noGrp="1"/>
          </p:cNvGraphicFramePr>
          <p:nvPr>
            <p:ph idx="1"/>
            <p:extLst>
              <p:ext uri="{D42A27DB-BD31-4B8C-83A1-F6EECF244321}">
                <p14:modId xmlns:p14="http://schemas.microsoft.com/office/powerpoint/2010/main" val="1587736822"/>
              </p:ext>
            </p:extLst>
          </p:nvPr>
        </p:nvGraphicFramePr>
        <p:xfrm>
          <a:off x="928468" y="900332"/>
          <a:ext cx="8398412" cy="4523002"/>
        </p:xfrm>
        <a:graphic>
          <a:graphicData uri="http://schemas.openxmlformats.org/drawingml/2006/table">
            <a:tbl>
              <a:tblPr firstRow="1" firstCol="1" lastRow="1" lastCol="1" bandRow="1" bandCol="1"/>
              <a:tblGrid>
                <a:gridCol w="2461532">
                  <a:extLst>
                    <a:ext uri="{9D8B030D-6E8A-4147-A177-3AD203B41FA5}">
                      <a16:colId xmlns:a16="http://schemas.microsoft.com/office/drawing/2014/main" val="3582119710"/>
                    </a:ext>
                  </a:extLst>
                </a:gridCol>
                <a:gridCol w="2725207">
                  <a:extLst>
                    <a:ext uri="{9D8B030D-6E8A-4147-A177-3AD203B41FA5}">
                      <a16:colId xmlns:a16="http://schemas.microsoft.com/office/drawing/2014/main" val="2720542768"/>
                    </a:ext>
                  </a:extLst>
                </a:gridCol>
                <a:gridCol w="3211673">
                  <a:extLst>
                    <a:ext uri="{9D8B030D-6E8A-4147-A177-3AD203B41FA5}">
                      <a16:colId xmlns:a16="http://schemas.microsoft.com/office/drawing/2014/main" val="1119047034"/>
                    </a:ext>
                  </a:extLst>
                </a:gridCol>
              </a:tblGrid>
              <a:tr h="689077">
                <a:tc gridSpan="3">
                  <a:txBody>
                    <a:bodyPr/>
                    <a:lstStyle/>
                    <a:p>
                      <a:pPr marL="0" lvl="0" indent="0">
                        <a:spcAft>
                          <a:spcPts val="0"/>
                        </a:spcAft>
                        <a:buFont typeface="+mj-lt"/>
                        <a:buNone/>
                        <a:tabLst>
                          <a:tab pos="457200" algn="l"/>
                        </a:tabLst>
                      </a:pPr>
                      <a:endParaRPr lang="sr-Cyrl-RS" sz="1200" dirty="0">
                        <a:effectLst/>
                        <a:latin typeface="Times New Roman" panose="02020603050405020304" pitchFamily="18" charset="0"/>
                        <a:ea typeface="Times New Roman" panose="02020603050405020304" pitchFamily="18" charset="0"/>
                      </a:endParaRPr>
                    </a:p>
                    <a:p>
                      <a:pPr marL="0" lvl="0" indent="0">
                        <a:spcAft>
                          <a:spcPts val="0"/>
                        </a:spcAft>
                        <a:buFont typeface="+mj-lt"/>
                        <a:buNone/>
                        <a:tabLst>
                          <a:tab pos="457200" algn="l"/>
                        </a:tabLst>
                      </a:pPr>
                      <a:r>
                        <a:rPr lang="sr-Cyrl-CS" sz="1400" dirty="0">
                          <a:effectLst/>
                          <a:latin typeface="Arial" panose="020B0604020202020204" pitchFamily="34" charset="0"/>
                          <a:ea typeface="Times New Roman" panose="02020603050405020304" pitchFamily="18" charset="0"/>
                        </a:rPr>
                        <a:t> </a:t>
                      </a:r>
                      <a:r>
                        <a:rPr lang="en-US" sz="1400" dirty="0">
                          <a:effectLst/>
                          <a:latin typeface="Arial" panose="020B0604020202020204" pitchFamily="34" charset="0"/>
                          <a:ea typeface="Times New Roman" panose="02020603050405020304" pitchFamily="18" charset="0"/>
                        </a:rPr>
                        <a:t>9)</a:t>
                      </a:r>
                      <a:r>
                        <a:rPr lang="sr-Cyrl-RS" sz="1400" dirty="0">
                          <a:effectLst/>
                          <a:latin typeface="Arial" panose="020B0604020202020204" pitchFamily="34" charset="0"/>
                          <a:ea typeface="Times New Roman" panose="02020603050405020304" pitchFamily="18" charset="0"/>
                        </a:rPr>
                        <a:t>   </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подноси стечајном судији план трошкова стечајног поступка и обавеза стечајне масе за наредни месец </a:t>
                      </a:r>
                    </a:p>
                    <a:p>
                      <a:pPr marL="0" lvl="0" indent="0">
                        <a:spcAft>
                          <a:spcPts val="0"/>
                        </a:spcAft>
                        <a:buFont typeface="+mj-lt"/>
                        <a:buNone/>
                        <a:tabLst>
                          <a:tab pos="457200" algn="l"/>
                        </a:tabLst>
                      </a:pPr>
                      <a:endParaRPr lang="sr-Latn-R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1317457878"/>
                  </a:ext>
                </a:extLst>
              </a:tr>
              <a:tr h="584217">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478532"/>
                  </a:ext>
                </a:extLst>
              </a:tr>
              <a:tr h="3115825">
                <a:tc>
                  <a:txBody>
                    <a:bodyPr/>
                    <a:lstStyle/>
                    <a:p>
                      <a:pPr algn="just">
                        <a:spcAft>
                          <a:spcPts val="0"/>
                        </a:spcAft>
                        <a:buFontTx/>
                        <a:buNone/>
                      </a:pPr>
                      <a:endParaRPr lang="sr-Cyrl-C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Стечајни управник не може вршити плаћање било каквих обавеза на терет стечајне масе без претходне сагласности стечајног судије. </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Обавеза стечајног управника је да благовремено сагледа све обавезе које ће као минимални и нужни трошкови (принцип економичности стечајног поступка) настати наредног месеца и да исте, у форми плана са свим потребним образложењима, достави на сагласност стечајном судији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tabLst>
                          <a:tab pos="228600" algn="l"/>
                        </a:tabLst>
                      </a:pPr>
                      <a:endParaRPr lang="sr-Cyrl-C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Самостална процена трошковних позиција које су нужне за реализацију у наредном месецу имајући у виду активности које се спроводе у конкретном стечајном поступку и фазу стечајног поступка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Погрешна процена трошкова може довести до тога да се поједине позиције подцене, а да се потом њихово плаћање одлаже, што непотребно може увећати текућу задуженост стечајног дужника или у најгорем случају угрозити имовину стечајног дужника.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319314"/>
                  </a:ext>
                </a:extLst>
              </a:tr>
            </a:tbl>
          </a:graphicData>
        </a:graphic>
      </p:graphicFrame>
    </p:spTree>
    <p:extLst>
      <p:ext uri="{BB962C8B-B14F-4D97-AF65-F5344CB8AC3E}">
        <p14:creationId xmlns:p14="http://schemas.microsoft.com/office/powerpoint/2010/main" val="116269800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E7B14E72-FB64-4329-90B7-C768A60A076F}"/>
              </a:ext>
            </a:extLst>
          </p:cNvPr>
          <p:cNvGraphicFramePr>
            <a:graphicFrameLocks noGrp="1"/>
          </p:cNvGraphicFramePr>
          <p:nvPr>
            <p:ph idx="1"/>
            <p:extLst>
              <p:ext uri="{D42A27DB-BD31-4B8C-83A1-F6EECF244321}">
                <p14:modId xmlns:p14="http://schemas.microsoft.com/office/powerpoint/2010/main" val="3246480253"/>
              </p:ext>
            </p:extLst>
          </p:nvPr>
        </p:nvGraphicFramePr>
        <p:xfrm>
          <a:off x="787790" y="590843"/>
          <a:ext cx="8299940" cy="5775120"/>
        </p:xfrm>
        <a:graphic>
          <a:graphicData uri="http://schemas.openxmlformats.org/drawingml/2006/table">
            <a:tbl>
              <a:tblPr firstRow="1" firstCol="1" lastRow="1" lastCol="1" bandRow="1" bandCol="1"/>
              <a:tblGrid>
                <a:gridCol w="2432670">
                  <a:extLst>
                    <a:ext uri="{9D8B030D-6E8A-4147-A177-3AD203B41FA5}">
                      <a16:colId xmlns:a16="http://schemas.microsoft.com/office/drawing/2014/main" val="3182554799"/>
                    </a:ext>
                  </a:extLst>
                </a:gridCol>
                <a:gridCol w="2693254">
                  <a:extLst>
                    <a:ext uri="{9D8B030D-6E8A-4147-A177-3AD203B41FA5}">
                      <a16:colId xmlns:a16="http://schemas.microsoft.com/office/drawing/2014/main" val="3512018404"/>
                    </a:ext>
                  </a:extLst>
                </a:gridCol>
                <a:gridCol w="3174016">
                  <a:extLst>
                    <a:ext uri="{9D8B030D-6E8A-4147-A177-3AD203B41FA5}">
                      <a16:colId xmlns:a16="http://schemas.microsoft.com/office/drawing/2014/main" val="1692391493"/>
                    </a:ext>
                  </a:extLst>
                </a:gridCol>
              </a:tblGrid>
              <a:tr h="414997">
                <a:tc gridSpan="3">
                  <a:txBody>
                    <a:bodyPr/>
                    <a:lstStyle/>
                    <a:p>
                      <a:pPr>
                        <a:spcAft>
                          <a:spcPts val="0"/>
                        </a:spcAf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spcAft>
                          <a:spcPts val="0"/>
                        </a:spcAft>
                        <a:buFont typeface="+mj-lt"/>
                        <a:buAutoNum type="arabicParenR" startAt="10"/>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    се стара о завршетку започетих, а незавршених послова стечајног дужника, у циљу остваривања највеће могуће вредности стечајног дужника, односно његове имовине</a:t>
                      </a:r>
                    </a:p>
                    <a:p>
                      <a:pPr marL="0" lvl="0" indent="0">
                        <a:spcAft>
                          <a:spcPts val="0"/>
                        </a:spcAft>
                        <a:buFont typeface="+mj-lt"/>
                        <a:buNone/>
                        <a:tabLst>
                          <a:tab pos="457200" algn="l"/>
                        </a:tabLst>
                      </a:pPr>
                      <a:endParaRPr lang="sr-Cyrl-CS"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948401117"/>
                  </a:ext>
                </a:extLst>
              </a:tr>
              <a:tr h="563040">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542258"/>
                  </a:ext>
                </a:extLst>
              </a:tr>
              <a:tr h="4128960">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заврши раније започете послове стечајног дужника уз услов да се тиме обезбеђује остварење највеће могуће вредности имовине стечајног дужника, односно стечајног дужника као правног лица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Самостално одлучује који започети и незавршени послови стечајног дужника, након отварања поступка стечаја треба да буду завршени, а од којих треба одустати, имајући у виду критеријум увећања стечајне масе стечајног дужника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buFontTx/>
                        <a:buNone/>
                      </a:pPr>
                      <a:endParaRPr lang="sr-Cyrl-C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Ово су вероватно најделикатније одлуке стечајног управника. У случају да стечајни управник одлучи да одустане од завршетка појединих послова, па се услед тога оштети стечајна маса или се спречи увећање стечајне масе, стечајни управник може одговарати за евентуално проузроковану штету повериоцима и обрнуто, у случају да одлучи да је неки посао нужно завршити, а потом се испостави да је окончање истог угрозило вредност и/или друге интересе стечајног дужника.</a:t>
                      </a:r>
                      <a:r>
                        <a:rPr lang="sr-Cyrl-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Код ове одлуке постоји и ризик прекорачења овлашћења стечајног управника.</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p>
                      <a:pPr marL="0" indent="0" algn="just">
                        <a:spcAft>
                          <a:spcPts val="0"/>
                        </a:spcAft>
                        <a:buFont typeface="Arial" panose="020B0604020202020204" pitchFamily="34" charset="0"/>
                        <a:buNone/>
                      </a:pPr>
                      <a:r>
                        <a:rPr lang="sr-Cyrl-CS" sz="1200" b="0" dirty="0">
                          <a:effectLst/>
                          <a:latin typeface="Times New Roman" panose="02020603050405020304" pitchFamily="18" charset="0"/>
                          <a:ea typeface="Times New Roman" panose="02020603050405020304" pitchFamily="18" charset="0"/>
                        </a:rPr>
                        <a:t>Напомена: </a:t>
                      </a:r>
                      <a:r>
                        <a:rPr lang="sr-Cyrl-CS" sz="1200" dirty="0">
                          <a:effectLst/>
                          <a:latin typeface="Times New Roman" panose="02020603050405020304" pitchFamily="18" charset="0"/>
                          <a:ea typeface="Times New Roman" panose="02020603050405020304" pitchFamily="18" charset="0"/>
                        </a:rPr>
                        <a:t>У случају да окончање раније започетог посла подразумева ангажовање имовине или било каквих других ресурса стечајног дужника, то ангажовање има карактер радње од изузетног значаја и о истом стечајни управник не може одлучивати самостално већ на начин регулисан чл.28 Закона о стечају.</a:t>
                      </a:r>
                    </a:p>
                    <a:p>
                      <a:pPr marL="0" indent="0" algn="just">
                        <a:spcAft>
                          <a:spcPts val="0"/>
                        </a:spcAft>
                        <a:buFont typeface="Arial" panose="020B0604020202020204" pitchFamily="34" charset="0"/>
                        <a:buNone/>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9555565"/>
                  </a:ext>
                </a:extLst>
              </a:tr>
            </a:tbl>
          </a:graphicData>
        </a:graphic>
      </p:graphicFrame>
    </p:spTree>
    <p:extLst>
      <p:ext uri="{BB962C8B-B14F-4D97-AF65-F5344CB8AC3E}">
        <p14:creationId xmlns:p14="http://schemas.microsoft.com/office/powerpoint/2010/main" val="356576876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6E18B59E-42C9-4474-97BD-6342F61CC5AE}"/>
              </a:ext>
            </a:extLst>
          </p:cNvPr>
          <p:cNvGraphicFramePr>
            <a:graphicFrameLocks noGrp="1"/>
          </p:cNvGraphicFramePr>
          <p:nvPr>
            <p:ph idx="1"/>
            <p:extLst>
              <p:ext uri="{D42A27DB-BD31-4B8C-83A1-F6EECF244321}">
                <p14:modId xmlns:p14="http://schemas.microsoft.com/office/powerpoint/2010/main" val="2013457833"/>
              </p:ext>
            </p:extLst>
          </p:nvPr>
        </p:nvGraphicFramePr>
        <p:xfrm>
          <a:off x="1083213" y="1237957"/>
          <a:ext cx="8229598" cy="3988264"/>
        </p:xfrm>
        <a:graphic>
          <a:graphicData uri="http://schemas.openxmlformats.org/drawingml/2006/table">
            <a:tbl>
              <a:tblPr firstRow="1" firstCol="1" lastRow="1" lastCol="1" bandRow="1" bandCol="1"/>
              <a:tblGrid>
                <a:gridCol w="2412053">
                  <a:extLst>
                    <a:ext uri="{9D8B030D-6E8A-4147-A177-3AD203B41FA5}">
                      <a16:colId xmlns:a16="http://schemas.microsoft.com/office/drawing/2014/main" val="830396003"/>
                    </a:ext>
                  </a:extLst>
                </a:gridCol>
                <a:gridCol w="2670429">
                  <a:extLst>
                    <a:ext uri="{9D8B030D-6E8A-4147-A177-3AD203B41FA5}">
                      <a16:colId xmlns:a16="http://schemas.microsoft.com/office/drawing/2014/main" val="685414498"/>
                    </a:ext>
                  </a:extLst>
                </a:gridCol>
                <a:gridCol w="3147116">
                  <a:extLst>
                    <a:ext uri="{9D8B030D-6E8A-4147-A177-3AD203B41FA5}">
                      <a16:colId xmlns:a16="http://schemas.microsoft.com/office/drawing/2014/main" val="1837761230"/>
                    </a:ext>
                  </a:extLst>
                </a:gridCol>
              </a:tblGrid>
              <a:tr h="522634">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arenR" startAt="11"/>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даје мишљење о предлогу плана реорганизације када он није подносилац</a:t>
                      </a:r>
                    </a:p>
                    <a:p>
                      <a:pPr marL="0" lvl="0" indent="0">
                        <a:spcAft>
                          <a:spcPts val="0"/>
                        </a:spcAft>
                        <a:buFont typeface="+mj-lt"/>
                        <a:buNone/>
                        <a:tabLst>
                          <a:tab pos="457200" algn="l"/>
                        </a:tabLst>
                      </a:pPr>
                      <a:endParaRPr lang="sr-Latn-R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632378737"/>
                  </a:ext>
                </a:extLst>
              </a:tr>
              <a:tr h="546668">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0215373"/>
                  </a:ext>
                </a:extLst>
              </a:tr>
              <a:tr h="2830024">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изврши детаљну анализу плана реорганизације, када он није подносилац, те да сачини стручно мишљење у погледу изводљивости плана и исто достави стечајном судији и одбору поверилаца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tabLst>
                          <a:tab pos="228600" algn="l"/>
                        </a:tabLst>
                      </a:pPr>
                      <a:endParaRPr lang="sr-Cyrl-C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Стечајни управник самостално врши анализу поднетог плана реорганизације и даје професионално мишље у складу са одредбама Закона о стечају и Националним стандардом бр.6</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Иако мишљење стечајног управника не обавезује, будући да повериоци одлучују о усвајању или не усвајању поднетог плана реорганизације, често се повериоци у свом одлучивању да гласају или негласају ЗА план обазиру на мишљење стечајног управника, као стручног лица. Управо из овог разлога стечајни управник је дужан да мишљење сачини професионално, непристрасно и пре свега водећи рачуна о интересима свих поверилаца стечајног дужника.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847366"/>
                  </a:ext>
                </a:extLst>
              </a:tr>
            </a:tbl>
          </a:graphicData>
        </a:graphic>
      </p:graphicFrame>
    </p:spTree>
    <p:extLst>
      <p:ext uri="{BB962C8B-B14F-4D97-AF65-F5344CB8AC3E}">
        <p14:creationId xmlns:p14="http://schemas.microsoft.com/office/powerpoint/2010/main" val="314292574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EC40D08A-A67F-416D-98C5-F9A452D73AC4}"/>
              </a:ext>
            </a:extLst>
          </p:cNvPr>
          <p:cNvGraphicFramePr>
            <a:graphicFrameLocks noGrp="1"/>
          </p:cNvGraphicFramePr>
          <p:nvPr>
            <p:ph idx="1"/>
            <p:extLst>
              <p:ext uri="{D42A27DB-BD31-4B8C-83A1-F6EECF244321}">
                <p14:modId xmlns:p14="http://schemas.microsoft.com/office/powerpoint/2010/main" val="1510573211"/>
              </p:ext>
            </p:extLst>
          </p:nvPr>
        </p:nvGraphicFramePr>
        <p:xfrm>
          <a:off x="1139484" y="773722"/>
          <a:ext cx="8173328" cy="4797084"/>
        </p:xfrm>
        <a:graphic>
          <a:graphicData uri="http://schemas.openxmlformats.org/drawingml/2006/table">
            <a:tbl>
              <a:tblPr firstRow="1" firstCol="1" lastRow="1" lastCol="1" bandRow="1" bandCol="1"/>
              <a:tblGrid>
                <a:gridCol w="2395561">
                  <a:extLst>
                    <a:ext uri="{9D8B030D-6E8A-4147-A177-3AD203B41FA5}">
                      <a16:colId xmlns:a16="http://schemas.microsoft.com/office/drawing/2014/main" val="1564091274"/>
                    </a:ext>
                  </a:extLst>
                </a:gridCol>
                <a:gridCol w="2652170">
                  <a:extLst>
                    <a:ext uri="{9D8B030D-6E8A-4147-A177-3AD203B41FA5}">
                      <a16:colId xmlns:a16="http://schemas.microsoft.com/office/drawing/2014/main" val="846785357"/>
                    </a:ext>
                  </a:extLst>
                </a:gridCol>
                <a:gridCol w="3125597">
                  <a:extLst>
                    <a:ext uri="{9D8B030D-6E8A-4147-A177-3AD203B41FA5}">
                      <a16:colId xmlns:a16="http://schemas.microsoft.com/office/drawing/2014/main" val="1711823331"/>
                    </a:ext>
                  </a:extLst>
                </a:gridCol>
              </a:tblGrid>
              <a:tr h="773724">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0" lvl="0" indent="0">
                        <a:spcAft>
                          <a:spcPts val="0"/>
                        </a:spcAft>
                        <a:buFont typeface="+mj-lt"/>
                        <a:buNone/>
                        <a:tabLst>
                          <a:tab pos="457200" algn="l"/>
                        </a:tabLst>
                      </a:pPr>
                      <a:r>
                        <a:rPr lang="sr-Latn-RS" sz="1400" kern="1200" dirty="0">
                          <a:solidFill>
                            <a:schemeClr val="tx1"/>
                          </a:solidFill>
                          <a:effectLst/>
                          <a:latin typeface="Arial" panose="020B0604020202020204" pitchFamily="34" charset="0"/>
                          <a:ea typeface="+mn-ea"/>
                          <a:cs typeface="Arial" panose="020B0604020202020204" pitchFamily="34" charset="0"/>
                        </a:rPr>
                        <a:t>12)    </a:t>
                      </a:r>
                      <a:r>
                        <a:rPr lang="sr-Cyrl-CS" sz="1400" kern="1200" dirty="0">
                          <a:solidFill>
                            <a:schemeClr val="tx1"/>
                          </a:solidFill>
                          <a:effectLst/>
                          <a:latin typeface="Arial" panose="020B0604020202020204" pitchFamily="34" charset="0"/>
                          <a:ea typeface="+mn-ea"/>
                          <a:cs typeface="Arial" panose="020B0604020202020204" pitchFamily="34" charset="0"/>
                        </a:rPr>
                        <a:t>утврди основаност, обим и приоритет потраживања према стечајном дужнику, као и свих обезбеђених потраживања</a:t>
                      </a:r>
                      <a:endParaRPr lang="sr-Latn-R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1018057056"/>
                  </a:ext>
                </a:extLst>
              </a:tr>
              <a:tr h="233968">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Latn-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5019970"/>
                  </a:ext>
                </a:extLst>
              </a:tr>
              <a:tr h="3275551">
                <a:tc>
                  <a:txBody>
                    <a:bodyPr/>
                    <a:lstStyle/>
                    <a:p>
                      <a:pPr algn="just">
                        <a:spcAft>
                          <a:spcPts val="0"/>
                        </a:spcAft>
                      </a:pPr>
                      <a:endParaRPr lang="sr-Latn-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Latn-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Ово је једна од основних обавеза стечајног управника. Стечајни управник је дужан да испита благовременост, потпуност и основаност сваког пријављеног потраживања, те да се о сваком потраживању изјасни да ли га признаје или не, као и како га категоризује, односно да стечајном судији предложи доношење решења којим би се евентуално пријаве неких поверилаца одбациле (недозвољене или неблаговремене)</a:t>
                      </a:r>
                      <a:endParaRPr lang="sr-Latn-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endParaRPr lang="sr-Latn-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Latn-RS" sz="1200" dirty="0">
                        <a:effectLst/>
                        <a:latin typeface="Times New Roman" panose="02020603050405020304" pitchFamily="18" charset="0"/>
                        <a:ea typeface="Times New Roman" panose="02020603050405020304" pitchFamily="18" charset="0"/>
                      </a:endParaRPr>
                    </a:p>
                    <a:p>
                      <a:pPr algn="just">
                        <a:spcAft>
                          <a:spcPts val="0"/>
                        </a:spcAft>
                      </a:pPr>
                      <a:r>
                        <a:rPr lang="sr-Latn-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Стечајни управник самостално врши анализу сваког пријављеног потраживања на основу документације коју је поверилац доставио, увида у пословне књиге и пословну документацију стечајног дужника и увида у јавне евиденције и регистре (нпр.за случај обезбеђених потраживања)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Latn-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Latn-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У погледу ове активности постоји ризик од недовољно стручног поступања стечајног управника. За случај да стечајни управник призна потраживање које није требао, може изазвати непотребне парничне трошкове на штету стечајне масе (нпр.ако га оспори други поверилац) или може одговарати касније за штету коју је у поступку деобе нанео другим повериоцима будући да се деобна маса сразмерно распоређује и повериоцу чије је потраживање неосновано или непостојеће. Са друге стране ако неосновано оспори потраживање повериоца, изложиће стечајног дужника високим парничним трошковима и зависно од комплексности поступка, евентуалном непотребном пролонгирању поступка стечаја. </a:t>
                      </a:r>
                      <a:endParaRPr lang="sr-Latn-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406311"/>
                  </a:ext>
                </a:extLst>
              </a:tr>
            </a:tbl>
          </a:graphicData>
        </a:graphic>
      </p:graphicFrame>
    </p:spTree>
    <p:extLst>
      <p:ext uri="{BB962C8B-B14F-4D97-AF65-F5344CB8AC3E}">
        <p14:creationId xmlns:p14="http://schemas.microsoft.com/office/powerpoint/2010/main" val="93769946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47CF3D1E-D28C-4FFF-BF5A-E746A4724105}"/>
              </a:ext>
            </a:extLst>
          </p:cNvPr>
          <p:cNvGraphicFramePr>
            <a:graphicFrameLocks noGrp="1"/>
          </p:cNvGraphicFramePr>
          <p:nvPr>
            <p:ph idx="1"/>
            <p:extLst>
              <p:ext uri="{D42A27DB-BD31-4B8C-83A1-F6EECF244321}">
                <p14:modId xmlns:p14="http://schemas.microsoft.com/office/powerpoint/2010/main" val="2632376406"/>
              </p:ext>
            </p:extLst>
          </p:nvPr>
        </p:nvGraphicFramePr>
        <p:xfrm>
          <a:off x="872197" y="337624"/>
          <a:ext cx="8145194" cy="6026941"/>
        </p:xfrm>
        <a:graphic>
          <a:graphicData uri="http://schemas.openxmlformats.org/drawingml/2006/table">
            <a:tbl>
              <a:tblPr firstRow="1" firstCol="1" lastRow="1" lastCol="1" bandRow="1" bandCol="1"/>
              <a:tblGrid>
                <a:gridCol w="2387315">
                  <a:extLst>
                    <a:ext uri="{9D8B030D-6E8A-4147-A177-3AD203B41FA5}">
                      <a16:colId xmlns:a16="http://schemas.microsoft.com/office/drawing/2014/main" val="1834909519"/>
                    </a:ext>
                  </a:extLst>
                </a:gridCol>
                <a:gridCol w="2643041">
                  <a:extLst>
                    <a:ext uri="{9D8B030D-6E8A-4147-A177-3AD203B41FA5}">
                      <a16:colId xmlns:a16="http://schemas.microsoft.com/office/drawing/2014/main" val="1462035521"/>
                    </a:ext>
                  </a:extLst>
                </a:gridCol>
                <a:gridCol w="3114838">
                  <a:extLst>
                    <a:ext uri="{9D8B030D-6E8A-4147-A177-3AD203B41FA5}">
                      <a16:colId xmlns:a16="http://schemas.microsoft.com/office/drawing/2014/main" val="990256176"/>
                    </a:ext>
                  </a:extLst>
                </a:gridCol>
              </a:tblGrid>
              <a:tr h="604911">
                <a:tc gridSpan="3">
                  <a:txBody>
                    <a:bodyPr/>
                    <a:lstStyle/>
                    <a:p>
                      <a:pPr marL="342900" lvl="0" indent="-342900">
                        <a:spcAft>
                          <a:spcPts val="0"/>
                        </a:spcAft>
                        <a:buFont typeface="+mj-lt"/>
                        <a:buAutoNum type="arabicParenR"/>
                        <a:tabLst>
                          <a:tab pos="457200" algn="l"/>
                        </a:tabLst>
                      </a:pPr>
                      <a:endParaRPr lang="sr-Latn-RS" sz="1400" dirty="0">
                        <a:effectLst/>
                        <a:latin typeface="Arial" panose="020B0604020202020204" pitchFamily="34" charset="0"/>
                        <a:ea typeface="Times New Roman" panose="02020603050405020304" pitchFamily="18" charset="0"/>
                      </a:endParaRPr>
                    </a:p>
                    <a:p>
                      <a:pPr marL="0" lvl="0" indent="0">
                        <a:spcAft>
                          <a:spcPts val="0"/>
                        </a:spcAft>
                        <a:buFont typeface="+mj-lt"/>
                        <a:buNone/>
                        <a:tabLst>
                          <a:tab pos="457200" algn="l"/>
                        </a:tabLst>
                      </a:pPr>
                      <a:r>
                        <a:rPr lang="sr-Cyrl-RS" sz="1400" kern="1200" dirty="0">
                          <a:solidFill>
                            <a:schemeClr val="tx1"/>
                          </a:solidFill>
                          <a:effectLst/>
                          <a:latin typeface="Arial" panose="020B0604020202020204" pitchFamily="34" charset="0"/>
                          <a:ea typeface="+mn-ea"/>
                          <a:cs typeface="Arial" panose="020B0604020202020204" pitchFamily="34" charset="0"/>
                        </a:rPr>
                        <a:t>13)    </a:t>
                      </a:r>
                      <a:r>
                        <a:rPr lang="sr-Cyrl-CS" sz="1400" kern="1200" dirty="0">
                          <a:solidFill>
                            <a:schemeClr val="tx1"/>
                          </a:solidFill>
                          <a:effectLst/>
                          <a:latin typeface="Arial" panose="020B0604020202020204" pitchFamily="34" charset="0"/>
                          <a:ea typeface="+mn-ea"/>
                          <a:cs typeface="Arial" panose="020B0604020202020204" pitchFamily="34" charset="0"/>
                        </a:rPr>
                        <a:t>уновчи ствари и права стечајног дужника, у складу са Законом о стечају</a:t>
                      </a:r>
                      <a:endParaRPr lang="sr-Latn-R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194522204"/>
                  </a:ext>
                </a:extLst>
              </a:tr>
              <a:tr h="560900">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Latn-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02060"/>
                  </a:ext>
                </a:extLst>
              </a:tr>
              <a:tr h="4861130">
                <a:tc>
                  <a:txBody>
                    <a:bodyPr/>
                    <a:lstStyle/>
                    <a:p>
                      <a:pPr algn="just">
                        <a:spcAft>
                          <a:spcPts val="0"/>
                        </a:spcAft>
                      </a:pPr>
                      <a:endParaRPr lang="sr-Latn-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a:t>
                      </a:r>
                      <a:r>
                        <a:rPr lang="sr-Latn-RS" sz="1200" dirty="0">
                          <a:effectLst/>
                          <a:latin typeface="Times New Roman" panose="02020603050405020304" pitchFamily="18" charset="0"/>
                          <a:ea typeface="Times New Roman" panose="02020603050405020304" pitchFamily="18" charset="0"/>
                        </a:rPr>
                        <a:t> </a:t>
                      </a:r>
                      <a:r>
                        <a:rPr lang="sr-Cyrl-RS" sz="1200" dirty="0">
                          <a:effectLst/>
                          <a:latin typeface="Times New Roman" panose="02020603050405020304" pitchFamily="18" charset="0"/>
                          <a:ea typeface="Times New Roman" panose="02020603050405020304" pitchFamily="18" charset="0"/>
                        </a:rPr>
                        <a:t>С</a:t>
                      </a:r>
                      <a:r>
                        <a:rPr lang="sr-Cyrl-CS" sz="1200" dirty="0">
                          <a:effectLst/>
                          <a:latin typeface="Times New Roman" panose="02020603050405020304" pitchFamily="18" charset="0"/>
                          <a:ea typeface="Times New Roman" panose="02020603050405020304" pitchFamily="18" charset="0"/>
                        </a:rPr>
                        <a:t>течајни управник је, за случај проглашења банкротства над стечајним дужником, дужан да уновчи целокупну имовину која сачињава стечајну масу стечајног дужника.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Стечајни управник врши процену целисходности продаје стечајног дужника као правног лица у односу на појединачну продају</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p>
                      <a:pPr algn="just">
                        <a:buFontTx/>
                        <a:buNone/>
                      </a:pPr>
                      <a:r>
                        <a:rPr lang="sr-Cyrl-CS" sz="1200" dirty="0">
                          <a:effectLst/>
                          <a:latin typeface="Times New Roman" panose="02020603050405020304" pitchFamily="18" charset="0"/>
                          <a:ea typeface="Times New Roman" panose="02020603050405020304" pitchFamily="18" charset="0"/>
                        </a:rPr>
                        <a:t>- Стечајни управник самостално одабира метод продаје за који сматра да ће обезбедити најповољније уновчење предмета продаје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У овој фази су посебно деликатне одлуке стечајног управника о избору метода продаје. Метод продаје у великој мери зависи од врсте имовине која се излаже на продају, али и од тржишта на коме се таква имовина продаје. Иако се сматра да је метод јавног надметања најтранспарентнији, некада се већи финансијски ефекти у продаји остварују приликом јавног прикупљања понуда или при продаји непосредном погодбом.</a:t>
                      </a:r>
                      <a:endParaRPr lang="sr-Latn-RS" sz="1200" dirty="0">
                        <a:effectLst/>
                        <a:latin typeface="Times New Roman" panose="02020603050405020304" pitchFamily="18" charset="0"/>
                        <a:ea typeface="Times New Roman" panose="02020603050405020304" pitchFamily="18" charset="0"/>
                      </a:endParaRPr>
                    </a:p>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Напомена: Продаја непосредном погодбом се не може вршити без претходне сагласности одбора поверилаца. У пракси о овој мери треба посебно водити рачуна, будући да управник не може од Одбора тражити накнадну верификацију извршене продаје, већ се сагласност на продају непосредном погодбом мора добити унапред.</a:t>
                      </a:r>
                      <a:r>
                        <a:rPr lang="sr-Cyrl-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Такође, у вези овог метода посебно је деликатна одлука стечајног управника око класификовања имовине у смислу кварљиве робе, која се пак продаје на посебно одређен начин, или берзанске робе чија продаја подлеже посебној регулативи.</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05721"/>
                  </a:ext>
                </a:extLst>
              </a:tr>
            </a:tbl>
          </a:graphicData>
        </a:graphic>
      </p:graphicFrame>
    </p:spTree>
    <p:extLst>
      <p:ext uri="{BB962C8B-B14F-4D97-AF65-F5344CB8AC3E}">
        <p14:creationId xmlns:p14="http://schemas.microsoft.com/office/powerpoint/2010/main" val="247657322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082F2A55-C366-4C21-BC1D-8DEDDAC4B235}"/>
              </a:ext>
            </a:extLst>
          </p:cNvPr>
          <p:cNvGraphicFramePr>
            <a:graphicFrameLocks noGrp="1"/>
          </p:cNvGraphicFramePr>
          <p:nvPr>
            <p:ph idx="1"/>
            <p:extLst>
              <p:ext uri="{D42A27DB-BD31-4B8C-83A1-F6EECF244321}">
                <p14:modId xmlns:p14="http://schemas.microsoft.com/office/powerpoint/2010/main" val="3920624489"/>
              </p:ext>
            </p:extLst>
          </p:nvPr>
        </p:nvGraphicFramePr>
        <p:xfrm>
          <a:off x="886265" y="1125415"/>
          <a:ext cx="8482819" cy="4079298"/>
        </p:xfrm>
        <a:graphic>
          <a:graphicData uri="http://schemas.openxmlformats.org/drawingml/2006/table">
            <a:tbl>
              <a:tblPr firstRow="1" firstCol="1" lastRow="1" lastCol="1" bandRow="1" bandCol="1"/>
              <a:tblGrid>
                <a:gridCol w="2486271">
                  <a:extLst>
                    <a:ext uri="{9D8B030D-6E8A-4147-A177-3AD203B41FA5}">
                      <a16:colId xmlns:a16="http://schemas.microsoft.com/office/drawing/2014/main" val="947424897"/>
                    </a:ext>
                  </a:extLst>
                </a:gridCol>
                <a:gridCol w="2752597">
                  <a:extLst>
                    <a:ext uri="{9D8B030D-6E8A-4147-A177-3AD203B41FA5}">
                      <a16:colId xmlns:a16="http://schemas.microsoft.com/office/drawing/2014/main" val="215765806"/>
                    </a:ext>
                  </a:extLst>
                </a:gridCol>
                <a:gridCol w="3243951">
                  <a:extLst>
                    <a:ext uri="{9D8B030D-6E8A-4147-A177-3AD203B41FA5}">
                      <a16:colId xmlns:a16="http://schemas.microsoft.com/office/drawing/2014/main" val="144301087"/>
                    </a:ext>
                  </a:extLst>
                </a:gridCol>
              </a:tblGrid>
              <a:tr h="564544">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0" lvl="0" indent="0">
                        <a:spcAft>
                          <a:spcPts val="0"/>
                        </a:spcAft>
                        <a:buFont typeface="+mj-lt"/>
                        <a:buNone/>
                        <a:tabLst>
                          <a:tab pos="457200" algn="l"/>
                        </a:tabLst>
                      </a:pPr>
                      <a:r>
                        <a:rPr lang="sr-Cyrl-RS" sz="1400" kern="1200" dirty="0">
                          <a:solidFill>
                            <a:schemeClr val="tx1"/>
                          </a:solidFill>
                          <a:effectLst/>
                          <a:latin typeface="Arial" panose="020B0604020202020204" pitchFamily="34" charset="0"/>
                          <a:ea typeface="+mn-ea"/>
                          <a:cs typeface="Arial" panose="020B0604020202020204" pitchFamily="34" charset="0"/>
                        </a:rPr>
                        <a:t>14)   </a:t>
                      </a: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CS" sz="1400" kern="1200" dirty="0">
                          <a:solidFill>
                            <a:schemeClr val="tx1"/>
                          </a:solidFill>
                          <a:effectLst/>
                          <a:latin typeface="Arial" panose="020B0604020202020204" pitchFamily="34" charset="0"/>
                          <a:ea typeface="+mn-ea"/>
                          <a:cs typeface="Arial" panose="020B0604020202020204" pitchFamily="34" charset="0"/>
                        </a:rPr>
                        <a:t>састави нацрт решења за главну деобу стечајне масе и нацрт завршног рачуна</a:t>
                      </a:r>
                      <a:endParaRPr lang="sr-Latn-R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3905088647"/>
                  </a:ext>
                </a:extLst>
              </a:tr>
              <a:tr h="478635">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199616"/>
                  </a:ext>
                </a:extLst>
              </a:tr>
              <a:tr h="2966114">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На основу сагледавања свих финансијсих токова у самом стечајном поступку, расположивих средстава за исплату поверилаца и потреба за евентуалне резервације средстава стечајни управник сачињава нацрт решења за главну деобу стечајне масе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анализира очекиване трошкове стечаја до окончања стечајног поступка, као и друге разлоге услед којих је нужно вршити резервације средстава, као и висину расположиве деобне масе повериоцима и сачињава нацрт решења за главну деобу стечајне масе, којим ће се обезбедити највеће и сразмерно намирење стечајних поверилаца, а према исплатним редовима по којима су класификована њихова потраживања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Приликом ове активности јављају се деликатне одлуке у случају да је потребно вршити резервације средстава, као и у случају постојања условних потраживања поверилаца. Ниме, како се ради о сачињавању нацрта решења по коме ће се вршити исплата поверилаца, свако прецењивање или подцењивање нивоа резервације средстава може угрозити непосредне финансијске интересе поверилаца.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019541"/>
                  </a:ext>
                </a:extLst>
              </a:tr>
            </a:tbl>
          </a:graphicData>
        </a:graphic>
      </p:graphicFrame>
    </p:spTree>
    <p:extLst>
      <p:ext uri="{BB962C8B-B14F-4D97-AF65-F5344CB8AC3E}">
        <p14:creationId xmlns:p14="http://schemas.microsoft.com/office/powerpoint/2010/main" val="392610760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8E07B371-7940-4CE4-9DE1-BF78C99E97A2}"/>
              </a:ext>
            </a:extLst>
          </p:cNvPr>
          <p:cNvGraphicFramePr>
            <a:graphicFrameLocks noGrp="1"/>
          </p:cNvGraphicFramePr>
          <p:nvPr>
            <p:ph idx="1"/>
            <p:extLst>
              <p:ext uri="{D42A27DB-BD31-4B8C-83A1-F6EECF244321}">
                <p14:modId xmlns:p14="http://schemas.microsoft.com/office/powerpoint/2010/main" val="167952694"/>
              </p:ext>
            </p:extLst>
          </p:nvPr>
        </p:nvGraphicFramePr>
        <p:xfrm>
          <a:off x="1153552" y="1167619"/>
          <a:ext cx="8215531" cy="4284656"/>
        </p:xfrm>
        <a:graphic>
          <a:graphicData uri="http://schemas.openxmlformats.org/drawingml/2006/table">
            <a:tbl>
              <a:tblPr firstRow="1" firstCol="1" lastRow="1" lastCol="1" bandRow="1" bandCol="1"/>
              <a:tblGrid>
                <a:gridCol w="2407930">
                  <a:extLst>
                    <a:ext uri="{9D8B030D-6E8A-4147-A177-3AD203B41FA5}">
                      <a16:colId xmlns:a16="http://schemas.microsoft.com/office/drawing/2014/main" val="2162630296"/>
                    </a:ext>
                  </a:extLst>
                </a:gridCol>
                <a:gridCol w="2665865">
                  <a:extLst>
                    <a:ext uri="{9D8B030D-6E8A-4147-A177-3AD203B41FA5}">
                      <a16:colId xmlns:a16="http://schemas.microsoft.com/office/drawing/2014/main" val="2193909957"/>
                    </a:ext>
                  </a:extLst>
                </a:gridCol>
                <a:gridCol w="3141736">
                  <a:extLst>
                    <a:ext uri="{9D8B030D-6E8A-4147-A177-3AD203B41FA5}">
                      <a16:colId xmlns:a16="http://schemas.microsoft.com/office/drawing/2014/main" val="1006691393"/>
                    </a:ext>
                  </a:extLst>
                </a:gridCol>
              </a:tblGrid>
              <a:tr h="689316">
                <a:tc gridSpan="3">
                  <a:txBody>
                    <a:bodyPr/>
                    <a:lstStyle/>
                    <a:p>
                      <a:pPr>
                        <a:spcAft>
                          <a:spcPts val="0"/>
                        </a:spcAft>
                      </a:pPr>
                      <a:endParaRPr lang="sr-Latn-RS" sz="1400" dirty="0">
                        <a:effectLst/>
                        <a:latin typeface="Times New Roman" panose="02020603050405020304" pitchFamily="18" charset="0"/>
                        <a:ea typeface="Times New Roman" panose="02020603050405020304" pitchFamily="18" charset="0"/>
                      </a:endParaRPr>
                    </a:p>
                    <a:p>
                      <a:pPr marL="228600" lvl="0" indent="-228600">
                        <a:spcAft>
                          <a:spcPts val="0"/>
                        </a:spcAft>
                        <a:buFont typeface="+mj-lt"/>
                        <a:buAutoNum type="arabicParenR" startAt="15"/>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    изврши исплату повериоцима на основу решења о главној деоби, у делу у којем је решење постало правоснажно у складу са Законом о стечају </a:t>
                      </a:r>
                    </a:p>
                    <a:p>
                      <a:pPr marL="0" lvl="0" indent="0">
                        <a:spcAft>
                          <a:spcPts val="0"/>
                        </a:spcAft>
                        <a:buFont typeface="+mj-lt"/>
                        <a:buNone/>
                        <a:tabLst>
                          <a:tab pos="457200" algn="l"/>
                        </a:tabLs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3181479669"/>
                  </a:ext>
                </a:extLst>
              </a:tr>
              <a:tr h="471510">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4751464"/>
                  </a:ext>
                </a:extLst>
              </a:tr>
              <a:tr h="2913056">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изврши исплату поверилаца сагласно правоснажном решењу о главној деоби</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ctr">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ctr">
                        <a:spcAft>
                          <a:spcPts val="0"/>
                        </a:spcAft>
                        <a:buFont typeface="Symbol" panose="05050102010706020507" pitchFamily="18" charset="2"/>
                        <a:buNone/>
                        <a:tabLst>
                          <a:tab pos="228600" algn="l"/>
                        </a:tabLst>
                      </a:pPr>
                      <a:r>
                        <a:rPr lang="sr-Cyrl-RS" sz="12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CS" sz="1200" dirty="0">
                        <a:effectLst/>
                        <a:latin typeface="Times New Roman" panose="02020603050405020304" pitchFamily="18" charset="0"/>
                        <a:ea typeface="Times New Roman" panose="02020603050405020304" pitchFamily="18" charset="0"/>
                      </a:endParaRPr>
                    </a:p>
                    <a:p>
                      <a:pPr>
                        <a:spcAft>
                          <a:spcPts val="0"/>
                        </a:spcAft>
                      </a:pPr>
                      <a:r>
                        <a:rPr lang="sr-Cyrl-CS" sz="1200" dirty="0">
                          <a:effectLst/>
                          <a:latin typeface="Times New Roman" panose="02020603050405020304" pitchFamily="18" charset="0"/>
                          <a:ea typeface="Times New Roman" panose="02020603050405020304" pitchFamily="18" charset="0"/>
                        </a:rPr>
                        <a:t>- У пракси се, приликом ове активности, најчешће  јавља ризик техничке  природе када је поверилац погрешно означио уплатни рачун, или када је грешком стечајни управник износ уплатио на погрешан рачун. Такође постоји и проблем када је изворни поверилац преминуо, а оставинска расправа није завршена.</a:t>
                      </a:r>
                      <a:endParaRPr lang="sr-Latn-RS" sz="1200" dirty="0">
                        <a:effectLst/>
                        <a:latin typeface="Times New Roman" panose="02020603050405020304" pitchFamily="18" charset="0"/>
                        <a:ea typeface="Times New Roman" panose="02020603050405020304" pitchFamily="18" charset="0"/>
                      </a:endParaRPr>
                    </a:p>
                    <a:p>
                      <a:endParaRPr lang="sr-Cyrl-CS" sz="1200" dirty="0">
                        <a:effectLst/>
                        <a:latin typeface="Times New Roman" panose="02020603050405020304" pitchFamily="18" charset="0"/>
                        <a:ea typeface="Times New Roman" panose="02020603050405020304" pitchFamily="18" charset="0"/>
                      </a:endParaRPr>
                    </a:p>
                    <a:p>
                      <a:r>
                        <a:rPr lang="sr-Cyrl-CS" sz="1200" dirty="0">
                          <a:effectLst/>
                          <a:latin typeface="Times New Roman" panose="02020603050405020304" pitchFamily="18" charset="0"/>
                          <a:ea typeface="Times New Roman" panose="02020603050405020304" pitchFamily="18" charset="0"/>
                        </a:rPr>
                        <a:t>Савет: Пре сваке исплате саветујем стечајним управницима да од својих поверилаца затраже прецизне платне инструкције.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942443"/>
                  </a:ext>
                </a:extLst>
              </a:tr>
            </a:tbl>
          </a:graphicData>
        </a:graphic>
      </p:graphicFrame>
    </p:spTree>
    <p:extLst>
      <p:ext uri="{BB962C8B-B14F-4D97-AF65-F5344CB8AC3E}">
        <p14:creationId xmlns:p14="http://schemas.microsoft.com/office/powerpoint/2010/main" val="115751912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1793E9FA-B5C8-4828-8356-CC1F175B6EC8}"/>
              </a:ext>
            </a:extLst>
          </p:cNvPr>
          <p:cNvGraphicFramePr>
            <a:graphicFrameLocks noGrp="1"/>
          </p:cNvGraphicFramePr>
          <p:nvPr>
            <p:ph idx="1"/>
            <p:extLst>
              <p:ext uri="{D42A27DB-BD31-4B8C-83A1-F6EECF244321}">
                <p14:modId xmlns:p14="http://schemas.microsoft.com/office/powerpoint/2010/main" val="2281476714"/>
              </p:ext>
            </p:extLst>
          </p:nvPr>
        </p:nvGraphicFramePr>
        <p:xfrm>
          <a:off x="1055076" y="1167617"/>
          <a:ext cx="8328073" cy="4108058"/>
        </p:xfrm>
        <a:graphic>
          <a:graphicData uri="http://schemas.openxmlformats.org/drawingml/2006/table">
            <a:tbl>
              <a:tblPr firstRow="1" firstCol="1" lastRow="1" lastCol="1" bandRow="1" bandCol="1"/>
              <a:tblGrid>
                <a:gridCol w="2440916">
                  <a:extLst>
                    <a:ext uri="{9D8B030D-6E8A-4147-A177-3AD203B41FA5}">
                      <a16:colId xmlns:a16="http://schemas.microsoft.com/office/drawing/2014/main" val="2828926491"/>
                    </a:ext>
                  </a:extLst>
                </a:gridCol>
                <a:gridCol w="2702383">
                  <a:extLst>
                    <a:ext uri="{9D8B030D-6E8A-4147-A177-3AD203B41FA5}">
                      <a16:colId xmlns:a16="http://schemas.microsoft.com/office/drawing/2014/main" val="1814579029"/>
                    </a:ext>
                  </a:extLst>
                </a:gridCol>
                <a:gridCol w="3184774">
                  <a:extLst>
                    <a:ext uri="{9D8B030D-6E8A-4147-A177-3AD203B41FA5}">
                      <a16:colId xmlns:a16="http://schemas.microsoft.com/office/drawing/2014/main" val="136512803"/>
                    </a:ext>
                  </a:extLst>
                </a:gridCol>
              </a:tblGrid>
              <a:tr h="522704">
                <a:tc gridSpan="3">
                  <a:txBody>
                    <a:bodyPr/>
                    <a:lstStyle/>
                    <a:p>
                      <a:pPr>
                        <a:spcAft>
                          <a:spcPts val="0"/>
                        </a:spcAft>
                      </a:pPr>
                      <a:endParaRPr lang="sr-Latn-RS" sz="1400" dirty="0">
                        <a:effectLst/>
                        <a:latin typeface="Times New Roman" panose="02020603050405020304" pitchFamily="18" charset="0"/>
                        <a:ea typeface="Times New Roman" panose="02020603050405020304" pitchFamily="18" charset="0"/>
                      </a:endParaRPr>
                    </a:p>
                    <a:p>
                      <a:pPr marL="228600" lvl="0" indent="-228600">
                        <a:spcAft>
                          <a:spcPts val="0"/>
                        </a:spcAft>
                        <a:buFont typeface="+mj-lt"/>
                        <a:buAutoNum type="arabicParenR" startAt="16"/>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    достави завршни рачун</a:t>
                      </a:r>
                    </a:p>
                    <a:p>
                      <a:pPr marL="0" lvl="0" indent="0">
                        <a:spcAft>
                          <a:spcPts val="0"/>
                        </a:spcAft>
                        <a:buFont typeface="+mj-lt"/>
                        <a:buNone/>
                        <a:tabLst>
                          <a:tab pos="457200" algn="l"/>
                        </a:tabLs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3296848213"/>
                  </a:ext>
                </a:extLst>
              </a:tr>
              <a:tr h="522704">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7256582"/>
                  </a:ext>
                </a:extLst>
              </a:tr>
              <a:tr h="2949818">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достави завршни рачун стечајном судији, одбору поверилаца и овлашћеној организацији сагласно чл.29 ЗОС.Завршни рачун стечајног управника је предмет расправе на завршном рочишту у складу са чл.145.ЗОС.</a:t>
                      </a:r>
                      <a:r>
                        <a:rPr lang="sr-Cyrl-R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У случају да се након закључења стечаја пронађе накнадна имовина, стечајни управник је дужан да сачини и стечајном судији достави допунски завршни рачун (чл.149.ЗОС)</a:t>
                      </a:r>
                      <a:endParaRPr lang="sr-Latn-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ctr">
                        <a:spcAft>
                          <a:spcPts val="0"/>
                        </a:spcAft>
                        <a:buFont typeface="Symbol" panose="05050102010706020507" pitchFamily="18" charset="2"/>
                        <a:buNone/>
                        <a:tabLst>
                          <a:tab pos="228600" algn="l"/>
                        </a:tabLst>
                      </a:pPr>
                      <a:r>
                        <a:rPr lang="sr-Cyrl-RS" sz="1200" dirty="0">
                          <a:effectLst/>
                          <a:latin typeface="Times New Roman" panose="02020603050405020304" pitchFamily="18" charset="0"/>
                          <a:ea typeface="Times New Roman" panose="02020603050405020304" pitchFamily="18" charset="0"/>
                        </a:rPr>
                        <a:t>-</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Завршни рачун стечајног управника садржи приказ свих финансијских трансакција насталих у току стечаја. На тим параметрима се врши и обрачун коначне награде за рад стечајног управника.  Управо из изнетих разлога битно је да стечајни управник сачини стручно и објективно завршни рачун како се не би, услед евентуалних примедби поверилаца, пролонгирало закључење поступка стечаја.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7267926"/>
                  </a:ext>
                </a:extLst>
              </a:tr>
            </a:tbl>
          </a:graphicData>
        </a:graphic>
      </p:graphicFrame>
    </p:spTree>
    <p:extLst>
      <p:ext uri="{BB962C8B-B14F-4D97-AF65-F5344CB8AC3E}">
        <p14:creationId xmlns:p14="http://schemas.microsoft.com/office/powerpoint/2010/main" val="286610633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07B11E33-9E8B-47AD-9066-39173EA5EF3F}"/>
              </a:ext>
            </a:extLst>
          </p:cNvPr>
          <p:cNvGraphicFramePr>
            <a:graphicFrameLocks noGrp="1"/>
          </p:cNvGraphicFramePr>
          <p:nvPr>
            <p:ph idx="1"/>
            <p:extLst>
              <p:ext uri="{D42A27DB-BD31-4B8C-83A1-F6EECF244321}">
                <p14:modId xmlns:p14="http://schemas.microsoft.com/office/powerpoint/2010/main" val="4129578283"/>
              </p:ext>
            </p:extLst>
          </p:nvPr>
        </p:nvGraphicFramePr>
        <p:xfrm>
          <a:off x="942535" y="1406769"/>
          <a:ext cx="8482820" cy="3894148"/>
        </p:xfrm>
        <a:graphic>
          <a:graphicData uri="http://schemas.openxmlformats.org/drawingml/2006/table">
            <a:tbl>
              <a:tblPr firstRow="1" firstCol="1" lastRow="1" lastCol="1" bandRow="1" bandCol="1"/>
              <a:tblGrid>
                <a:gridCol w="2486271">
                  <a:extLst>
                    <a:ext uri="{9D8B030D-6E8A-4147-A177-3AD203B41FA5}">
                      <a16:colId xmlns:a16="http://schemas.microsoft.com/office/drawing/2014/main" val="129788057"/>
                    </a:ext>
                  </a:extLst>
                </a:gridCol>
                <a:gridCol w="2752597">
                  <a:extLst>
                    <a:ext uri="{9D8B030D-6E8A-4147-A177-3AD203B41FA5}">
                      <a16:colId xmlns:a16="http://schemas.microsoft.com/office/drawing/2014/main" val="2853397057"/>
                    </a:ext>
                  </a:extLst>
                </a:gridCol>
                <a:gridCol w="3243952">
                  <a:extLst>
                    <a:ext uri="{9D8B030D-6E8A-4147-A177-3AD203B41FA5}">
                      <a16:colId xmlns:a16="http://schemas.microsoft.com/office/drawing/2014/main" val="3145714519"/>
                    </a:ext>
                  </a:extLst>
                </a:gridCol>
              </a:tblGrid>
              <a:tr h="404575">
                <a:tc gridSpan="3">
                  <a:txBody>
                    <a:bodyPr/>
                    <a:lstStyle/>
                    <a:p>
                      <a:pPr marL="342900" lvl="0" indent="-342900">
                        <a:spcAft>
                          <a:spcPts val="0"/>
                        </a:spcAft>
                        <a:buFont typeface="+mj-lt"/>
                        <a:buAutoNum type="arabicParenR"/>
                        <a:tabLst>
                          <a:tab pos="457200" algn="l"/>
                        </a:tabLst>
                      </a:pPr>
                      <a:endParaRPr lang="sr-Cyrl-RS" sz="1200" dirty="0">
                        <a:effectLst/>
                        <a:latin typeface="Arial" panose="020B0604020202020204" pitchFamily="34" charset="0"/>
                        <a:ea typeface="Times New Roman" panose="02020603050405020304" pitchFamily="18" charset="0"/>
                      </a:endParaRPr>
                    </a:p>
                    <a:p>
                      <a:pPr marL="0" lvl="0" indent="0">
                        <a:spcAft>
                          <a:spcPts val="0"/>
                        </a:spcAft>
                        <a:buFont typeface="+mj-lt"/>
                        <a:buNone/>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17)    заступа стечајног дужника, односно стечајну масу у покретању и вођењу судских, управних и других поступака </a:t>
                      </a:r>
                    </a:p>
                    <a:p>
                      <a:pPr marL="0" lvl="0" indent="0">
                        <a:spcAft>
                          <a:spcPts val="0"/>
                        </a:spcAft>
                        <a:buFont typeface="+mj-lt"/>
                        <a:buNone/>
                        <a:tabLst>
                          <a:tab pos="457200" algn="l"/>
                        </a:tabLs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44429801"/>
                  </a:ext>
                </a:extLst>
              </a:tr>
              <a:tr h="404575">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342501"/>
                  </a:ext>
                </a:extLst>
              </a:tr>
              <a:tr h="2553028">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законски заступник стечајног дужника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Стечајни управник има право ангажовања адвоката и других стручник лица који ће као пуномоћници поступати у судским, управним и другим поступцима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У пракси, приликом покретања судских, управних и других поступака у којима је стечајни дужник активно легитимисан важно је имати у виду како ће се потенцијални исход сваког од њих одразити на стечајну масу стечајног дужника и трошкове, односно дужину трајања поступка стечаја.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9831093"/>
                  </a:ext>
                </a:extLst>
              </a:tr>
            </a:tbl>
          </a:graphicData>
        </a:graphic>
      </p:graphicFrame>
    </p:spTree>
    <p:extLst>
      <p:ext uri="{BB962C8B-B14F-4D97-AF65-F5344CB8AC3E}">
        <p14:creationId xmlns:p14="http://schemas.microsoft.com/office/powerpoint/2010/main" val="1784376564"/>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6F3C6897-9952-4988-907F-63583CDB7965}"/>
              </a:ext>
            </a:extLst>
          </p:cNvPr>
          <p:cNvGraphicFramePr>
            <a:graphicFrameLocks noGrp="1"/>
          </p:cNvGraphicFramePr>
          <p:nvPr>
            <p:ph idx="1"/>
            <p:extLst>
              <p:ext uri="{D42A27DB-BD31-4B8C-83A1-F6EECF244321}">
                <p14:modId xmlns:p14="http://schemas.microsoft.com/office/powerpoint/2010/main" val="3220859307"/>
              </p:ext>
            </p:extLst>
          </p:nvPr>
        </p:nvGraphicFramePr>
        <p:xfrm>
          <a:off x="1153552" y="1026943"/>
          <a:ext cx="8257735" cy="4488547"/>
        </p:xfrm>
        <a:graphic>
          <a:graphicData uri="http://schemas.openxmlformats.org/drawingml/2006/table">
            <a:tbl>
              <a:tblPr firstRow="1" firstCol="1" lastRow="1" lastCol="1" bandRow="1" bandCol="1"/>
              <a:tblGrid>
                <a:gridCol w="2420300">
                  <a:extLst>
                    <a:ext uri="{9D8B030D-6E8A-4147-A177-3AD203B41FA5}">
                      <a16:colId xmlns:a16="http://schemas.microsoft.com/office/drawing/2014/main" val="459043304"/>
                    </a:ext>
                  </a:extLst>
                </a:gridCol>
                <a:gridCol w="2679559">
                  <a:extLst>
                    <a:ext uri="{9D8B030D-6E8A-4147-A177-3AD203B41FA5}">
                      <a16:colId xmlns:a16="http://schemas.microsoft.com/office/drawing/2014/main" val="3461063929"/>
                    </a:ext>
                  </a:extLst>
                </a:gridCol>
                <a:gridCol w="3157876">
                  <a:extLst>
                    <a:ext uri="{9D8B030D-6E8A-4147-A177-3AD203B41FA5}">
                      <a16:colId xmlns:a16="http://schemas.microsoft.com/office/drawing/2014/main" val="2347318186"/>
                    </a:ext>
                  </a:extLst>
                </a:gridCol>
              </a:tblGrid>
              <a:tr h="1319111">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228600" lvl="0" indent="-228600">
                        <a:spcAft>
                          <a:spcPts val="0"/>
                        </a:spcAft>
                        <a:buFont typeface="+mj-lt"/>
                        <a:buAutoNum type="arabicParenR" startAt="18"/>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    поднесе предлог, захтев или други одговарајући акт надлежном органу сране државе као заступник стечајног дужника, којим између осталог захтева пленидбу, одузимање, заштиту или повраћај имовине стечајног дужника која се налази у иностранству или је под контролом тог органа или трећег лица које се налази под његовом јурисдикцијом, као и да сарађује са органима стране државе или страним представницима у складу са одредбама Закона о стечају којима се регулише стечај са елементом иностраности </a:t>
                      </a:r>
                    </a:p>
                    <a:p>
                      <a:pPr marL="0" lvl="0" indent="0">
                        <a:spcAft>
                          <a:spcPts val="0"/>
                        </a:spcAft>
                        <a:buFont typeface="+mj-lt"/>
                        <a:buNone/>
                        <a:tabLst>
                          <a:tab pos="457200" algn="l"/>
                        </a:tabLs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745277476"/>
                  </a:ext>
                </a:extLst>
              </a:tr>
              <a:tr h="494667">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112600"/>
                  </a:ext>
                </a:extLst>
              </a:tr>
              <a:tr h="2293987">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законски заступник стечајног дужника и као такав дужан је да штити интересе стечајне масе и свих поверилаца како у земљи, тако и у иностранству</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има право ангажовања адвоката и других стручних лица, што укључује и инострана лица, која ће као пуномоћници на најбољи начин поступати у иностраним поступцима и/или радњама које се предузимају на територији стране државе.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У пракси питање међународног стечаја је само по себи сложено и носи бројне ризике, а нарочито када међудржавни односи нису у целости регулисани (нпр.питање имовинских односа између Србије и Хрватске, проблем имовине српских предузећа на територији АП Косово и Метохија и др.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324123"/>
                  </a:ext>
                </a:extLst>
              </a:tr>
            </a:tbl>
          </a:graphicData>
        </a:graphic>
      </p:graphicFrame>
    </p:spTree>
    <p:extLst>
      <p:ext uri="{BB962C8B-B14F-4D97-AF65-F5344CB8AC3E}">
        <p14:creationId xmlns:p14="http://schemas.microsoft.com/office/powerpoint/2010/main" val="252011263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BE2F184-A3E8-4D1D-993C-9B837F5EF2A2}"/>
              </a:ext>
            </a:extLst>
          </p:cNvPr>
          <p:cNvGraphicFramePr>
            <a:graphicFrameLocks noGrp="1"/>
          </p:cNvGraphicFramePr>
          <p:nvPr>
            <p:ph idx="1"/>
            <p:extLst>
              <p:ext uri="{D42A27DB-BD31-4B8C-83A1-F6EECF244321}">
                <p14:modId xmlns:p14="http://schemas.microsoft.com/office/powerpoint/2010/main" val="3796357605"/>
              </p:ext>
            </p:extLst>
          </p:nvPr>
        </p:nvGraphicFramePr>
        <p:xfrm>
          <a:off x="829993" y="956602"/>
          <a:ext cx="8665699" cy="4550659"/>
        </p:xfrm>
        <a:graphic>
          <a:graphicData uri="http://schemas.openxmlformats.org/drawingml/2006/table">
            <a:tbl>
              <a:tblPr firstRow="1" firstCol="1" lastRow="1" lastCol="1" bandRow="1" bandCol="1"/>
              <a:tblGrid>
                <a:gridCol w="2539873">
                  <a:extLst>
                    <a:ext uri="{9D8B030D-6E8A-4147-A177-3AD203B41FA5}">
                      <a16:colId xmlns:a16="http://schemas.microsoft.com/office/drawing/2014/main" val="2349776147"/>
                    </a:ext>
                  </a:extLst>
                </a:gridCol>
                <a:gridCol w="2811939">
                  <a:extLst>
                    <a:ext uri="{9D8B030D-6E8A-4147-A177-3AD203B41FA5}">
                      <a16:colId xmlns:a16="http://schemas.microsoft.com/office/drawing/2014/main" val="145947757"/>
                    </a:ext>
                  </a:extLst>
                </a:gridCol>
                <a:gridCol w="3313887">
                  <a:extLst>
                    <a:ext uri="{9D8B030D-6E8A-4147-A177-3AD203B41FA5}">
                      <a16:colId xmlns:a16="http://schemas.microsoft.com/office/drawing/2014/main" val="2789618808"/>
                    </a:ext>
                  </a:extLst>
                </a:gridCol>
              </a:tblGrid>
              <a:tr h="1214679">
                <a:tc gridSpan="3">
                  <a:txBody>
                    <a:bodyPr/>
                    <a:lstStyle/>
                    <a:p>
                      <a:pPr>
                        <a:spcAft>
                          <a:spcPts val="0"/>
                        </a:spcAft>
                      </a:pPr>
                      <a:endParaRPr lang="sr-Cyrl-RS" sz="1200" b="1" i="1" dirty="0">
                        <a:effectLst/>
                        <a:latin typeface="Arial" panose="020B0604020202020204" pitchFamily="34" charset="0"/>
                        <a:ea typeface="Times New Roman" panose="02020603050405020304" pitchFamily="18" charset="0"/>
                      </a:endParaRPr>
                    </a:p>
                    <a:p>
                      <a:pPr algn="just">
                        <a:spcAft>
                          <a:spcPts val="0"/>
                        </a:spcAft>
                      </a:pPr>
                      <a:r>
                        <a:rPr lang="en-US" sz="1400" b="1" i="1" dirty="0" err="1">
                          <a:effectLst/>
                          <a:latin typeface="Arial" panose="020B0604020202020204" pitchFamily="34" charset="0"/>
                          <a:ea typeface="Times New Roman" panose="02020603050405020304" pitchFamily="18" charset="0"/>
                        </a:rPr>
                        <a:t>Члан</a:t>
                      </a:r>
                      <a:r>
                        <a:rPr lang="en-US" sz="1400" b="1" i="1" dirty="0">
                          <a:effectLst/>
                          <a:latin typeface="Arial" panose="020B0604020202020204" pitchFamily="34" charset="0"/>
                          <a:ea typeface="Times New Roman" panose="02020603050405020304" pitchFamily="18" charset="0"/>
                        </a:rPr>
                        <a:t> 27.Закона о </a:t>
                      </a:r>
                      <a:r>
                        <a:rPr lang="en-US" sz="1400" b="1" i="1" dirty="0" err="1">
                          <a:effectLst/>
                          <a:latin typeface="Arial" panose="020B0604020202020204" pitchFamily="34" charset="0"/>
                          <a:ea typeface="Times New Roman" panose="02020603050405020304" pitchFamily="18" charset="0"/>
                        </a:rPr>
                        <a:t>стечају</a:t>
                      </a:r>
                      <a:r>
                        <a:rPr lang="en-US" sz="1400" b="1" i="1" dirty="0">
                          <a:effectLst/>
                          <a:latin typeface="Arial" panose="020B0604020202020204" pitchFamily="34" charset="0"/>
                          <a:ea typeface="Times New Roman" panose="02020603050405020304" pitchFamily="18" charset="0"/>
                        </a:rPr>
                        <a:t> - </a:t>
                      </a:r>
                      <a:r>
                        <a:rPr lang="en-US" sz="1400" b="1" i="1" dirty="0" err="1">
                          <a:effectLst/>
                          <a:latin typeface="Arial" panose="020B0604020202020204" pitchFamily="34" charset="0"/>
                          <a:ea typeface="Times New Roman" panose="02020603050405020304" pitchFamily="18" charset="0"/>
                        </a:rPr>
                        <a:t>Стечајни</a:t>
                      </a:r>
                      <a:r>
                        <a:rPr lang="en-US" sz="1400" b="1" i="1" dirty="0">
                          <a:effectLst/>
                          <a:latin typeface="Arial" panose="020B0604020202020204" pitchFamily="34" charset="0"/>
                          <a:ea typeface="Times New Roman" panose="02020603050405020304" pitchFamily="18" charset="0"/>
                        </a:rPr>
                        <a:t> </a:t>
                      </a:r>
                      <a:r>
                        <a:rPr lang="en-US" sz="1400" b="1" i="1" dirty="0" err="1">
                          <a:effectLst/>
                          <a:latin typeface="Arial" panose="020B0604020202020204" pitchFamily="34" charset="0"/>
                          <a:ea typeface="Times New Roman" panose="02020603050405020304" pitchFamily="18" charset="0"/>
                        </a:rPr>
                        <a:t>управник</a:t>
                      </a:r>
                      <a:r>
                        <a:rPr lang="en-US" sz="1400" b="1" i="1" dirty="0">
                          <a:effectLst/>
                          <a:latin typeface="Arial" panose="020B0604020202020204" pitchFamily="34" charset="0"/>
                          <a:ea typeface="Times New Roman" panose="02020603050405020304" pitchFamily="18" charset="0"/>
                        </a:rPr>
                        <a:t> </a:t>
                      </a:r>
                      <a:r>
                        <a:rPr lang="en-US" sz="1400" b="1" i="1" dirty="0" err="1">
                          <a:effectLst/>
                          <a:latin typeface="Arial" panose="020B0604020202020204" pitchFamily="34" charset="0"/>
                          <a:ea typeface="Times New Roman" panose="02020603050405020304" pitchFamily="18" charset="0"/>
                        </a:rPr>
                        <a:t>је</a:t>
                      </a:r>
                      <a:r>
                        <a:rPr lang="en-US" sz="1400" b="1" i="1" dirty="0">
                          <a:effectLst/>
                          <a:latin typeface="Arial" panose="020B0604020202020204" pitchFamily="34" charset="0"/>
                          <a:ea typeface="Times New Roman" panose="02020603050405020304" pitchFamily="18" charset="0"/>
                        </a:rPr>
                        <a:t> </a:t>
                      </a:r>
                      <a:r>
                        <a:rPr lang="en-US" sz="1400" b="1" i="1" dirty="0" err="1">
                          <a:effectLst/>
                          <a:latin typeface="Arial" panose="020B0604020202020204" pitchFamily="34" charset="0"/>
                          <a:ea typeface="Times New Roman" panose="02020603050405020304" pitchFamily="18" charset="0"/>
                        </a:rPr>
                        <a:t>нарочито</a:t>
                      </a:r>
                      <a:r>
                        <a:rPr lang="en-US" sz="1400" b="1" i="1" dirty="0">
                          <a:effectLst/>
                          <a:latin typeface="Arial" panose="020B0604020202020204" pitchFamily="34" charset="0"/>
                          <a:ea typeface="Times New Roman" panose="02020603050405020304" pitchFamily="18" charset="0"/>
                        </a:rPr>
                        <a:t> </a:t>
                      </a:r>
                      <a:r>
                        <a:rPr lang="en-US" sz="1400" b="1" i="1" dirty="0" err="1">
                          <a:effectLst/>
                          <a:latin typeface="Arial" panose="020B0604020202020204" pitchFamily="34" charset="0"/>
                          <a:ea typeface="Times New Roman" panose="02020603050405020304" pitchFamily="18" charset="0"/>
                        </a:rPr>
                        <a:t>дужан</a:t>
                      </a:r>
                      <a:r>
                        <a:rPr lang="en-US" sz="1400" b="1" i="1" dirty="0">
                          <a:effectLst/>
                          <a:latin typeface="Arial" panose="020B0604020202020204" pitchFamily="34" charset="0"/>
                          <a:ea typeface="Times New Roman" panose="02020603050405020304" pitchFamily="18" charset="0"/>
                        </a:rPr>
                        <a:t> да: </a:t>
                      </a:r>
                      <a:endParaRPr lang="sr-Cyrl-RS" sz="1400" b="1" i="1" dirty="0">
                        <a:effectLst/>
                        <a:latin typeface="Arial" panose="020B0604020202020204" pitchFamily="34" charset="0"/>
                        <a:ea typeface="Times New Roman" panose="02020603050405020304" pitchFamily="18" charset="0"/>
                      </a:endParaRPr>
                    </a:p>
                    <a:p>
                      <a:pPr algn="just">
                        <a:spcAft>
                          <a:spcPts val="0"/>
                        </a:spcAft>
                      </a:pPr>
                      <a:endParaRPr lang="sr-Latn-RS"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tabLst>
                          <a:tab pos="457200" algn="l"/>
                        </a:tabLst>
                      </a:pPr>
                      <a:r>
                        <a:rPr lang="en-US" sz="1400" dirty="0" err="1">
                          <a:effectLst/>
                          <a:latin typeface="Arial" panose="020B0604020202020204" pitchFamily="34" charset="0"/>
                          <a:ea typeface="Times New Roman" panose="02020603050405020304" pitchFamily="18" charset="0"/>
                        </a:rPr>
                        <a:t>предузме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све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неопходне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мере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за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заштиту</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имовине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стечајног</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дужника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укључујући</a:t>
                      </a:r>
                      <a:r>
                        <a:rPr lang="en-US" sz="1400" dirty="0">
                          <a:effectLst/>
                          <a:latin typeface="Arial" panose="020B0604020202020204" pitchFamily="34" charset="0"/>
                          <a:ea typeface="Times New Roman" panose="02020603050405020304" pitchFamily="18" charset="0"/>
                        </a:rPr>
                        <a:t> и </a:t>
                      </a:r>
                      <a:r>
                        <a:rPr lang="en-US" sz="1400" dirty="0" err="1">
                          <a:effectLst/>
                          <a:latin typeface="Arial" panose="020B0604020202020204" pitchFamily="34" charset="0"/>
                          <a:ea typeface="Times New Roman" panose="02020603050405020304" pitchFamily="18" charset="0"/>
                        </a:rPr>
                        <a:t>спречавање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преноса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имовине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њено</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печаћење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или</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одузимање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уколико</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је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то</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неопходно</a:t>
                      </a:r>
                      <a:r>
                        <a:rPr lang="sr-Cyrl-CS" sz="1400" dirty="0">
                          <a:effectLst/>
                          <a:latin typeface="Arial" panose="020B0604020202020204" pitchFamily="34" charset="0"/>
                          <a:ea typeface="Times New Roman" panose="02020603050405020304" pitchFamily="18" charset="0"/>
                        </a:rPr>
                        <a:t>, као и радње побијања, ако би се побијањем увећала стечајна маса </a:t>
                      </a:r>
                    </a:p>
                    <a:p>
                      <a:pPr marL="342900" lvl="0" indent="-342900">
                        <a:spcAft>
                          <a:spcPts val="0"/>
                        </a:spcAft>
                        <a:buFont typeface="+mj-lt"/>
                        <a:buAutoNum type="arabicParenR"/>
                        <a:tabLst>
                          <a:tab pos="457200" algn="l"/>
                        </a:tabLs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190703761"/>
                  </a:ext>
                </a:extLst>
              </a:tr>
              <a:tr h="520577">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170992"/>
                  </a:ext>
                </a:extLst>
              </a:tr>
              <a:tr h="2569459">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Процна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о </a:t>
                      </a:r>
                      <a:r>
                        <a:rPr lang="en-US" sz="1200" dirty="0" err="1">
                          <a:effectLst/>
                          <a:latin typeface="Times New Roman" panose="02020603050405020304" pitchFamily="18" charset="0"/>
                          <a:ea typeface="Times New Roman" panose="02020603050405020304" pitchFamily="18" charset="0"/>
                        </a:rPr>
                        <a:t>неопходности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примене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одговарајућих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мера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заштите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имовине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дужника</a:t>
                      </a:r>
                      <a:r>
                        <a:rPr lang="sr-Cyrl-CS" sz="1200" dirty="0">
                          <a:effectLst/>
                          <a:latin typeface="Times New Roman" panose="02020603050405020304" pitchFamily="18" charset="0"/>
                          <a:ea typeface="Times New Roman" panose="02020603050405020304" pitchFamily="18" charset="0"/>
                        </a:rPr>
                        <a:t> и предузимање одговарајућих мера заштите;</a:t>
                      </a:r>
                      <a:endParaRPr lang="sr-Latn-RS" sz="1200" dirty="0">
                        <a:effectLst/>
                        <a:latin typeface="Times New Roman" panose="02020603050405020304" pitchFamily="18" charset="0"/>
                        <a:ea typeface="Times New Roman" panose="02020603050405020304" pitchFamily="18" charset="0"/>
                      </a:endParaRPr>
                    </a:p>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Анализа пословне документације стечајног дужника ради сагледавања радњи које би могле бити предмет побијања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panose="05050102010706020507" pitchFamily="18" charset="2"/>
                        <a:buChar char=""/>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RS" sz="12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Одабир </a:t>
                      </a:r>
                      <a:r>
                        <a:rPr lang="en-US" sz="1200" dirty="0" err="1">
                          <a:effectLst/>
                          <a:latin typeface="Times New Roman" panose="02020603050405020304" pitchFamily="18" charset="0"/>
                          <a:ea typeface="Times New Roman" panose="02020603050405020304" pitchFamily="18" charset="0"/>
                        </a:rPr>
                        <a:t>мера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заштите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имовине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дужника</a:t>
                      </a:r>
                      <a:r>
                        <a:rPr lang="sr-Cyrl-CS" sz="1200" dirty="0">
                          <a:effectLst/>
                          <a:latin typeface="Times New Roman" panose="02020603050405020304" pitchFamily="18" charset="0"/>
                          <a:ea typeface="Times New Roman" panose="02020603050405020304" pitchFamily="18" charset="0"/>
                        </a:rPr>
                        <a:t>;</a:t>
                      </a:r>
                      <a:endParaRPr lang="sr-Latn-RS" sz="12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endParaRPr lang="sr-Cyrl-C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Одабир радњи стечајног дужника које би биле изложене поступку побијања, зависно од очекиваног утицаја на стечајну масу.</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Погрешна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одлука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ће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довести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примене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недовољних</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 неадекватних </a:t>
                      </a:r>
                      <a:r>
                        <a:rPr lang="en-US" sz="1200" dirty="0" err="1">
                          <a:effectLst/>
                          <a:latin typeface="Times New Roman" panose="02020603050405020304" pitchFamily="18" charset="0"/>
                          <a:ea typeface="Times New Roman" panose="02020603050405020304" pitchFamily="18" charset="0"/>
                        </a:rPr>
                        <a:t>мера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заштите</a:t>
                      </a:r>
                      <a:r>
                        <a:rPr lang="sr-Cyrl-CS" sz="1200" dirty="0">
                          <a:effectLst/>
                          <a:latin typeface="Times New Roman" panose="02020603050405020304" pitchFamily="18" charset="0"/>
                          <a:ea typeface="Times New Roman" panose="02020603050405020304" pitchFamily="18" charset="0"/>
                        </a:rPr>
                        <a:t> имовине, односно покретања поступка побијања (или пропуштања да се исти покрену) који неће довести до увећања стечајне масе (или ће евентуално условити смањење исте), </a:t>
                      </a:r>
                      <a:r>
                        <a:rPr lang="en-US" sz="1200" dirty="0" err="1">
                          <a:effectLst/>
                          <a:latin typeface="Times New Roman" panose="02020603050405020304" pitchFamily="18" charset="0"/>
                          <a:ea typeface="Times New Roman" panose="02020603050405020304" pitchFamily="18" charset="0"/>
                        </a:rPr>
                        <a:t>чиме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се</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директно </a:t>
                      </a:r>
                      <a:r>
                        <a:rPr lang="en-US" sz="1200" dirty="0" err="1">
                          <a:effectLst/>
                          <a:latin typeface="Times New Roman" panose="02020603050405020304" pitchFamily="18" charset="0"/>
                          <a:ea typeface="Times New Roman" panose="02020603050405020304" pitchFamily="18" charset="0"/>
                        </a:rPr>
                        <a:t>угрожава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стечајна маса,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се </a:t>
                      </a:r>
                      <a:r>
                        <a:rPr lang="en-US" sz="1200" dirty="0" err="1">
                          <a:effectLst/>
                          <a:latin typeface="Times New Roman" panose="02020603050405020304" pitchFamily="18" charset="0"/>
                          <a:ea typeface="Times New Roman" panose="02020603050405020304" pitchFamily="18" charset="0"/>
                        </a:rPr>
                        <a:t>неоправдано</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поскупљује стечајни поступак</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а </a:t>
                      </a:r>
                      <a:r>
                        <a:rPr lang="en-US" sz="1200" dirty="0" err="1">
                          <a:effectLst/>
                          <a:latin typeface="Times New Roman" panose="02020603050405020304" pitchFamily="18" charset="0"/>
                          <a:ea typeface="Times New Roman" panose="02020603050405020304" pitchFamily="18" charset="0"/>
                        </a:rPr>
                        <a:t>чиме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смањује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потенцијална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деобна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маса</a:t>
                      </a:r>
                      <a:r>
                        <a:rPr lang="en-US" sz="1200" dirty="0">
                          <a:effectLst/>
                          <a:latin typeface="Times New Roman" panose="02020603050405020304" pitchFamily="18" charset="0"/>
                          <a:ea typeface="Times New Roman" panose="02020603050405020304" pitchFamily="18" charset="0"/>
                        </a:rPr>
                        <a:t> на </a:t>
                      </a:r>
                      <a:r>
                        <a:rPr lang="en-US" sz="1200" dirty="0" err="1">
                          <a:effectLst/>
                          <a:latin typeface="Times New Roman" panose="02020603050405020304" pitchFamily="18" charset="0"/>
                          <a:ea typeface="Times New Roman" panose="02020603050405020304" pitchFamily="18" charset="0"/>
                        </a:rPr>
                        <a:t>штету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поверилаца</a:t>
                      </a:r>
                      <a:r>
                        <a:rPr lang="sr-Cyrl-CS" sz="1200" dirty="0">
                          <a:effectLst/>
                          <a:latin typeface="Times New Roman" panose="02020603050405020304" pitchFamily="18" charset="0"/>
                          <a:ea typeface="Times New Roman" panose="02020603050405020304" pitchFamily="18" charset="0"/>
                        </a:rPr>
                        <a:t>.</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00137"/>
                  </a:ext>
                </a:extLst>
              </a:tr>
            </a:tbl>
          </a:graphicData>
        </a:graphic>
      </p:graphicFrame>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F3E64BFC-35EF-4E75-9973-50F5CA749DB3}"/>
              </a:ext>
            </a:extLst>
          </p:cNvPr>
          <p:cNvGraphicFramePr>
            <a:graphicFrameLocks noGrp="1"/>
          </p:cNvGraphicFramePr>
          <p:nvPr>
            <p:ph idx="1"/>
            <p:extLst>
              <p:ext uri="{D42A27DB-BD31-4B8C-83A1-F6EECF244321}">
                <p14:modId xmlns:p14="http://schemas.microsoft.com/office/powerpoint/2010/main" val="2013965651"/>
              </p:ext>
            </p:extLst>
          </p:nvPr>
        </p:nvGraphicFramePr>
        <p:xfrm>
          <a:off x="1153551" y="1519310"/>
          <a:ext cx="8299938" cy="3414578"/>
        </p:xfrm>
        <a:graphic>
          <a:graphicData uri="http://schemas.openxmlformats.org/drawingml/2006/table">
            <a:tbl>
              <a:tblPr firstRow="1" firstCol="1" lastRow="1" lastCol="1" bandRow="1" bandCol="1"/>
              <a:tblGrid>
                <a:gridCol w="2432669">
                  <a:extLst>
                    <a:ext uri="{9D8B030D-6E8A-4147-A177-3AD203B41FA5}">
                      <a16:colId xmlns:a16="http://schemas.microsoft.com/office/drawing/2014/main" val="3084669552"/>
                    </a:ext>
                  </a:extLst>
                </a:gridCol>
                <a:gridCol w="2693254">
                  <a:extLst>
                    <a:ext uri="{9D8B030D-6E8A-4147-A177-3AD203B41FA5}">
                      <a16:colId xmlns:a16="http://schemas.microsoft.com/office/drawing/2014/main" val="3281584652"/>
                    </a:ext>
                  </a:extLst>
                </a:gridCol>
                <a:gridCol w="3174015">
                  <a:extLst>
                    <a:ext uri="{9D8B030D-6E8A-4147-A177-3AD203B41FA5}">
                      <a16:colId xmlns:a16="http://schemas.microsoft.com/office/drawing/2014/main" val="2179144115"/>
                    </a:ext>
                  </a:extLst>
                </a:gridCol>
              </a:tblGrid>
              <a:tr h="495477">
                <a:tc gridSpan="3">
                  <a:txBody>
                    <a:bodyPr/>
                    <a:lstStyle/>
                    <a:p>
                      <a:pPr>
                        <a:spcAft>
                          <a:spcPts val="0"/>
                        </a:spcAft>
                      </a:pPr>
                      <a:r>
                        <a:rPr lang="en-US" sz="1200" i="1" dirty="0">
                          <a:effectLst/>
                          <a:latin typeface="Arial" panose="020B0604020202020204" pitchFamily="34" charset="0"/>
                          <a:ea typeface="Times New Roman" panose="02020603050405020304" pitchFamily="18" charset="0"/>
                        </a:rPr>
                        <a:t> </a:t>
                      </a:r>
                      <a:endParaRPr lang="sr-Latn-RS" sz="1400" dirty="0">
                        <a:effectLst/>
                        <a:latin typeface="Times New Roman" panose="02020603050405020304" pitchFamily="18" charset="0"/>
                        <a:ea typeface="Times New Roman" panose="02020603050405020304" pitchFamily="18" charset="0"/>
                      </a:endParaRPr>
                    </a:p>
                    <a:p>
                      <a:pPr marL="228600" lvl="0" indent="-228600">
                        <a:spcAft>
                          <a:spcPts val="0"/>
                        </a:spcAft>
                        <a:buFont typeface="+mj-lt"/>
                        <a:buAutoNum type="arabicParenR" startAt="19"/>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    обавести одговарајуће регистре о отварању стечајног поступка, у складу са законом</a:t>
                      </a:r>
                    </a:p>
                    <a:p>
                      <a:pPr marL="0" lvl="0" indent="0">
                        <a:spcAft>
                          <a:spcPts val="0"/>
                        </a:spcAft>
                        <a:buFont typeface="+mj-lt"/>
                        <a:buNone/>
                        <a:tabLst>
                          <a:tab pos="457200" algn="l"/>
                        </a:tabLst>
                      </a:pPr>
                      <a:endParaRPr lang="sr-Latn-R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558334036"/>
                  </a:ext>
                </a:extLst>
              </a:tr>
              <a:tr h="495477">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594250"/>
                  </a:ext>
                </a:extLst>
              </a:tr>
              <a:tr h="2286818">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о отварању поступка стечаја обавести све потребне регистре и организације, као и о свакој битној промени у даљем току стечајног поступка (нпр.закључење поступка стечаја, отварање поступка стечаја над стечајном масом и др.)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О</a:t>
                      </a:r>
                      <a:r>
                        <a:rPr lang="en-US" sz="1200" dirty="0" err="1">
                          <a:effectLst/>
                          <a:latin typeface="Times New Roman" panose="02020603050405020304" pitchFamily="18" charset="0"/>
                          <a:ea typeface="Times New Roman" panose="02020603050405020304" pitchFamily="18" charset="0"/>
                        </a:rPr>
                        <a:t>дређивање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броја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сарадника за административне и друге послове у вези са сарадњом са одговарајућим регистрима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Обавештавање регистара је као и свака радња коресподенције која се изводи пре свега у почетној фази стечаја изложена свим ризицима који настају услед кратких рокова (пропусти у обавештавању и/или високи административни и други трошкови).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281196"/>
                  </a:ext>
                </a:extLst>
              </a:tr>
            </a:tbl>
          </a:graphicData>
        </a:graphic>
      </p:graphicFrame>
    </p:spTree>
    <p:extLst>
      <p:ext uri="{BB962C8B-B14F-4D97-AF65-F5344CB8AC3E}">
        <p14:creationId xmlns:p14="http://schemas.microsoft.com/office/powerpoint/2010/main" val="28645047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C4671C7C-DC1D-46FC-9286-41DCEC20CAE3}"/>
              </a:ext>
            </a:extLst>
          </p:cNvPr>
          <p:cNvGraphicFramePr>
            <a:graphicFrameLocks noGrp="1"/>
          </p:cNvGraphicFramePr>
          <p:nvPr>
            <p:ph idx="1"/>
            <p:extLst>
              <p:ext uri="{D42A27DB-BD31-4B8C-83A1-F6EECF244321}">
                <p14:modId xmlns:p14="http://schemas.microsoft.com/office/powerpoint/2010/main" val="3897705802"/>
              </p:ext>
            </p:extLst>
          </p:nvPr>
        </p:nvGraphicFramePr>
        <p:xfrm>
          <a:off x="914401" y="1997612"/>
          <a:ext cx="8384343" cy="792480"/>
        </p:xfrm>
        <a:graphic>
          <a:graphicData uri="http://schemas.openxmlformats.org/drawingml/2006/table">
            <a:tbl>
              <a:tblPr firstRow="1" firstCol="1" lastRow="1" lastCol="1" bandRow="1" bandCol="1"/>
              <a:tblGrid>
                <a:gridCol w="8384343">
                  <a:extLst>
                    <a:ext uri="{9D8B030D-6E8A-4147-A177-3AD203B41FA5}">
                      <a16:colId xmlns:a16="http://schemas.microsoft.com/office/drawing/2014/main" val="3929390379"/>
                    </a:ext>
                  </a:extLst>
                </a:gridCol>
              </a:tblGrid>
              <a:tr h="436099">
                <a:tc>
                  <a:txBody>
                    <a:bodyPr/>
                    <a:lstStyle/>
                    <a:p>
                      <a:pPr>
                        <a:spcAft>
                          <a:spcPts val="0"/>
                        </a:spcAft>
                      </a:pPr>
                      <a:endParaRPr lang="sr-Cyrl-RS" sz="1200">
                        <a:effectLst/>
                        <a:latin typeface="Arial" panose="020B0604020202020204" pitchFamily="34" charset="0"/>
                        <a:ea typeface="Times New Roman" panose="02020603050405020304" pitchFamily="18" charset="0"/>
                      </a:endParaRPr>
                    </a:p>
                    <a:p>
                      <a:pPr>
                        <a:spcAft>
                          <a:spcPts val="0"/>
                        </a:spcAft>
                      </a:pPr>
                      <a:r>
                        <a:rPr lang="en-US" sz="1400">
                          <a:effectLst/>
                          <a:latin typeface="Arial" panose="020B0604020202020204" pitchFamily="34" charset="0"/>
                          <a:ea typeface="Times New Roman" panose="02020603050405020304" pitchFamily="18" charset="0"/>
                        </a:rPr>
                        <a:t>20) </a:t>
                      </a:r>
                      <a:r>
                        <a:rPr lang="sr-Cyrl-RS" sz="1400">
                          <a:effectLst/>
                          <a:latin typeface="Arial" panose="020B0604020202020204" pitchFamily="34" charset="0"/>
                          <a:ea typeface="Times New Roman" panose="02020603050405020304" pitchFamily="18" charset="0"/>
                        </a:rPr>
                        <a:t>    </a:t>
                      </a:r>
                      <a:r>
                        <a:rPr lang="sr-Cyrl-CS" sz="1400">
                          <a:effectLst/>
                          <a:latin typeface="Arial" panose="020B0604020202020204" pitchFamily="34" charset="0"/>
                          <a:ea typeface="Times New Roman" panose="02020603050405020304" pitchFamily="18" charset="0"/>
                        </a:rPr>
                        <a:t>обавља </a:t>
                      </a:r>
                      <a:r>
                        <a:rPr lang="sr-Cyrl-CS" sz="1400" dirty="0">
                          <a:effectLst/>
                          <a:latin typeface="Arial" panose="020B0604020202020204" pitchFamily="34" charset="0"/>
                          <a:ea typeface="Times New Roman" panose="02020603050405020304" pitchFamily="18" charset="0"/>
                        </a:rPr>
                        <a:t>и друге послове који су предвиђени Законом о стечају или су од интереса за успешно спровођење стечајног </a:t>
                      </a:r>
                      <a:r>
                        <a:rPr lang="sr-Cyrl-CS" sz="1400">
                          <a:effectLst/>
                          <a:latin typeface="Arial" panose="020B0604020202020204" pitchFamily="34" charset="0"/>
                          <a:ea typeface="Times New Roman" panose="02020603050405020304" pitchFamily="18" charset="0"/>
                        </a:rPr>
                        <a:t>поступка  </a:t>
                      </a: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394825"/>
                  </a:ext>
                </a:extLst>
              </a:tr>
            </a:tbl>
          </a:graphicData>
        </a:graphic>
      </p:graphicFrame>
      <p:sp>
        <p:nvSpPr>
          <p:cNvPr id="4" name="Rectangle 1">
            <a:extLst>
              <a:ext uri="{FF2B5EF4-FFF2-40B4-BE49-F238E27FC236}">
                <a16:creationId xmlns:a16="http://schemas.microsoft.com/office/drawing/2014/main" id="{1269F347-ECE4-4D94-97AA-CB5994ADEBA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r-Latn-RS"/>
          </a:p>
        </p:txBody>
      </p:sp>
    </p:spTree>
    <p:extLst>
      <p:ext uri="{BB962C8B-B14F-4D97-AF65-F5344CB8AC3E}">
        <p14:creationId xmlns:p14="http://schemas.microsoft.com/office/powerpoint/2010/main" val="161526494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C901C5-D94C-4C98-B016-96B104CE135A}"/>
              </a:ext>
            </a:extLst>
          </p:cNvPr>
          <p:cNvSpPr>
            <a:spLocks noGrp="1"/>
          </p:cNvSpPr>
          <p:nvPr>
            <p:ph idx="1"/>
          </p:nvPr>
        </p:nvSpPr>
        <p:spPr/>
        <p:txBody>
          <a:bodyPr>
            <a:normAutofit/>
          </a:bodyPr>
          <a:lstStyle/>
          <a:p>
            <a:pPr marL="0" indent="0" algn="ctr">
              <a:buNone/>
            </a:pPr>
            <a:endParaRPr lang="sr-Cyrl-RS" sz="4400" dirty="0">
              <a:solidFill>
                <a:schemeClr val="accent1">
                  <a:lumMod val="60000"/>
                  <a:lumOff val="40000"/>
                </a:schemeClr>
              </a:solidFill>
            </a:endParaRPr>
          </a:p>
          <a:p>
            <a:pPr marL="0" indent="0" algn="ctr">
              <a:buNone/>
            </a:pPr>
            <a:r>
              <a:rPr lang="sr-Cyrl-RS" sz="4400" dirty="0">
                <a:solidFill>
                  <a:schemeClr val="accent1">
                    <a:lumMod val="60000"/>
                    <a:lumOff val="40000"/>
                  </a:schemeClr>
                </a:solidFill>
              </a:rPr>
              <a:t>ХВАЛА НА ПАЖЊИ!</a:t>
            </a:r>
            <a:endParaRPr lang="sr-Latn-RS" sz="4400" dirty="0">
              <a:solidFill>
                <a:schemeClr val="accent1">
                  <a:lumMod val="60000"/>
                  <a:lumOff val="40000"/>
                </a:schemeClr>
              </a:solidFill>
            </a:endParaRPr>
          </a:p>
        </p:txBody>
      </p:sp>
    </p:spTree>
    <p:extLst>
      <p:ext uri="{BB962C8B-B14F-4D97-AF65-F5344CB8AC3E}">
        <p14:creationId xmlns:p14="http://schemas.microsoft.com/office/powerpoint/2010/main" val="143188712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54FC517-6E12-4911-8B82-3F0FAF511298}"/>
              </a:ext>
            </a:extLst>
          </p:cNvPr>
          <p:cNvGraphicFramePr>
            <a:graphicFrameLocks noGrp="1"/>
          </p:cNvGraphicFramePr>
          <p:nvPr>
            <p:ph idx="1"/>
            <p:extLst>
              <p:ext uri="{D42A27DB-BD31-4B8C-83A1-F6EECF244321}">
                <p14:modId xmlns:p14="http://schemas.microsoft.com/office/powerpoint/2010/main" val="3223714772"/>
              </p:ext>
            </p:extLst>
          </p:nvPr>
        </p:nvGraphicFramePr>
        <p:xfrm>
          <a:off x="464235" y="970671"/>
          <a:ext cx="8862645" cy="4111499"/>
        </p:xfrm>
        <a:graphic>
          <a:graphicData uri="http://schemas.openxmlformats.org/drawingml/2006/table">
            <a:tbl>
              <a:tblPr firstRow="1" firstCol="1" lastRow="1" lastCol="1" bandRow="1" bandCol="1"/>
              <a:tblGrid>
                <a:gridCol w="2597596">
                  <a:extLst>
                    <a:ext uri="{9D8B030D-6E8A-4147-A177-3AD203B41FA5}">
                      <a16:colId xmlns:a16="http://schemas.microsoft.com/office/drawing/2014/main" val="2195731636"/>
                    </a:ext>
                  </a:extLst>
                </a:gridCol>
                <a:gridCol w="2875848">
                  <a:extLst>
                    <a:ext uri="{9D8B030D-6E8A-4147-A177-3AD203B41FA5}">
                      <a16:colId xmlns:a16="http://schemas.microsoft.com/office/drawing/2014/main" val="465867482"/>
                    </a:ext>
                  </a:extLst>
                </a:gridCol>
                <a:gridCol w="3389201">
                  <a:extLst>
                    <a:ext uri="{9D8B030D-6E8A-4147-A177-3AD203B41FA5}">
                      <a16:colId xmlns:a16="http://schemas.microsoft.com/office/drawing/2014/main" val="1798937230"/>
                    </a:ext>
                  </a:extLst>
                </a:gridCol>
              </a:tblGrid>
              <a:tr h="801992">
                <a:tc gridSpan="3">
                  <a:txBody>
                    <a:bodyPr/>
                    <a:lstStyle/>
                    <a:p>
                      <a:pPr marL="0" marR="0" lvl="0" indent="0" algn="l" defTabSz="457200" rtl="0" eaLnBrk="1" fontAlgn="auto" latinLnBrk="0" hangingPunct="1">
                        <a:lnSpc>
                          <a:spcPct val="100000"/>
                        </a:lnSpc>
                        <a:spcBef>
                          <a:spcPts val="0"/>
                        </a:spcBef>
                        <a:spcAft>
                          <a:spcPts val="0"/>
                        </a:spcAft>
                        <a:buClrTx/>
                        <a:buSzTx/>
                        <a:buFont typeface="+mj-lt"/>
                        <a:buNone/>
                        <a:tabLst>
                          <a:tab pos="457200" algn="l"/>
                        </a:tabLst>
                        <a:defRPr/>
                      </a:pPr>
                      <a:r>
                        <a:rPr lang="sr-Cyrl-RS" sz="1200" kern="1200" dirty="0">
                          <a:solidFill>
                            <a:schemeClr val="tx1"/>
                          </a:solidFill>
                          <a:effectLst/>
                          <a:latin typeface="Arial" panose="020B0604020202020204" pitchFamily="34" charset="0"/>
                          <a:ea typeface="+mn-ea"/>
                          <a:cs typeface="Arial" panose="020B0604020202020204" pitchFamily="34" charset="0"/>
                        </a:rPr>
                        <a:t>   </a:t>
                      </a:r>
                    </a:p>
                    <a:p>
                      <a:pPr marL="228600" marR="0" lvl="0" indent="-228600" algn="just" defTabSz="457200" rtl="0" eaLnBrk="1" fontAlgn="auto" latinLnBrk="0" hangingPunct="1">
                        <a:lnSpc>
                          <a:spcPct val="100000"/>
                        </a:lnSpc>
                        <a:spcBef>
                          <a:spcPts val="0"/>
                        </a:spcBef>
                        <a:spcAft>
                          <a:spcPts val="0"/>
                        </a:spcAft>
                        <a:buClrTx/>
                        <a:buSzTx/>
                        <a:buFont typeface="+mj-lt"/>
                        <a:buAutoNum type="arabicParenR" startAt="2"/>
                        <a:tabLst>
                          <a:tab pos="457200" algn="l"/>
                        </a:tabLst>
                        <a:defRPr/>
                      </a:pPr>
                      <a:r>
                        <a:rPr lang="sr-Cyrl-R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a:solidFill>
                            <a:schemeClr val="tx1"/>
                          </a:solidFill>
                          <a:effectLst/>
                          <a:latin typeface="Arial" panose="020B0604020202020204" pitchFamily="34" charset="0"/>
                          <a:ea typeface="+mn-ea"/>
                          <a:cs typeface="Arial" panose="020B0604020202020204" pitchFamily="34" charset="0"/>
                        </a:rPr>
                        <a:t>у </a:t>
                      </a:r>
                      <a:r>
                        <a:rPr lang="en-US" sz="1400" kern="1200" dirty="0" err="1">
                          <a:solidFill>
                            <a:schemeClr val="tx1"/>
                          </a:solidFill>
                          <a:effectLst/>
                          <a:latin typeface="Arial" panose="020B0604020202020204" pitchFamily="34" charset="0"/>
                          <a:ea typeface="+mn-ea"/>
                          <a:cs typeface="Arial" panose="020B0604020202020204" pitchFamily="34" charset="0"/>
                        </a:rPr>
                        <a:t>року</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30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именовања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састави</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план</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тока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стечајног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поступка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предрачуном</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трошкова</a:t>
                      </a:r>
                      <a:r>
                        <a:rPr lang="en-US" sz="1400" kern="1200" dirty="0">
                          <a:solidFill>
                            <a:schemeClr val="tx1"/>
                          </a:solidFill>
                          <a:effectLst/>
                          <a:latin typeface="Arial" panose="020B0604020202020204" pitchFamily="34" charset="0"/>
                          <a:ea typeface="+mn-ea"/>
                          <a:cs typeface="Arial" panose="020B0604020202020204" pitchFamily="34" charset="0"/>
                        </a:rPr>
                        <a:t> и </a:t>
                      </a:r>
                      <a:r>
                        <a:rPr lang="en-US" sz="1400" kern="1200" dirty="0" err="1">
                          <a:solidFill>
                            <a:schemeClr val="tx1"/>
                          </a:solidFill>
                          <a:effectLst/>
                          <a:latin typeface="Arial" panose="020B0604020202020204" pitchFamily="34" charset="0"/>
                          <a:ea typeface="+mn-ea"/>
                          <a:cs typeface="Arial" panose="020B0604020202020204" pitchFamily="34" charset="0"/>
                        </a:rPr>
                        <a:t>временским</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планом</a:t>
                      </a:r>
                      <a:endParaRPr lang="sr-Cyrl-RS" sz="14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arenR" startAt="2"/>
                        <a:tabLst>
                          <a:tab pos="457200" algn="l"/>
                        </a:tabLst>
                        <a:defRPr/>
                      </a:pPr>
                      <a:endParaRPr lang="sr-Latn-RS"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3291619640"/>
                  </a:ext>
                </a:extLst>
              </a:tr>
              <a:tr h="544908">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2860117"/>
                  </a:ext>
                </a:extLst>
              </a:tr>
              <a:tr h="2760867">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r>
                        <a:rPr lang="en-US" sz="1200" dirty="0" err="1">
                          <a:effectLst/>
                          <a:latin typeface="Times New Roman" panose="02020603050405020304" pitchFamily="18" charset="0"/>
                          <a:ea typeface="Times New Roman" panose="02020603050405020304" pitchFamily="18" charset="0"/>
                        </a:rPr>
                        <a:t>Обавеза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је </a:t>
                      </a:r>
                      <a:r>
                        <a:rPr lang="en-US" sz="1200" dirty="0">
                          <a:effectLst/>
                          <a:latin typeface="Times New Roman" panose="02020603050405020304" pitchFamily="18" charset="0"/>
                          <a:ea typeface="Times New Roman" panose="02020603050405020304" pitchFamily="18" charset="0"/>
                        </a:rPr>
                        <a:t>да у </a:t>
                      </a:r>
                      <a:r>
                        <a:rPr lang="en-US" sz="1200" dirty="0" err="1">
                          <a:effectLst/>
                          <a:latin typeface="Times New Roman" panose="02020603050405020304" pitchFamily="18" charset="0"/>
                          <a:ea typeface="Times New Roman" panose="02020603050405020304" pitchFamily="18" charset="0"/>
                        </a:rPr>
                        <a:t>року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a:t>
                      </a:r>
                      <a:r>
                        <a:rPr lang="en-US" sz="1200" dirty="0">
                          <a:effectLst/>
                          <a:latin typeface="Times New Roman" panose="02020603050405020304" pitchFamily="18" charset="0"/>
                          <a:ea typeface="Times New Roman" panose="02020603050405020304" pitchFamily="18" charset="0"/>
                        </a:rPr>
                        <a:t> 30 </a:t>
                      </a:r>
                      <a:r>
                        <a:rPr lang="en-US" sz="1200" dirty="0" err="1">
                          <a:effectLst/>
                          <a:latin typeface="Times New Roman" panose="02020603050405020304" pitchFamily="18" charset="0"/>
                          <a:ea typeface="Times New Roman" panose="02020603050405020304" pitchFamily="18" charset="0"/>
                        </a:rPr>
                        <a:t>дана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дана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именовања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састави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план</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тока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поступка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предрачуном</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трошкова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временским</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планом</a:t>
                      </a:r>
                      <a:r>
                        <a:rPr lang="sr-Cyrl-CS" sz="1200" dirty="0">
                          <a:effectLst/>
                          <a:latin typeface="Times New Roman" panose="02020603050405020304" pitchFamily="18" charset="0"/>
                          <a:ea typeface="Times New Roman" panose="02020603050405020304" pitchFamily="18" charset="0"/>
                        </a:rPr>
                        <a:t>. </a:t>
                      </a:r>
                    </a:p>
                    <a:p>
                      <a:pPr marL="171450" indent="-171450" algn="just">
                        <a:spcAft>
                          <a:spcPts val="0"/>
                        </a:spcAft>
                        <a:buFontTx/>
                        <a:buChar char="-"/>
                      </a:pPr>
                      <a:endParaRPr lang="sr-Cyrl-C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Напомена: За одређивање крајњег рока у примени ове мере не узима се у обзир датум када је стечајни управник примио решење којим је именован, већ датум именовања).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Процена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у </a:t>
                      </a:r>
                      <a:r>
                        <a:rPr lang="en-US" sz="1200" dirty="0" err="1">
                          <a:effectLst/>
                          <a:latin typeface="Times New Roman" panose="02020603050405020304" pitchFamily="18" charset="0"/>
                          <a:ea typeface="Times New Roman" panose="02020603050405020304" pitchFamily="18" charset="0"/>
                        </a:rPr>
                        <a:t>погледу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начина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вођења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поступка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банкротство</a:t>
                      </a:r>
                      <a:r>
                        <a:rPr lang="en-US" sz="1200" dirty="0">
                          <a:effectLst/>
                          <a:latin typeface="Times New Roman" panose="02020603050405020304" pitchFamily="18" charset="0"/>
                          <a:ea typeface="Times New Roman" panose="02020603050405020304" pitchFamily="18" charset="0"/>
                        </a:rPr>
                        <a:t>/</a:t>
                      </a:r>
                      <a:r>
                        <a:rPr lang="en-US" sz="1200" dirty="0" err="1">
                          <a:effectLst/>
                          <a:latin typeface="Times New Roman" panose="02020603050405020304" pitchFamily="18" charset="0"/>
                          <a:ea typeface="Times New Roman" panose="02020603050405020304" pitchFamily="18" charset="0"/>
                        </a:rPr>
                        <a:t>реорганизација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будући</a:t>
                      </a:r>
                      <a:r>
                        <a:rPr lang="en-US" sz="1200" dirty="0">
                          <a:effectLst/>
                          <a:latin typeface="Times New Roman" panose="02020603050405020304" pitchFamily="18" charset="0"/>
                          <a:ea typeface="Times New Roman" panose="02020603050405020304" pitchFamily="18" charset="0"/>
                        </a:rPr>
                        <a:t> да </a:t>
                      </a:r>
                      <a:r>
                        <a:rPr lang="en-US" sz="1200" dirty="0" err="1">
                          <a:effectLst/>
                          <a:latin typeface="Times New Roman" panose="02020603050405020304" pitchFamily="18" charset="0"/>
                          <a:ea typeface="Times New Roman" panose="02020603050405020304" pitchFamily="18" charset="0"/>
                        </a:rPr>
                        <a:t>начин</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вођења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поступка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битно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условљава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рок</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трајања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поступка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његове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трошкове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Временски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рок</a:t>
                      </a:r>
                      <a:r>
                        <a:rPr lang="en-US" sz="1200" dirty="0">
                          <a:effectLst/>
                          <a:latin typeface="Times New Roman" panose="02020603050405020304" pitchFamily="18" charset="0"/>
                          <a:ea typeface="Times New Roman" panose="02020603050405020304" pitchFamily="18" charset="0"/>
                        </a:rPr>
                        <a:t> у </a:t>
                      </a:r>
                      <a:r>
                        <a:rPr lang="en-US" sz="1200" dirty="0" err="1">
                          <a:effectLst/>
                          <a:latin typeface="Times New Roman" panose="02020603050405020304" pitchFamily="18" charset="0"/>
                          <a:ea typeface="Times New Roman" panose="02020603050405020304" pitchFamily="18" charset="0"/>
                        </a:rPr>
                        <a:t>коме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дужан</a:t>
                      </a:r>
                      <a:r>
                        <a:rPr lang="en-US" sz="1200" dirty="0">
                          <a:effectLst/>
                          <a:latin typeface="Times New Roman" panose="02020603050405020304" pitchFamily="18" charset="0"/>
                          <a:ea typeface="Times New Roman" panose="02020603050405020304" pitchFamily="18" charset="0"/>
                        </a:rPr>
                        <a:t> да </a:t>
                      </a:r>
                      <a:r>
                        <a:rPr lang="en-US" sz="1200" dirty="0" err="1">
                          <a:effectLst/>
                          <a:latin typeface="Times New Roman" panose="02020603050405020304" pitchFamily="18" charset="0"/>
                          <a:ea typeface="Times New Roman" panose="02020603050405020304" pitchFamily="18" charset="0"/>
                        </a:rPr>
                        <a:t>изврши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потребна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сагледавања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правилну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процену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кратак</a:t>
                      </a:r>
                      <a:r>
                        <a:rPr lang="sr-Cyrl-CS" sz="1200" dirty="0">
                          <a:effectLst/>
                          <a:latin typeface="Times New Roman" panose="02020603050405020304" pitchFamily="18" charset="0"/>
                          <a:ea typeface="Times New Roman" panose="02020603050405020304" pitchFamily="18" charset="0"/>
                        </a:rPr>
                        <a:t>. Услед тога стечајни управник </a:t>
                      </a:r>
                      <a:r>
                        <a:rPr lang="en-US" sz="1200" dirty="0" err="1">
                          <a:effectLst/>
                          <a:latin typeface="Times New Roman" panose="02020603050405020304" pitchFamily="18" charset="0"/>
                          <a:ea typeface="Times New Roman" panose="02020603050405020304" pitchFamily="18" charset="0"/>
                        </a:rPr>
                        <a:t>може</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имати пропуст при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сагледају</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будућих </a:t>
                      </a:r>
                      <a:r>
                        <a:rPr lang="en-US" sz="1200" dirty="0" err="1">
                          <a:effectLst/>
                          <a:latin typeface="Times New Roman" panose="02020603050405020304" pitchFamily="18" charset="0"/>
                          <a:ea typeface="Times New Roman" panose="02020603050405020304" pitchFamily="18" charset="0"/>
                        </a:rPr>
                        <a:t>трошков</a:t>
                      </a:r>
                      <a:r>
                        <a:rPr lang="sr-Cyrl-CS" sz="1200" dirty="0">
                          <a:effectLst/>
                          <a:latin typeface="Times New Roman" panose="02020603050405020304" pitchFamily="18" charset="0"/>
                          <a:ea typeface="Times New Roman" panose="02020603050405020304" pitchFamily="18" charset="0"/>
                        </a:rPr>
                        <a:t>а стечајног поступка што у каснијој</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фази</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стечаја може изазвати проблем уколико се утврди</a:t>
                      </a:r>
                      <a:r>
                        <a:rPr lang="en-US" sz="1200" dirty="0">
                          <a:effectLst/>
                          <a:latin typeface="Times New Roman" panose="02020603050405020304" pitchFamily="18" charset="0"/>
                          <a:ea typeface="Times New Roman" panose="02020603050405020304" pitchFamily="18" charset="0"/>
                        </a:rPr>
                        <a:t> да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имовина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дужника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ипак </a:t>
                      </a:r>
                      <a:r>
                        <a:rPr lang="en-US" sz="1200" dirty="0" err="1">
                          <a:effectLst/>
                          <a:latin typeface="Times New Roman" panose="02020603050405020304" pitchFamily="18" charset="0"/>
                          <a:ea typeface="Times New Roman" panose="02020603050405020304" pitchFamily="18" charset="0"/>
                        </a:rPr>
                        <a:t>недовољна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покриће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свих</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стварних </a:t>
                      </a:r>
                      <a:r>
                        <a:rPr lang="en-US" sz="1200" dirty="0" err="1">
                          <a:effectLst/>
                          <a:latin typeface="Times New Roman" panose="02020603050405020304" pitchFamily="18" charset="0"/>
                          <a:ea typeface="Times New Roman" panose="02020603050405020304" pitchFamily="18" charset="0"/>
                        </a:rPr>
                        <a:t>трошкова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820197"/>
                  </a:ext>
                </a:extLst>
              </a:tr>
            </a:tbl>
          </a:graphicData>
        </a:graphic>
      </p:graphicFrame>
    </p:spTree>
    <p:extLst>
      <p:ext uri="{BB962C8B-B14F-4D97-AF65-F5344CB8AC3E}">
        <p14:creationId xmlns:p14="http://schemas.microsoft.com/office/powerpoint/2010/main" val="50552572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BE35962-99B8-4EDD-B82A-DEAB94875AE5}"/>
              </a:ext>
            </a:extLst>
          </p:cNvPr>
          <p:cNvGraphicFramePr>
            <a:graphicFrameLocks noGrp="1"/>
          </p:cNvGraphicFramePr>
          <p:nvPr>
            <p:ph idx="1"/>
            <p:extLst>
              <p:ext uri="{D42A27DB-BD31-4B8C-83A1-F6EECF244321}">
                <p14:modId xmlns:p14="http://schemas.microsoft.com/office/powerpoint/2010/main" val="2683909898"/>
              </p:ext>
            </p:extLst>
          </p:nvPr>
        </p:nvGraphicFramePr>
        <p:xfrm>
          <a:off x="745589" y="942535"/>
          <a:ext cx="8440615" cy="4373571"/>
        </p:xfrm>
        <a:graphic>
          <a:graphicData uri="http://schemas.openxmlformats.org/drawingml/2006/table">
            <a:tbl>
              <a:tblPr firstRow="1" firstCol="1" lastRow="1" lastCol="1" bandRow="1" bandCol="1"/>
              <a:tblGrid>
                <a:gridCol w="2473901">
                  <a:extLst>
                    <a:ext uri="{9D8B030D-6E8A-4147-A177-3AD203B41FA5}">
                      <a16:colId xmlns:a16="http://schemas.microsoft.com/office/drawing/2014/main" val="1340373106"/>
                    </a:ext>
                  </a:extLst>
                </a:gridCol>
                <a:gridCol w="2738902">
                  <a:extLst>
                    <a:ext uri="{9D8B030D-6E8A-4147-A177-3AD203B41FA5}">
                      <a16:colId xmlns:a16="http://schemas.microsoft.com/office/drawing/2014/main" val="3231939297"/>
                    </a:ext>
                  </a:extLst>
                </a:gridCol>
                <a:gridCol w="3227812">
                  <a:extLst>
                    <a:ext uri="{9D8B030D-6E8A-4147-A177-3AD203B41FA5}">
                      <a16:colId xmlns:a16="http://schemas.microsoft.com/office/drawing/2014/main" val="3276823774"/>
                    </a:ext>
                  </a:extLst>
                </a:gridCol>
              </a:tblGrid>
              <a:tr h="849985">
                <a:tc gridSpan="3">
                  <a:txBody>
                    <a:bodyPr/>
                    <a:lstStyle/>
                    <a:p>
                      <a:pPr marL="0" lvl="0" indent="0">
                        <a:spcAft>
                          <a:spcPts val="0"/>
                        </a:spcAft>
                        <a:buFont typeface="+mj-lt"/>
                        <a:buNone/>
                        <a:tabLst>
                          <a:tab pos="457200" algn="l"/>
                        </a:tabLst>
                      </a:pPr>
                      <a:endParaRPr lang="sr-Cyrl-RS" sz="1200" kern="1200" dirty="0">
                        <a:solidFill>
                          <a:schemeClr val="tx1"/>
                        </a:solidFill>
                        <a:effectLst/>
                        <a:latin typeface="Arial" panose="020B0604020202020204" pitchFamily="34" charset="0"/>
                        <a:ea typeface="+mn-ea"/>
                        <a:cs typeface="+mn-cs"/>
                      </a:endParaRPr>
                    </a:p>
                    <a:p>
                      <a:pPr marL="0" lvl="0" indent="0" algn="just">
                        <a:spcAft>
                          <a:spcPts val="0"/>
                        </a:spcAft>
                        <a:buFont typeface="+mj-lt"/>
                        <a:buNone/>
                        <a:tabLst>
                          <a:tab pos="457200" algn="l"/>
                        </a:tabLst>
                      </a:pPr>
                      <a:r>
                        <a:rPr lang="sr-Cyrl-RS" sz="1400" kern="1200" dirty="0">
                          <a:solidFill>
                            <a:schemeClr val="tx1"/>
                          </a:solidFill>
                          <a:effectLst/>
                          <a:latin typeface="Arial" panose="020B0604020202020204" pitchFamily="34" charset="0"/>
                          <a:ea typeface="+mn-ea"/>
                          <a:cs typeface="Arial" panose="020B0604020202020204" pitchFamily="34" charset="0"/>
                        </a:rPr>
                        <a:t>3)</a:t>
                      </a: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R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започне</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пописивање</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имовине</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стечајног</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дужника</a:t>
                      </a:r>
                      <a:r>
                        <a:rPr lang="en-US" sz="1400" kern="1200" dirty="0">
                          <a:solidFill>
                            <a:schemeClr val="tx1"/>
                          </a:solidFill>
                          <a:effectLst/>
                          <a:latin typeface="Arial" panose="020B0604020202020204" pitchFamily="34" charset="0"/>
                          <a:ea typeface="+mn-ea"/>
                          <a:cs typeface="Arial" panose="020B0604020202020204" pitchFamily="34" charset="0"/>
                        </a:rPr>
                        <a:t> у </a:t>
                      </a:r>
                      <a:r>
                        <a:rPr lang="en-US" sz="1400" kern="1200" dirty="0" err="1">
                          <a:solidFill>
                            <a:schemeClr val="tx1"/>
                          </a:solidFill>
                          <a:effectLst/>
                          <a:latin typeface="Arial" panose="020B0604020202020204" pitchFamily="34" charset="0"/>
                          <a:ea typeface="+mn-ea"/>
                          <a:cs typeface="Arial" panose="020B0604020202020204" pitchFamily="34" charset="0"/>
                        </a:rPr>
                        <a:t>року</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десет</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именовања</a:t>
                      </a:r>
                      <a:r>
                        <a:rPr lang="en-US" sz="1400" kern="1200" dirty="0">
                          <a:solidFill>
                            <a:schemeClr val="tx1"/>
                          </a:solidFill>
                          <a:effectLst/>
                          <a:latin typeface="Arial" panose="020B0604020202020204" pitchFamily="34" charset="0"/>
                          <a:ea typeface="+mn-ea"/>
                          <a:cs typeface="Arial" panose="020B0604020202020204" pitchFamily="34" charset="0"/>
                        </a:rPr>
                        <a:t> и </a:t>
                      </a:r>
                      <a:r>
                        <a:rPr lang="en-US" sz="1400" kern="1200" dirty="0" err="1">
                          <a:solidFill>
                            <a:schemeClr val="tx1"/>
                          </a:solidFill>
                          <a:effectLst/>
                          <a:latin typeface="Arial" panose="020B0604020202020204" pitchFamily="34" charset="0"/>
                          <a:ea typeface="+mn-ea"/>
                          <a:cs typeface="Arial" panose="020B0604020202020204" pitchFamily="34" charset="0"/>
                        </a:rPr>
                        <a:t>оконча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њено</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пописивање</a:t>
                      </a:r>
                      <a:r>
                        <a:rPr lang="en-US" sz="1400" kern="1200" dirty="0">
                          <a:solidFill>
                            <a:schemeClr val="tx1"/>
                          </a:solidFill>
                          <a:effectLst/>
                          <a:latin typeface="Arial" panose="020B0604020202020204" pitchFamily="34" charset="0"/>
                          <a:ea typeface="+mn-ea"/>
                          <a:cs typeface="Arial" panose="020B0604020202020204" pitchFamily="34" charset="0"/>
                        </a:rPr>
                        <a:t> у </a:t>
                      </a:r>
                      <a:r>
                        <a:rPr lang="en-US" sz="1400" kern="1200" dirty="0" err="1">
                          <a:solidFill>
                            <a:schemeClr val="tx1"/>
                          </a:solidFill>
                          <a:effectLst/>
                          <a:latin typeface="Arial" panose="020B0604020202020204" pitchFamily="34" charset="0"/>
                          <a:ea typeface="+mn-ea"/>
                          <a:cs typeface="Arial" panose="020B0604020202020204" pitchFamily="34" charset="0"/>
                        </a:rPr>
                        <a:t>року</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30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од</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дана</a:t>
                      </a:r>
                      <a:r>
                        <a:rPr lang="en-US" sz="1400" kern="1200" dirty="0">
                          <a:solidFill>
                            <a:schemeClr val="tx1"/>
                          </a:solidFill>
                          <a:effectLst/>
                          <a:latin typeface="Arial" panose="020B0604020202020204" pitchFamily="34" charset="0"/>
                          <a:ea typeface="+mn-ea"/>
                          <a:cs typeface="Arial" panose="020B0604020202020204" pitchFamily="34" charset="0"/>
                        </a:rPr>
                        <a:t> </a:t>
                      </a:r>
                      <a:r>
                        <a:rPr lang="en-US" sz="1400" kern="1200" dirty="0" err="1">
                          <a:solidFill>
                            <a:schemeClr val="tx1"/>
                          </a:solidFill>
                          <a:effectLst/>
                          <a:latin typeface="Arial" panose="020B0604020202020204" pitchFamily="34" charset="0"/>
                          <a:ea typeface="+mn-ea"/>
                          <a:cs typeface="Arial" panose="020B0604020202020204" pitchFamily="34" charset="0"/>
                        </a:rPr>
                        <a:t>именовања</a:t>
                      </a:r>
                      <a:endParaRPr lang="sr-Cyrl-RS" sz="1400" kern="1200" dirty="0">
                        <a:solidFill>
                          <a:schemeClr val="tx1"/>
                        </a:solidFill>
                        <a:effectLst/>
                        <a:latin typeface="Arial" panose="020B0604020202020204" pitchFamily="34" charset="0"/>
                        <a:ea typeface="+mn-ea"/>
                        <a:cs typeface="Arial" panose="020B0604020202020204" pitchFamily="34" charset="0"/>
                      </a:endParaRPr>
                    </a:p>
                    <a:p>
                      <a:pPr marL="0" lvl="0" indent="0">
                        <a:spcAft>
                          <a:spcPts val="0"/>
                        </a:spcAft>
                        <a:buFont typeface="+mj-lt"/>
                        <a:buNone/>
                        <a:tabLst>
                          <a:tab pos="457200" algn="l"/>
                        </a:tabLs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1038495654"/>
                  </a:ext>
                </a:extLst>
              </a:tr>
              <a:tr h="212497">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2526218"/>
                  </a:ext>
                </a:extLst>
              </a:tr>
              <a:tr h="2974946">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r>
                        <a:rPr lang="en-US" sz="1200" dirty="0" err="1">
                          <a:effectLst/>
                          <a:latin typeface="Times New Roman" panose="02020603050405020304" pitchFamily="18" charset="0"/>
                          <a:ea typeface="Times New Roman" panose="02020603050405020304" pitchFamily="18" charset="0"/>
                        </a:rPr>
                        <a:t>Обавеза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да у </a:t>
                      </a:r>
                      <a:r>
                        <a:rPr lang="en-US" sz="1200" dirty="0" err="1">
                          <a:effectLst/>
                          <a:latin typeface="Times New Roman" panose="02020603050405020304" pitchFamily="18" charset="0"/>
                          <a:ea typeface="Times New Roman" panose="02020603050405020304" pitchFamily="18" charset="0"/>
                        </a:rPr>
                        <a:t>року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a:t>
                      </a:r>
                      <a:r>
                        <a:rPr lang="en-US" sz="1200" dirty="0">
                          <a:effectLst/>
                          <a:latin typeface="Times New Roman" panose="02020603050405020304" pitchFamily="18" charset="0"/>
                          <a:ea typeface="Times New Roman" panose="02020603050405020304" pitchFamily="18" charset="0"/>
                        </a:rPr>
                        <a:t> 30 </a:t>
                      </a:r>
                      <a:r>
                        <a:rPr lang="en-US" sz="1200" dirty="0" err="1">
                          <a:effectLst/>
                          <a:latin typeface="Times New Roman" panose="02020603050405020304" pitchFamily="18" charset="0"/>
                          <a:ea typeface="Times New Roman" panose="02020603050405020304" pitchFamily="18" charset="0"/>
                        </a:rPr>
                        <a:t>дана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дана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именовања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оконча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имовине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дужника</a:t>
                      </a:r>
                      <a:r>
                        <a:rPr lang="en-US" sz="1200" dirty="0">
                          <a:effectLst/>
                          <a:latin typeface="Times New Roman" panose="02020603050405020304" pitchFamily="18" charset="0"/>
                          <a:ea typeface="Times New Roman" panose="02020603050405020304" pitchFamily="18" charset="0"/>
                        </a:rPr>
                        <a:t> на </a:t>
                      </a:r>
                      <a:r>
                        <a:rPr lang="en-US" sz="1200" dirty="0" err="1">
                          <a:effectLst/>
                          <a:latin typeface="Times New Roman" panose="02020603050405020304" pitchFamily="18" charset="0"/>
                          <a:ea typeface="Times New Roman" panose="02020603050405020304" pitchFamily="18" charset="0"/>
                        </a:rPr>
                        <a:t>начин</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предвиђен</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Националним</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стандардом</a:t>
                      </a:r>
                      <a:r>
                        <a:rPr lang="en-US" sz="1200" dirty="0">
                          <a:effectLst/>
                          <a:latin typeface="Times New Roman" panose="02020603050405020304" pitchFamily="18" charset="0"/>
                          <a:ea typeface="Times New Roman" panose="02020603050405020304" pitchFamily="18" charset="0"/>
                        </a:rPr>
                        <a:t> бр.2 </a:t>
                      </a:r>
                      <a:endParaRPr lang="sr-Cyrl-RS" sz="1200" dirty="0">
                        <a:effectLst/>
                        <a:latin typeface="Times New Roman" panose="02020603050405020304" pitchFamily="18" charset="0"/>
                        <a:ea typeface="Times New Roman" panose="02020603050405020304" pitchFamily="18" charset="0"/>
                      </a:endParaRPr>
                    </a:p>
                    <a:p>
                      <a:pPr marL="171450" indent="-171450" algn="just">
                        <a:spcAft>
                          <a:spcPts val="0"/>
                        </a:spcAft>
                        <a:buFontTx/>
                        <a:buChar char="-"/>
                      </a:pPr>
                      <a:endParaRPr lang="sr-Cyrl-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Напомена: За одређивање крајњег рока у примени ове мере не узима се у обзир датум када је стечајни управник примио решење којим је именован, већ датум именовања).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Израда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плана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одређивање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броја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пописних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комисија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одређивање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броја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структуре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чланова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пописних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комисија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координација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контрол</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рада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чланова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комисија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Услед</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кратких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рокова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организација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пописних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послова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може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бити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прецењена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подцењена</a:t>
                      </a:r>
                      <a:r>
                        <a:rPr lang="en-US" sz="1200" dirty="0">
                          <a:effectLst/>
                          <a:latin typeface="Times New Roman" panose="02020603050405020304" pitchFamily="18" charset="0"/>
                          <a:ea typeface="Times New Roman" panose="02020603050405020304" pitchFamily="18" charset="0"/>
                        </a:rPr>
                        <a:t>. У </a:t>
                      </a:r>
                      <a:r>
                        <a:rPr lang="en-US" sz="1200" dirty="0" err="1">
                          <a:effectLst/>
                          <a:latin typeface="Times New Roman" panose="02020603050405020304" pitchFamily="18" charset="0"/>
                          <a:ea typeface="Times New Roman" panose="02020603050405020304" pitchFamily="18" charset="0"/>
                        </a:rPr>
                        <a:t>таквим</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условима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може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доћи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несразмерно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високих</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трошкова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пописа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што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смањује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потенцијалну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деобну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масу</a:t>
                      </a:r>
                      <a:r>
                        <a:rPr lang="en-US" sz="1200" dirty="0">
                          <a:effectLst/>
                          <a:latin typeface="Times New Roman" panose="02020603050405020304" pitchFamily="18" charset="0"/>
                          <a:ea typeface="Times New Roman" panose="02020603050405020304" pitchFamily="18" charset="0"/>
                        </a:rPr>
                        <a:t> на </a:t>
                      </a:r>
                      <a:r>
                        <a:rPr lang="en-US" sz="1200" dirty="0" err="1">
                          <a:effectLst/>
                          <a:latin typeface="Times New Roman" panose="02020603050405020304" pitchFamily="18" charset="0"/>
                          <a:ea typeface="Times New Roman" panose="02020603050405020304" pitchFamily="18" charset="0"/>
                        </a:rPr>
                        <a:t>штету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поверилаца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може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доћи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пропуштања</a:t>
                      </a:r>
                      <a:r>
                        <a:rPr lang="en-US" sz="1200" dirty="0">
                          <a:effectLst/>
                          <a:latin typeface="Times New Roman" panose="02020603050405020304" pitchFamily="18" charset="0"/>
                          <a:ea typeface="Times New Roman" panose="02020603050405020304" pitchFamily="18" charset="0"/>
                        </a:rPr>
                        <a:t> да </a:t>
                      </a:r>
                      <a:r>
                        <a:rPr lang="en-US" sz="1200" dirty="0" err="1">
                          <a:effectLst/>
                          <a:latin typeface="Times New Roman" panose="02020603050405020304" pitchFamily="18" charset="0"/>
                          <a:ea typeface="Times New Roman" panose="02020603050405020304" pitchFamily="18" charset="0"/>
                        </a:rPr>
                        <a:t>се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битни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делови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имовине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попишу</a:t>
                      </a:r>
                      <a:r>
                        <a:rPr lang="sr-Cyrl-CS" sz="1200" dirty="0">
                          <a:effectLst/>
                          <a:latin typeface="Times New Roman" panose="02020603050405020304" pitchFamily="18" charset="0"/>
                          <a:ea typeface="Times New Roman" panose="02020603050405020304" pitchFamily="18" charset="0"/>
                        </a:rPr>
                        <a:t> или да се њихова ликвидациона вредност објективно процени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што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има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директне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реперкусије</a:t>
                      </a:r>
                      <a:r>
                        <a:rPr lang="en-US" sz="1200" dirty="0">
                          <a:effectLst/>
                          <a:latin typeface="Times New Roman" panose="02020603050405020304" pitchFamily="18" charset="0"/>
                          <a:ea typeface="Times New Roman" panose="02020603050405020304" pitchFamily="18" charset="0"/>
                        </a:rPr>
                        <a:t> на </a:t>
                      </a:r>
                      <a:r>
                        <a:rPr lang="en-US" sz="1200" dirty="0" err="1">
                          <a:effectLst/>
                          <a:latin typeface="Times New Roman" panose="02020603050405020304" pitchFamily="18" charset="0"/>
                          <a:ea typeface="Times New Roman" panose="02020603050405020304" pitchFamily="18" charset="0"/>
                        </a:rPr>
                        <a:t>израду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почетног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биланса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последично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томе</a:t>
                      </a:r>
                      <a:r>
                        <a:rPr lang="sr-Cyrl-CS" sz="1200" dirty="0">
                          <a:effectLst/>
                          <a:latin typeface="Times New Roman" panose="02020603050405020304" pitchFamily="18" charset="0"/>
                          <a:ea typeface="Times New Roman" panose="02020603050405020304" pitchFamily="18" charset="0"/>
                        </a:rPr>
                        <a:t> на мишљење стечајног управника  о изводљивости реорганизације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224807"/>
                  </a:ext>
                </a:extLst>
              </a:tr>
            </a:tbl>
          </a:graphicData>
        </a:graphic>
      </p:graphicFrame>
    </p:spTree>
    <p:extLst>
      <p:ext uri="{BB962C8B-B14F-4D97-AF65-F5344CB8AC3E}">
        <p14:creationId xmlns:p14="http://schemas.microsoft.com/office/powerpoint/2010/main" val="259800036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FF2577A-BC07-4A5C-90A4-FF1F551F3E54}"/>
              </a:ext>
            </a:extLst>
          </p:cNvPr>
          <p:cNvGraphicFramePr>
            <a:graphicFrameLocks noGrp="1"/>
          </p:cNvGraphicFramePr>
          <p:nvPr>
            <p:ph idx="1"/>
            <p:extLst>
              <p:ext uri="{D42A27DB-BD31-4B8C-83A1-F6EECF244321}">
                <p14:modId xmlns:p14="http://schemas.microsoft.com/office/powerpoint/2010/main" val="2024755365"/>
              </p:ext>
            </p:extLst>
          </p:nvPr>
        </p:nvGraphicFramePr>
        <p:xfrm>
          <a:off x="562708" y="745588"/>
          <a:ext cx="8961120" cy="5143500"/>
        </p:xfrm>
        <a:graphic>
          <a:graphicData uri="http://schemas.openxmlformats.org/drawingml/2006/table">
            <a:tbl>
              <a:tblPr firstRow="1" firstCol="1" lastRow="1" lastCol="1" bandRow="1" bandCol="1"/>
              <a:tblGrid>
                <a:gridCol w="2626458">
                  <a:extLst>
                    <a:ext uri="{9D8B030D-6E8A-4147-A177-3AD203B41FA5}">
                      <a16:colId xmlns:a16="http://schemas.microsoft.com/office/drawing/2014/main" val="1278730869"/>
                    </a:ext>
                  </a:extLst>
                </a:gridCol>
                <a:gridCol w="2907801">
                  <a:extLst>
                    <a:ext uri="{9D8B030D-6E8A-4147-A177-3AD203B41FA5}">
                      <a16:colId xmlns:a16="http://schemas.microsoft.com/office/drawing/2014/main" val="379273955"/>
                    </a:ext>
                  </a:extLst>
                </a:gridCol>
                <a:gridCol w="3426861">
                  <a:extLst>
                    <a:ext uri="{9D8B030D-6E8A-4147-A177-3AD203B41FA5}">
                      <a16:colId xmlns:a16="http://schemas.microsoft.com/office/drawing/2014/main" val="3854931547"/>
                    </a:ext>
                  </a:extLst>
                </a:gridCol>
              </a:tblGrid>
              <a:tr h="1143000">
                <a:tc gridSpan="3">
                  <a:txBody>
                    <a:bodyPr/>
                    <a:lstStyle/>
                    <a:p>
                      <a:pPr marL="342900" lvl="0" indent="-342900">
                        <a:spcAft>
                          <a:spcPts val="0"/>
                        </a:spcAft>
                        <a:buFont typeface="+mj-lt"/>
                        <a:buAutoNum type="arabicParenR"/>
                        <a:tabLst>
                          <a:tab pos="457200" algn="l"/>
                        </a:tabLst>
                      </a:pPr>
                      <a:endParaRPr lang="sr-Cyrl-RS" sz="1400" dirty="0">
                        <a:effectLst/>
                        <a:latin typeface="Arial" panose="020B0604020202020204" pitchFamily="34" charset="0"/>
                        <a:ea typeface="Times New Roman" panose="02020603050405020304" pitchFamily="18" charset="0"/>
                      </a:endParaRPr>
                    </a:p>
                    <a:p>
                      <a:pPr marL="0" lvl="0" indent="0">
                        <a:spcAft>
                          <a:spcPts val="0"/>
                        </a:spcAft>
                        <a:buFont typeface="+mj-lt"/>
                        <a:buNone/>
                        <a:tabLst>
                          <a:tab pos="457200" algn="l"/>
                        </a:tabLst>
                      </a:pPr>
                      <a:r>
                        <a:rPr lang="sr-Cyrl-RS" sz="1400" dirty="0">
                          <a:effectLst/>
                          <a:latin typeface="Arial" panose="020B0604020202020204" pitchFamily="34" charset="0"/>
                          <a:ea typeface="Times New Roman" panose="02020603050405020304" pitchFamily="18" charset="0"/>
                        </a:rPr>
                        <a:t>4) и 4а)    </a:t>
                      </a:r>
                      <a:r>
                        <a:rPr lang="en-US" sz="1400" dirty="0" err="1">
                          <a:effectLst/>
                          <a:latin typeface="Arial" panose="020B0604020202020204" pitchFamily="34" charset="0"/>
                          <a:ea typeface="Times New Roman" panose="02020603050405020304" pitchFamily="18" charset="0"/>
                        </a:rPr>
                        <a:t>састави</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и</a:t>
                      </a:r>
                      <a:r>
                        <a:rPr lang="en-US" sz="1400" dirty="0" err="1">
                          <a:effectLst/>
                          <a:latin typeface="Arial" panose="020B0604020202020204" pitchFamily="34" charset="0"/>
                          <a:ea typeface="Times New Roman" panose="02020603050405020304" pitchFamily="18" charset="0"/>
                        </a:rPr>
                        <a:t>звештај</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о</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економско­финансијском</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п</a:t>
                      </a:r>
                      <a:r>
                        <a:rPr lang="en-US" sz="1400" dirty="0" err="1">
                          <a:effectLst/>
                          <a:latin typeface="Arial" panose="020B0604020202020204" pitchFamily="34" charset="0"/>
                          <a:ea typeface="Times New Roman" panose="02020603050405020304" pitchFamily="18" charset="0"/>
                        </a:rPr>
                        <a:t>оложају</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стечајног</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дужника</a:t>
                      </a:r>
                      <a:r>
                        <a:rPr lang="en-US" sz="1400" dirty="0">
                          <a:effectLst/>
                          <a:latin typeface="Arial" panose="020B0604020202020204" pitchFamily="34" charset="0"/>
                          <a:ea typeface="Times New Roman" panose="02020603050405020304" pitchFamily="18" charset="0"/>
                        </a:rPr>
                        <a:t> и да </a:t>
                      </a:r>
                      <a:r>
                        <a:rPr lang="en-US" sz="1400" dirty="0" err="1">
                          <a:effectLst/>
                          <a:latin typeface="Arial" panose="020B0604020202020204" pitchFamily="34" charset="0"/>
                          <a:ea typeface="Times New Roman" panose="02020603050405020304" pitchFamily="18" charset="0"/>
                        </a:rPr>
                        <a:t>га</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д</a:t>
                      </a:r>
                      <a:r>
                        <a:rPr lang="en-US" sz="1400" dirty="0" err="1">
                          <a:effectLst/>
                          <a:latin typeface="Arial" panose="020B0604020202020204" pitchFamily="34" charset="0"/>
                          <a:ea typeface="Times New Roman" panose="02020603050405020304" pitchFamily="18" charset="0"/>
                        </a:rPr>
                        <a:t>остави</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стечајном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судији</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одбору</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п</a:t>
                      </a:r>
                      <a:r>
                        <a:rPr lang="en-US" sz="1400" dirty="0" err="1">
                          <a:effectLst/>
                          <a:latin typeface="Arial" panose="020B0604020202020204" pitchFamily="34" charset="0"/>
                          <a:ea typeface="Times New Roman" panose="02020603050405020304" pitchFamily="18" charset="0"/>
                        </a:rPr>
                        <a:t>оверилаца</a:t>
                      </a:r>
                      <a:r>
                        <a:rPr lang="en-US" sz="1400" dirty="0">
                          <a:effectLst/>
                          <a:latin typeface="Arial" panose="020B0604020202020204" pitchFamily="34" charset="0"/>
                          <a:ea typeface="Times New Roman" panose="02020603050405020304" pitchFamily="18" charset="0"/>
                        </a:rPr>
                        <a:t> и </a:t>
                      </a:r>
                      <a:r>
                        <a:rPr lang="en-US" sz="1400" dirty="0" err="1">
                          <a:effectLst/>
                          <a:latin typeface="Arial" panose="020B0604020202020204" pitchFamily="34" charset="0"/>
                          <a:ea typeface="Times New Roman" panose="02020603050405020304" pitchFamily="18" charset="0"/>
                        </a:rPr>
                        <a:t>овлашћеној</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организацији</a:t>
                      </a:r>
                      <a:r>
                        <a:rPr lang="en-US" sz="1400" dirty="0">
                          <a:effectLst/>
                          <a:latin typeface="Arial" panose="020B0604020202020204" pitchFamily="34" charset="0"/>
                          <a:ea typeface="Times New Roman" panose="02020603050405020304" pitchFamily="18" charset="0"/>
                        </a:rPr>
                        <a:t> и да </a:t>
                      </a:r>
                      <a:r>
                        <a:rPr lang="en-US" sz="1400" dirty="0" err="1">
                          <a:effectLst/>
                          <a:latin typeface="Arial" panose="020B0604020202020204" pitchFamily="34" charset="0"/>
                          <a:ea typeface="Times New Roman" panose="02020603050405020304" pitchFamily="18" charset="0"/>
                        </a:rPr>
                        <a:t>састави</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пореске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билансе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стањем</a:t>
                      </a:r>
                      <a:r>
                        <a:rPr lang="en-US" sz="1400" dirty="0">
                          <a:effectLst/>
                          <a:latin typeface="Arial" panose="020B0604020202020204" pitchFamily="34" charset="0"/>
                          <a:ea typeface="Times New Roman" panose="02020603050405020304" pitchFamily="18" charset="0"/>
                        </a:rPr>
                        <a:t> на </a:t>
                      </a:r>
                      <a:r>
                        <a:rPr lang="en-US" sz="1400" dirty="0" err="1">
                          <a:effectLst/>
                          <a:latin typeface="Arial" panose="020B0604020202020204" pitchFamily="34" charset="0"/>
                          <a:ea typeface="Times New Roman" panose="02020603050405020304" pitchFamily="18" charset="0"/>
                        </a:rPr>
                        <a:t>дан</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отварања</a:t>
                      </a:r>
                      <a:r>
                        <a:rPr lang="en-US" sz="1400" dirty="0">
                          <a:effectLst/>
                          <a:latin typeface="Arial" panose="020B0604020202020204" pitchFamily="34" charset="0"/>
                          <a:ea typeface="Times New Roman" panose="02020603050405020304" pitchFamily="18" charset="0"/>
                        </a:rPr>
                        <a:t> и </a:t>
                      </a:r>
                      <a:r>
                        <a:rPr lang="en-US" sz="1400" dirty="0" err="1">
                          <a:effectLst/>
                          <a:latin typeface="Arial" panose="020B0604020202020204" pitchFamily="34" charset="0"/>
                          <a:ea typeface="Times New Roman" panose="02020603050405020304" pitchFamily="18" charset="0"/>
                        </a:rPr>
                        <a:t>дан</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окончања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стечајног</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поступка</a:t>
                      </a:r>
                      <a:r>
                        <a:rPr lang="en-US" sz="1400" dirty="0">
                          <a:effectLst/>
                          <a:latin typeface="Arial" panose="020B0604020202020204" pitchFamily="34" charset="0"/>
                          <a:ea typeface="Times New Roman" panose="02020603050405020304" pitchFamily="18" charset="0"/>
                        </a:rPr>
                        <a:t>, у </a:t>
                      </a:r>
                      <a:r>
                        <a:rPr lang="en-US" sz="1400" dirty="0" err="1">
                          <a:effectLst/>
                          <a:latin typeface="Arial" panose="020B0604020202020204" pitchFamily="34" charset="0"/>
                          <a:ea typeface="Times New Roman" panose="02020603050405020304" pitchFamily="18" charset="0"/>
                        </a:rPr>
                        <a:t>складу</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пореским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прописима</a:t>
                      </a:r>
                      <a:r>
                        <a:rPr lang="en-US" sz="1400" dirty="0">
                          <a:effectLst/>
                          <a:latin typeface="Arial" panose="020B0604020202020204" pitchFamily="34" charset="0"/>
                          <a:ea typeface="Times New Roman" panose="02020603050405020304" pitchFamily="18" charset="0"/>
                        </a:rPr>
                        <a:t> и да </a:t>
                      </a:r>
                      <a:r>
                        <a:rPr lang="en-US" sz="1400" dirty="0" err="1">
                          <a:effectLst/>
                          <a:latin typeface="Arial" panose="020B0604020202020204" pitchFamily="34" charset="0"/>
                          <a:ea typeface="Times New Roman" panose="02020603050405020304" pitchFamily="18" charset="0"/>
                        </a:rPr>
                        <a:t>те</a:t>
                      </a:r>
                      <a:r>
                        <a:rPr lang="en-U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б</a:t>
                      </a:r>
                      <a:r>
                        <a:rPr lang="en-US" sz="1400" dirty="0" err="1">
                          <a:effectLst/>
                          <a:latin typeface="Arial" panose="020B0604020202020204" pitchFamily="34" charset="0"/>
                          <a:ea typeface="Times New Roman" panose="02020603050405020304" pitchFamily="18" charset="0"/>
                        </a:rPr>
                        <a:t>илансе</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са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пореском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пријавом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достави</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надлежном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пореском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органу</a:t>
                      </a:r>
                      <a:r>
                        <a:rPr lang="en-US" sz="1400" dirty="0">
                          <a:effectLst/>
                          <a:latin typeface="Arial" panose="020B0604020202020204" pitchFamily="34" charset="0"/>
                          <a:ea typeface="Times New Roman" panose="02020603050405020304" pitchFamily="18" charset="0"/>
                        </a:rPr>
                        <a:t> у </a:t>
                      </a:r>
                      <a:r>
                        <a:rPr lang="sr-Cyrl-CS" sz="1400" dirty="0">
                          <a:effectLst/>
                          <a:latin typeface="Arial" panose="020B0604020202020204" pitchFamily="34" charset="0"/>
                          <a:ea typeface="Times New Roman" panose="02020603050405020304" pitchFamily="18" charset="0"/>
                        </a:rPr>
                        <a:t>р</a:t>
                      </a:r>
                      <a:r>
                        <a:rPr lang="en-US" sz="1400" dirty="0" err="1">
                          <a:effectLst/>
                          <a:latin typeface="Arial" panose="020B0604020202020204" pitchFamily="34" charset="0"/>
                          <a:ea typeface="Times New Roman" panose="02020603050405020304" pitchFamily="18" charset="0"/>
                        </a:rPr>
                        <a:t>оковима</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предвиђеним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пореским</a:t>
                      </a:r>
                      <a:r>
                        <a:rPr lang="en-US" sz="1400" dirty="0">
                          <a:effectLst/>
                          <a:latin typeface="Arial" panose="020B0604020202020204" pitchFamily="34" charset="0"/>
                          <a:ea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rPr>
                        <a:t>прописима</a:t>
                      </a:r>
                      <a:endParaRPr lang="sr-Cyrl-RS" sz="1400" dirty="0">
                        <a:effectLst/>
                        <a:latin typeface="Arial" panose="020B0604020202020204" pitchFamily="34" charset="0"/>
                        <a:ea typeface="Times New Roman" panose="02020603050405020304" pitchFamily="18" charset="0"/>
                      </a:endParaRPr>
                    </a:p>
                    <a:p>
                      <a:pPr marL="0" lvl="0" indent="0">
                        <a:spcAft>
                          <a:spcPts val="0"/>
                        </a:spcAft>
                        <a:buFont typeface="+mj-lt"/>
                        <a:buNone/>
                        <a:tabLst>
                          <a:tab pos="457200" algn="l"/>
                        </a:tabLs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168271002"/>
                  </a:ext>
                </a:extLst>
              </a:tr>
              <a:tr h="571500">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821157"/>
                  </a:ext>
                </a:extLst>
              </a:tr>
              <a:tr h="2857500">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Обавеза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да </a:t>
                      </a:r>
                      <a:r>
                        <a:rPr lang="sr-Cyrl-CS" sz="1200" dirty="0">
                          <a:effectLst/>
                          <a:latin typeface="Times New Roman" panose="02020603050405020304" pitchFamily="18" charset="0"/>
                          <a:ea typeface="Times New Roman" panose="02020603050405020304" pitchFamily="18" charset="0"/>
                        </a:rPr>
                        <a:t>најкасније пет дана пре дана одржавања првог поверилачког рочишта достави свим прописаним лицима ЕФ извештај са почетним стечајним билансом (чл.109 ЗОС)</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Обавеза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да</a:t>
                      </a:r>
                      <a:r>
                        <a:rPr lang="sr-Cyrl-CS" sz="1200" dirty="0">
                          <a:effectLst/>
                          <a:latin typeface="Times New Roman" panose="02020603050405020304" pitchFamily="18" charset="0"/>
                          <a:ea typeface="Times New Roman" panose="02020603050405020304" pitchFamily="18" charset="0"/>
                        </a:rPr>
                        <a:t> сачини пореске билансе и достави их надлежном пореском органу на начин и у роковима предвиђеним пореским прописима</a:t>
                      </a:r>
                      <a:endParaRPr lang="sr-Latn-RS" sz="1200" dirty="0">
                        <a:effectLst/>
                        <a:latin typeface="Times New Roman" panose="02020603050405020304" pitchFamily="18" charset="0"/>
                        <a:ea typeface="Times New Roman" panose="02020603050405020304" pitchFamily="18" charset="0"/>
                      </a:endParaRPr>
                    </a:p>
                    <a:p>
                      <a:pPr>
                        <a:spcAft>
                          <a:spcPts val="0"/>
                        </a:spcAft>
                      </a:pPr>
                      <a:r>
                        <a:rPr lang="sr-Cyrl-CS" sz="1200" dirty="0">
                          <a:effectLst/>
                          <a:latin typeface="Times New Roman" panose="02020603050405020304" pitchFamily="18" charset="0"/>
                          <a:ea typeface="Times New Roman" panose="02020603050405020304" pitchFamily="18" charset="0"/>
                        </a:rPr>
                        <a:t>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just">
                        <a:spcAft>
                          <a:spcPts val="0"/>
                        </a:spcAft>
                      </a:pPr>
                      <a:endParaRPr lang="sr-Cyrl-CS" sz="1200" dirty="0">
                        <a:effectLst/>
                        <a:latin typeface="Times New Roman" panose="02020603050405020304" pitchFamily="18" charset="0"/>
                        <a:ea typeface="Times New Roman" panose="02020603050405020304" pitchFamily="18" charset="0"/>
                      </a:endParaRPr>
                    </a:p>
                    <a:p>
                      <a:pPr lvl="0" algn="just">
                        <a:spcAft>
                          <a:spcPts val="0"/>
                        </a:spcAft>
                      </a:pPr>
                      <a:r>
                        <a:rPr lang="sr-Cyrl-CS" sz="1200" dirty="0">
                          <a:effectLst/>
                          <a:latin typeface="Times New Roman" panose="02020603050405020304" pitchFamily="18" charset="0"/>
                          <a:ea typeface="Times New Roman" panose="02020603050405020304" pitchFamily="18" charset="0"/>
                        </a:rPr>
                        <a:t>- Одабир параметара за процену ликвидационе вредности имовине стечајног дужника приликом сачињавања ЕФ Извештаја и почетног стечајног биланса;</a:t>
                      </a:r>
                      <a:endParaRPr lang="sr-Latn-RS" sz="1200" dirty="0">
                        <a:effectLst/>
                        <a:latin typeface="Times New Roman" panose="02020603050405020304" pitchFamily="18" charset="0"/>
                        <a:ea typeface="Times New Roman" panose="02020603050405020304" pitchFamily="18" charset="0"/>
                      </a:endParaRPr>
                    </a:p>
                    <a:p>
                      <a:pPr lvl="0" algn="just">
                        <a:spcAft>
                          <a:spcPts val="0"/>
                        </a:spcAft>
                      </a:pPr>
                      <a:endParaRPr lang="sr-Cyrl-CS" sz="1200" dirty="0">
                        <a:effectLst/>
                        <a:latin typeface="Times New Roman" panose="02020603050405020304" pitchFamily="18" charset="0"/>
                        <a:ea typeface="Times New Roman" panose="02020603050405020304" pitchFamily="18" charset="0"/>
                      </a:endParaRPr>
                    </a:p>
                    <a:p>
                      <a:pPr lvl="0" algn="just">
                        <a:spcAft>
                          <a:spcPts val="0"/>
                        </a:spcAft>
                      </a:pPr>
                      <a:r>
                        <a:rPr lang="sr-Cyrl-CS" sz="1200" dirty="0">
                          <a:effectLst/>
                          <a:latin typeface="Times New Roman" panose="02020603050405020304" pitchFamily="18" charset="0"/>
                          <a:ea typeface="Times New Roman" panose="02020603050405020304" pitchFamily="18" charset="0"/>
                        </a:rPr>
                        <a:t>- Давање стручног мишљења о изводљивости реорганизације у конкретном поступку стечаја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Нарочито након отварања поступка стечаја, стечајни управник је изложен ризику грешака које настају као последица кратких рокова и чињеница да је стечајни управник дужан да истовремено сачињава различите прегледе и билансе. Поред реперкусија на стечајну масу и високе трошкове стечаја, у овој фази се јављају и ризици евентуалног записничког усаглашавања погрешног стања дужничко-поверилачких односа по основу јавних прихода, који могу бити погрешни (поготово ако стечајни дужник пре стечаја није уредно водио пословне књиге), а што се у каснијој фази стечаја може користити као документ приликом пријављувања и испитивања пријава поверилаца</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411184"/>
                  </a:ext>
                </a:extLst>
              </a:tr>
            </a:tbl>
          </a:graphicData>
        </a:graphic>
      </p:graphicFrame>
    </p:spTree>
    <p:extLst>
      <p:ext uri="{BB962C8B-B14F-4D97-AF65-F5344CB8AC3E}">
        <p14:creationId xmlns:p14="http://schemas.microsoft.com/office/powerpoint/2010/main" val="175588803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7BF280E6-2CFD-4DBD-B17F-8B7CF4F6F667}"/>
              </a:ext>
            </a:extLst>
          </p:cNvPr>
          <p:cNvGraphicFramePr>
            <a:graphicFrameLocks noGrp="1"/>
          </p:cNvGraphicFramePr>
          <p:nvPr>
            <p:ph idx="1"/>
            <p:extLst>
              <p:ext uri="{D42A27DB-BD31-4B8C-83A1-F6EECF244321}">
                <p14:modId xmlns:p14="http://schemas.microsoft.com/office/powerpoint/2010/main" val="633648657"/>
              </p:ext>
            </p:extLst>
          </p:nvPr>
        </p:nvGraphicFramePr>
        <p:xfrm>
          <a:off x="900332" y="970671"/>
          <a:ext cx="8525021" cy="4323406"/>
        </p:xfrm>
        <a:graphic>
          <a:graphicData uri="http://schemas.openxmlformats.org/drawingml/2006/table">
            <a:tbl>
              <a:tblPr firstRow="1" firstCol="1" lastRow="1" lastCol="1" bandRow="1" bandCol="1"/>
              <a:tblGrid>
                <a:gridCol w="2498640">
                  <a:extLst>
                    <a:ext uri="{9D8B030D-6E8A-4147-A177-3AD203B41FA5}">
                      <a16:colId xmlns:a16="http://schemas.microsoft.com/office/drawing/2014/main" val="2137164295"/>
                    </a:ext>
                  </a:extLst>
                </a:gridCol>
                <a:gridCol w="2766291">
                  <a:extLst>
                    <a:ext uri="{9D8B030D-6E8A-4147-A177-3AD203B41FA5}">
                      <a16:colId xmlns:a16="http://schemas.microsoft.com/office/drawing/2014/main" val="2267660895"/>
                    </a:ext>
                  </a:extLst>
                </a:gridCol>
                <a:gridCol w="3260090">
                  <a:extLst>
                    <a:ext uri="{9D8B030D-6E8A-4147-A177-3AD203B41FA5}">
                      <a16:colId xmlns:a16="http://schemas.microsoft.com/office/drawing/2014/main" val="224894549"/>
                    </a:ext>
                  </a:extLst>
                </a:gridCol>
              </a:tblGrid>
              <a:tr h="791122">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228600" lvl="0" indent="-228600">
                        <a:spcAft>
                          <a:spcPts val="0"/>
                        </a:spcAft>
                        <a:buFont typeface="+mj-lt"/>
                        <a:buAutoNum type="arabicParenR" startAt="5"/>
                        <a:tabLst>
                          <a:tab pos="457200" algn="l"/>
                        </a:tabLst>
                      </a:pPr>
                      <a:r>
                        <a:rPr lang="sr-Cyrl-CS" sz="1400" dirty="0">
                          <a:effectLst/>
                          <a:latin typeface="Arial" panose="020B0604020202020204" pitchFamily="34" charset="0"/>
                          <a:ea typeface="Times New Roman" panose="02020603050405020304" pitchFamily="18" charset="0"/>
                        </a:rPr>
                        <a:t>   без одлагања писменим путем обавести о отварању стечајног поступка све повериоце који су му у том тренутку познати уз навођење свих података из решења о отварању стечајног поступка, као и других података од значаја за повериоце</a:t>
                      </a:r>
                    </a:p>
                    <a:p>
                      <a:pPr marL="0" lvl="0" indent="0">
                        <a:spcAft>
                          <a:spcPts val="0"/>
                        </a:spcAft>
                        <a:buFont typeface="+mj-lt"/>
                        <a:buNone/>
                        <a:tabLst>
                          <a:tab pos="457200" algn="l"/>
                        </a:tabLs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004964730"/>
                  </a:ext>
                </a:extLst>
              </a:tr>
              <a:tr h="477379">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978827"/>
                  </a:ext>
                </a:extLst>
              </a:tr>
              <a:tr h="2768926">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Обавеза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стечајног</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управника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је</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да све повериоце који су му познати (евидентирани у пословним књигама, јавним изворима и др) обавести о отварању стечаја и упути их на подношење пријава потраживања</a:t>
                      </a:r>
                      <a:endParaRPr lang="sr-Latn-RS" sz="1200" dirty="0">
                        <a:effectLst/>
                        <a:latin typeface="Times New Roman" panose="02020603050405020304" pitchFamily="18" charset="0"/>
                        <a:ea typeface="Times New Roman" panose="02020603050405020304" pitchFamily="18" charset="0"/>
                      </a:endParaRPr>
                    </a:p>
                    <a:p>
                      <a:pPr algn="just">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just">
                        <a:spcAft>
                          <a:spcPts val="0"/>
                        </a:spcAft>
                        <a:buFontTx/>
                        <a:buNone/>
                        <a:tabLst>
                          <a:tab pos="228600" algn="l"/>
                        </a:tabLs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Израда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плана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обавештавања лица 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одређивање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броја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сарадника за административне послове, </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координација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контрол</a:t>
                      </a:r>
                      <a:r>
                        <a:rPr lang="sr-Cyrl-CS" sz="1200" dirty="0">
                          <a:effectLst/>
                          <a:latin typeface="Times New Roman" panose="02020603050405020304" pitchFamily="18" charset="0"/>
                          <a:ea typeface="Times New Roman" panose="02020603050405020304" pitchFamily="18" charset="0"/>
                        </a:rPr>
                        <a:t>а њиховог </a:t>
                      </a:r>
                      <a:r>
                        <a:rPr lang="en-US" sz="1200" dirty="0" err="1">
                          <a:effectLst/>
                          <a:latin typeface="Times New Roman" panose="02020603050405020304" pitchFamily="18" charset="0"/>
                          <a:ea typeface="Times New Roman" panose="02020603050405020304" pitchFamily="18" charset="0"/>
                        </a:rPr>
                        <a:t>рада</a:t>
                      </a:r>
                      <a:r>
                        <a:rPr lang="en-US" sz="1200" dirty="0">
                          <a:effectLst/>
                          <a:latin typeface="Times New Roman" panose="02020603050405020304" pitchFamily="18" charset="0"/>
                          <a:ea typeface="Times New Roman" panose="02020603050405020304" pitchFamily="18" charset="0"/>
                        </a:rPr>
                        <a:t>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Обавештавање поверилаца је још једна активност која се изводи у почетној фази стечаја, те је као и у претходним случајевима изложена свим ризицима који настају услед кратких рокова (пропусти у обавештавању и/или високи административни и други трошкови). У пракси се додатно јављају последице у случају пропуста у обавештавању појединих поверилаца, а који се у каснијој фази позивају на нарушено начело транспарентости и једнаког третмана свих поверилаца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393715"/>
                  </a:ext>
                </a:extLst>
              </a:tr>
            </a:tbl>
          </a:graphicData>
        </a:graphic>
      </p:graphicFrame>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8BF9F3F9-1BBE-4498-BE21-7990CDC17B62}"/>
              </a:ext>
            </a:extLst>
          </p:cNvPr>
          <p:cNvGraphicFramePr>
            <a:graphicFrameLocks noGrp="1"/>
          </p:cNvGraphicFramePr>
          <p:nvPr>
            <p:ph idx="1"/>
            <p:extLst>
              <p:ext uri="{D42A27DB-BD31-4B8C-83A1-F6EECF244321}">
                <p14:modId xmlns:p14="http://schemas.microsoft.com/office/powerpoint/2010/main" val="1193025325"/>
              </p:ext>
            </p:extLst>
          </p:nvPr>
        </p:nvGraphicFramePr>
        <p:xfrm>
          <a:off x="844063" y="872197"/>
          <a:ext cx="8553155" cy="4109567"/>
        </p:xfrm>
        <a:graphic>
          <a:graphicData uri="http://schemas.openxmlformats.org/drawingml/2006/table">
            <a:tbl>
              <a:tblPr firstRow="1" firstCol="1" lastRow="1" lastCol="1" bandRow="1" bandCol="1"/>
              <a:tblGrid>
                <a:gridCol w="2506886">
                  <a:extLst>
                    <a:ext uri="{9D8B030D-6E8A-4147-A177-3AD203B41FA5}">
                      <a16:colId xmlns:a16="http://schemas.microsoft.com/office/drawing/2014/main" val="1704779628"/>
                    </a:ext>
                  </a:extLst>
                </a:gridCol>
                <a:gridCol w="2775420">
                  <a:extLst>
                    <a:ext uri="{9D8B030D-6E8A-4147-A177-3AD203B41FA5}">
                      <a16:colId xmlns:a16="http://schemas.microsoft.com/office/drawing/2014/main" val="261101913"/>
                    </a:ext>
                  </a:extLst>
                </a:gridCol>
                <a:gridCol w="3270849">
                  <a:extLst>
                    <a:ext uri="{9D8B030D-6E8A-4147-A177-3AD203B41FA5}">
                      <a16:colId xmlns:a16="http://schemas.microsoft.com/office/drawing/2014/main" val="133277475"/>
                    </a:ext>
                  </a:extLst>
                </a:gridCol>
              </a:tblGrid>
              <a:tr h="791317">
                <a:tc gridSpan="3">
                  <a:txBody>
                    <a:bodyPr/>
                    <a:lstStyle/>
                    <a:p>
                      <a:pPr>
                        <a:spcAft>
                          <a:spcPts val="0"/>
                        </a:spcAft>
                      </a:pPr>
                      <a:endParaRPr lang="sr-Latn-RS" sz="1200" dirty="0">
                        <a:effectLst/>
                        <a:latin typeface="Times New Roman" panose="02020603050405020304" pitchFamily="18" charset="0"/>
                        <a:ea typeface="Times New Roman" panose="02020603050405020304" pitchFamily="18" charset="0"/>
                      </a:endParaRPr>
                    </a:p>
                    <a:p>
                      <a:pPr marL="0" lvl="0" indent="0">
                        <a:spcAft>
                          <a:spcPts val="0"/>
                        </a:spcAft>
                        <a:buFont typeface="+mj-lt"/>
                        <a:buNone/>
                        <a:tabLst>
                          <a:tab pos="457200" algn="l"/>
                        </a:tabLst>
                      </a:pPr>
                      <a:r>
                        <a:rPr lang="sr-Cyrl-CS" sz="1400" kern="1200" dirty="0">
                          <a:solidFill>
                            <a:schemeClr val="tx1"/>
                          </a:solidFill>
                          <a:effectLst/>
                          <a:latin typeface="Arial" panose="020B0604020202020204" pitchFamily="34" charset="0"/>
                          <a:ea typeface="+mn-ea"/>
                          <a:cs typeface="Arial" panose="020B0604020202020204" pitchFamily="34" charset="0"/>
                        </a:rPr>
                        <a:t>6)    без одлагања писменим путем обавести о отварању стечајног поступка све судове пред којима         се воде извршни поступци</a:t>
                      </a:r>
                      <a:r>
                        <a:rPr lang="sr-Cyrl-CS" sz="1400" dirty="0">
                          <a:effectLst/>
                          <a:latin typeface="Arial" panose="020B0604020202020204" pitchFamily="34" charset="0"/>
                          <a:ea typeface="Times New Roman" panose="02020603050405020304" pitchFamily="18" charset="0"/>
                          <a:cs typeface="Arial" panose="020B0604020202020204" pitchFamily="34" charset="0"/>
                        </a:rPr>
                        <a:t> </a:t>
                      </a:r>
                      <a:endParaRPr lang="sr-Latn-R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408903002"/>
                  </a:ext>
                </a:extLst>
              </a:tr>
              <a:tr h="462434">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27609"/>
                  </a:ext>
                </a:extLst>
              </a:tr>
              <a:tr h="2769610">
                <a:tc>
                  <a:txBody>
                    <a:bodyPr/>
                    <a:lstStyle/>
                    <a:p>
                      <a:pPr>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Обавеза стечајног управника је да у што краћем року од дана именовања сачини преглед свих извршних поступака који су у току и да о отварању стечаја, са указом на правне последице отварања стечаја, обавести све судове пред којима су у току поступци извршења,  имајући у виду одредбе чл.93 ЗОС</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Symbol" panose="05050102010706020507" pitchFamily="18" charset="2"/>
                        <a:buNone/>
                        <a:tabLst>
                          <a:tab pos="228600" algn="l"/>
                        </a:tabLst>
                      </a:pPr>
                      <a:endParaRPr lang="sr-Cyrl-C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О</a:t>
                      </a:r>
                      <a:r>
                        <a:rPr lang="en-US" sz="1200" dirty="0" err="1">
                          <a:effectLst/>
                          <a:latin typeface="Times New Roman" panose="02020603050405020304" pitchFamily="18" charset="0"/>
                          <a:ea typeface="Times New Roman" panose="02020603050405020304" pitchFamily="18" charset="0"/>
                        </a:rPr>
                        <a:t>дређивање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броја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сарадника за административне и правне послове,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координација</a:t>
                      </a:r>
                      <a:r>
                        <a:rPr lang="en-US" sz="1200" dirty="0">
                          <a:effectLst/>
                          <a:latin typeface="Times New Roman" panose="02020603050405020304" pitchFamily="18" charset="0"/>
                          <a:ea typeface="Times New Roman" panose="02020603050405020304" pitchFamily="18" charset="0"/>
                        </a:rPr>
                        <a:t> и </a:t>
                      </a:r>
                      <a:r>
                        <a:rPr lang="en-US" sz="1200" dirty="0" err="1">
                          <a:effectLst/>
                          <a:latin typeface="Times New Roman" panose="02020603050405020304" pitchFamily="18" charset="0"/>
                          <a:ea typeface="Times New Roman" panose="02020603050405020304" pitchFamily="18" charset="0"/>
                        </a:rPr>
                        <a:t>контрол</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њиховог </a:t>
                      </a:r>
                      <a:r>
                        <a:rPr lang="en-US" sz="1200" dirty="0" err="1">
                          <a:effectLst/>
                          <a:latin typeface="Times New Roman" panose="02020603050405020304" pitchFamily="18" charset="0"/>
                          <a:ea typeface="Times New Roman" panose="02020603050405020304" pitchFamily="18" charset="0"/>
                        </a:rPr>
                        <a:t>рада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У случају пропуштања или закаснелог обавештавања судова пред којима су у току извршни поступци, може доћи до спровођења извршења на имовини стечајног дужника, супротно одредби чл.93 ЗОС, чији повраћај захтева посебан поступак или, за случај да је повраћај немогућ, покретање других одговарајућих поступака, што све поскупљује и пролонгира стечајни поступак.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603115"/>
                  </a:ext>
                </a:extLst>
              </a:tr>
            </a:tbl>
          </a:graphicData>
        </a:graphic>
      </p:graphicFrame>
    </p:spTree>
    <p:extLst>
      <p:ext uri="{BB962C8B-B14F-4D97-AF65-F5344CB8AC3E}">
        <p14:creationId xmlns:p14="http://schemas.microsoft.com/office/powerpoint/2010/main" val="410561252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38F4A2-EDE6-4159-A4CB-D758FEEDE62D}"/>
              </a:ext>
            </a:extLst>
          </p:cNvPr>
          <p:cNvGraphicFramePr>
            <a:graphicFrameLocks noGrp="1"/>
          </p:cNvGraphicFramePr>
          <p:nvPr>
            <p:ph idx="1"/>
            <p:extLst>
              <p:ext uri="{D42A27DB-BD31-4B8C-83A1-F6EECF244321}">
                <p14:modId xmlns:p14="http://schemas.microsoft.com/office/powerpoint/2010/main" val="1586480398"/>
              </p:ext>
            </p:extLst>
          </p:nvPr>
        </p:nvGraphicFramePr>
        <p:xfrm>
          <a:off x="942535" y="1181687"/>
          <a:ext cx="8482819" cy="3976352"/>
        </p:xfrm>
        <a:graphic>
          <a:graphicData uri="http://schemas.openxmlformats.org/drawingml/2006/table">
            <a:tbl>
              <a:tblPr firstRow="1" firstCol="1" lastRow="1" lastCol="1" bandRow="1" bandCol="1"/>
              <a:tblGrid>
                <a:gridCol w="2486271">
                  <a:extLst>
                    <a:ext uri="{9D8B030D-6E8A-4147-A177-3AD203B41FA5}">
                      <a16:colId xmlns:a16="http://schemas.microsoft.com/office/drawing/2014/main" val="1066606429"/>
                    </a:ext>
                  </a:extLst>
                </a:gridCol>
                <a:gridCol w="2752597">
                  <a:extLst>
                    <a:ext uri="{9D8B030D-6E8A-4147-A177-3AD203B41FA5}">
                      <a16:colId xmlns:a16="http://schemas.microsoft.com/office/drawing/2014/main" val="3681817854"/>
                    </a:ext>
                  </a:extLst>
                </a:gridCol>
                <a:gridCol w="3243951">
                  <a:extLst>
                    <a:ext uri="{9D8B030D-6E8A-4147-A177-3AD203B41FA5}">
                      <a16:colId xmlns:a16="http://schemas.microsoft.com/office/drawing/2014/main" val="1397129273"/>
                    </a:ext>
                  </a:extLst>
                </a:gridCol>
              </a:tblGrid>
              <a:tr h="761714">
                <a:tc gridSpan="3">
                  <a:txBody>
                    <a:bodyPr/>
                    <a:lstStyle/>
                    <a:p>
                      <a:pPr marL="0" lvl="0" indent="0">
                        <a:spcAft>
                          <a:spcPts val="0"/>
                        </a:spcAft>
                        <a:buFont typeface="+mj-lt"/>
                        <a:buNone/>
                        <a:tabLst>
                          <a:tab pos="457200" algn="l"/>
                        </a:tabLst>
                      </a:pPr>
                      <a:endParaRPr lang="sr-Cyrl-RS" sz="1200" dirty="0">
                        <a:effectLst/>
                        <a:latin typeface="Times New Roman" panose="02020603050405020304" pitchFamily="18" charset="0"/>
                        <a:ea typeface="Times New Roman" panose="02020603050405020304" pitchFamily="18" charset="0"/>
                      </a:endParaRPr>
                    </a:p>
                    <a:p>
                      <a:pPr marL="0" lvl="0" indent="0">
                        <a:spcAft>
                          <a:spcPts val="0"/>
                        </a:spcAft>
                        <a:buFont typeface="+mj-lt"/>
                        <a:buNone/>
                        <a:tabLst>
                          <a:tab pos="457200" algn="l"/>
                        </a:tabLst>
                      </a:pPr>
                      <a:r>
                        <a:rPr lang="en-US" sz="1400" dirty="0">
                          <a:effectLst/>
                          <a:latin typeface="Arial" panose="020B0604020202020204" pitchFamily="34" charset="0"/>
                          <a:ea typeface="Times New Roman" panose="02020603050405020304" pitchFamily="18" charset="0"/>
                        </a:rPr>
                        <a:t>7) </a:t>
                      </a:r>
                      <a:r>
                        <a:rPr lang="sr-Cyrl-R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уз сагласност стечајног судије, на терет стечајне масе осигура имовину стечајног дужника, у целини или делимично, ако је потребно ради њене заштите</a:t>
                      </a:r>
                      <a:endParaRPr lang="sr-Latn-R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170602809"/>
                  </a:ext>
                </a:extLst>
              </a:tr>
              <a:tr h="469040">
                <a:tc>
                  <a:txBody>
                    <a:bodyPr/>
                    <a:lstStyle/>
                    <a:p>
                      <a:pP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377410"/>
                  </a:ext>
                </a:extLst>
              </a:tr>
              <a:tr h="2665998">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анализира структуру и карактер целокупне имовине стечајног дужника, те да стечајном судији предложи на сагласност потребу осигурања имовине стечајног дужника  и у случају да потреба постоји, избор најоптималније врсте осигурања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Aft>
                          <a:spcPts val="0"/>
                        </a:spcAft>
                        <a:buFont typeface="Symbol" panose="05050102010706020507" pitchFamily="18" charset="2"/>
                        <a:buNone/>
                        <a:tabLst>
                          <a:tab pos="228600" algn="l"/>
                        </a:tabLst>
                      </a:pPr>
                      <a:endParaRPr lang="sr-Cyrl-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RS" sz="12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Одабир </a:t>
                      </a:r>
                      <a:r>
                        <a:rPr lang="sr-Cyrl-CS" sz="1200" dirty="0">
                          <a:effectLst/>
                          <a:latin typeface="Times New Roman" panose="02020603050405020304" pitchFamily="18" charset="0"/>
                          <a:ea typeface="Times New Roman" panose="02020603050405020304" pitchFamily="18" charset="0"/>
                        </a:rPr>
                        <a:t>делова имовине стечајног дужника (или имовине у целини) коју је потребно осигурати,</a:t>
                      </a:r>
                    </a:p>
                    <a:p>
                      <a:pPr marL="0" lvl="0" indent="0" algn="just">
                        <a:spcAft>
                          <a:spcPts val="0"/>
                        </a:spcAft>
                        <a:buFont typeface="Symbol" panose="05050102010706020507" pitchFamily="18" charset="2"/>
                        <a:buNone/>
                        <a:tabLst>
                          <a:tab pos="228600" algn="l"/>
                        </a:tabLst>
                      </a:pPr>
                      <a:endParaRPr lang="sr-Latn-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Одабир врста осигурања за конкретну врсту имовине (основно или додатно)</a:t>
                      </a:r>
                    </a:p>
                    <a:p>
                      <a:pPr marL="0" lvl="0" indent="0" algn="just">
                        <a:spcAft>
                          <a:spcPts val="0"/>
                        </a:spcAft>
                        <a:buFont typeface="Symbol" panose="05050102010706020507" pitchFamily="18" charset="2"/>
                        <a:buNone/>
                        <a:tabLst>
                          <a:tab pos="228600" algn="l"/>
                        </a:tabLst>
                      </a:pPr>
                      <a:endParaRPr lang="sr-Latn-RS" sz="1200" dirty="0">
                        <a:effectLst/>
                        <a:latin typeface="Times New Roman" panose="02020603050405020304" pitchFamily="18" charset="0"/>
                        <a:ea typeface="Times New Roman" panose="02020603050405020304" pitchFamily="18" charset="0"/>
                      </a:endParaRPr>
                    </a:p>
                    <a:p>
                      <a:pPr marL="0" lvl="0" indent="0" algn="just">
                        <a:spcAft>
                          <a:spcPts val="0"/>
                        </a:spcAft>
                        <a:buFont typeface="Symbol" panose="05050102010706020507" pitchFamily="18" charset="2"/>
                        <a:buNone/>
                        <a:tabLst>
                          <a:tab pos="228600" algn="l"/>
                        </a:tabLst>
                      </a:pPr>
                      <a:r>
                        <a:rPr lang="sr-Cyrl-CS" sz="1200" dirty="0">
                          <a:effectLst/>
                          <a:latin typeface="Times New Roman" panose="02020603050405020304" pitchFamily="18" charset="0"/>
                          <a:ea typeface="Times New Roman" panose="02020603050405020304" pitchFamily="18" charset="0"/>
                        </a:rPr>
                        <a:t>- Одабир најповољнијег осигуравајућег друштва</a:t>
                      </a:r>
                      <a:endParaRPr lang="sr-Latn-RS" sz="1200" dirty="0">
                        <a:effectLst/>
                        <a:latin typeface="Times New Roman" panose="02020603050405020304" pitchFamily="18" charset="0"/>
                        <a:ea typeface="Times New Roman" panose="02020603050405020304" pitchFamily="18" charset="0"/>
                      </a:endParaRPr>
                    </a:p>
                    <a:p>
                      <a:pPr marL="0" lvl="0" indent="0">
                        <a:spcAft>
                          <a:spcPts val="0"/>
                        </a:spcAft>
                        <a:buFont typeface="Symbol" panose="05050102010706020507" pitchFamily="18" charset="2"/>
                        <a:buNone/>
                        <a:tabLst>
                          <a:tab pos="228600" algn="l"/>
                        </a:tabLs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RS" sz="1200" dirty="0">
                        <a:effectLst/>
                        <a:latin typeface="Times New Roman" panose="02020603050405020304" pitchFamily="18" charset="0"/>
                        <a:ea typeface="Times New Roman" panose="02020603050405020304" pitchFamily="18" charset="0"/>
                      </a:endParaRPr>
                    </a:p>
                    <a:p>
                      <a:pPr algn="just">
                        <a:spcAft>
                          <a:spcPts val="0"/>
                        </a:spcAft>
                      </a:pPr>
                      <a:r>
                        <a:rPr lang="sr-Cyrl-R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Погрешна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одлука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ће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довести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до</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примене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недовољних</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 неадекватних облика и врста осигурања имовине,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чиме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се</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директно </a:t>
                      </a:r>
                      <a:r>
                        <a:rPr lang="en-US" sz="1200" dirty="0" err="1">
                          <a:effectLst/>
                          <a:latin typeface="Times New Roman" panose="02020603050405020304" pitchFamily="18" charset="0"/>
                          <a:ea typeface="Times New Roman" panose="02020603050405020304" pitchFamily="18" charset="0"/>
                        </a:rPr>
                        <a:t>угрожава</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стечајна маса (или имовина на којој постоји установљено обезбеђење разлучних или заложних поверилаца)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или</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се </a:t>
                      </a:r>
                      <a:r>
                        <a:rPr lang="en-US" sz="1200" dirty="0" err="1">
                          <a:effectLst/>
                          <a:latin typeface="Times New Roman" panose="02020603050405020304" pitchFamily="18" charset="0"/>
                          <a:ea typeface="Times New Roman" panose="02020603050405020304" pitchFamily="18" charset="0"/>
                        </a:rPr>
                        <a:t>неоправдано</a:t>
                      </a:r>
                      <a:r>
                        <a:rPr lang="en-US" sz="1200" dirty="0">
                          <a:effectLst/>
                          <a:latin typeface="Times New Roman" panose="02020603050405020304" pitchFamily="18" charset="0"/>
                          <a:ea typeface="Times New Roman" panose="02020603050405020304" pitchFamily="18" charset="0"/>
                        </a:rPr>
                        <a:t> </a:t>
                      </a:r>
                      <a:r>
                        <a:rPr lang="sr-Cyrl-CS" sz="1200" dirty="0">
                          <a:effectLst/>
                          <a:latin typeface="Times New Roman" panose="02020603050405020304" pitchFamily="18" charset="0"/>
                          <a:ea typeface="Times New Roman" panose="02020603050405020304" pitchFamily="18" charset="0"/>
                        </a:rPr>
                        <a:t>поскупљује стечајни поступак</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чиме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смањује</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потенцијална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деобна</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маса</a:t>
                      </a:r>
                      <a:r>
                        <a:rPr lang="en-US" sz="1200" dirty="0">
                          <a:effectLst/>
                          <a:latin typeface="Times New Roman" panose="02020603050405020304" pitchFamily="18" charset="0"/>
                          <a:ea typeface="Times New Roman" panose="02020603050405020304" pitchFamily="18" charset="0"/>
                        </a:rPr>
                        <a:t> на </a:t>
                      </a:r>
                      <a:r>
                        <a:rPr lang="en-US" sz="1200" dirty="0" err="1">
                          <a:effectLst/>
                          <a:latin typeface="Times New Roman" panose="02020603050405020304" pitchFamily="18" charset="0"/>
                          <a:ea typeface="Times New Roman" panose="02020603050405020304" pitchFamily="18" charset="0"/>
                        </a:rPr>
                        <a:t>штету</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поверилаца</a:t>
                      </a:r>
                      <a:endParaRPr lang="sr-Cyrl-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157725"/>
                  </a:ext>
                </a:extLst>
              </a:tr>
            </a:tbl>
          </a:graphicData>
        </a:graphic>
      </p:graphicFrame>
    </p:spTree>
    <p:extLst>
      <p:ext uri="{BB962C8B-B14F-4D97-AF65-F5344CB8AC3E}">
        <p14:creationId xmlns:p14="http://schemas.microsoft.com/office/powerpoint/2010/main" val="178854993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B06FE9FB-3A4D-4C36-846A-914BE11CC7D9}"/>
              </a:ext>
            </a:extLst>
          </p:cNvPr>
          <p:cNvGraphicFramePr>
            <a:graphicFrameLocks noGrp="1"/>
          </p:cNvGraphicFramePr>
          <p:nvPr>
            <p:ph idx="1"/>
            <p:extLst>
              <p:ext uri="{D42A27DB-BD31-4B8C-83A1-F6EECF244321}">
                <p14:modId xmlns:p14="http://schemas.microsoft.com/office/powerpoint/2010/main" val="3597954617"/>
              </p:ext>
            </p:extLst>
          </p:nvPr>
        </p:nvGraphicFramePr>
        <p:xfrm>
          <a:off x="956603" y="1083212"/>
          <a:ext cx="8412480" cy="4202753"/>
        </p:xfrm>
        <a:graphic>
          <a:graphicData uri="http://schemas.openxmlformats.org/drawingml/2006/table">
            <a:tbl>
              <a:tblPr firstRow="1" firstCol="1" lastRow="1" lastCol="1" bandRow="1" bandCol="1"/>
              <a:tblGrid>
                <a:gridCol w="2465654">
                  <a:extLst>
                    <a:ext uri="{9D8B030D-6E8A-4147-A177-3AD203B41FA5}">
                      <a16:colId xmlns:a16="http://schemas.microsoft.com/office/drawing/2014/main" val="1118883471"/>
                    </a:ext>
                  </a:extLst>
                </a:gridCol>
                <a:gridCol w="2729773">
                  <a:extLst>
                    <a:ext uri="{9D8B030D-6E8A-4147-A177-3AD203B41FA5}">
                      <a16:colId xmlns:a16="http://schemas.microsoft.com/office/drawing/2014/main" val="1093837178"/>
                    </a:ext>
                  </a:extLst>
                </a:gridCol>
                <a:gridCol w="3217053">
                  <a:extLst>
                    <a:ext uri="{9D8B030D-6E8A-4147-A177-3AD203B41FA5}">
                      <a16:colId xmlns:a16="http://schemas.microsoft.com/office/drawing/2014/main" val="6882564"/>
                    </a:ext>
                  </a:extLst>
                </a:gridCol>
              </a:tblGrid>
              <a:tr h="812024">
                <a:tc gridSpan="3">
                  <a:txBody>
                    <a:bodyPr/>
                    <a:lstStyle/>
                    <a:p>
                      <a:pPr>
                        <a:spcAft>
                          <a:spcPts val="0"/>
                        </a:spcAft>
                        <a:buFontTx/>
                        <a:buNone/>
                      </a:pPr>
                      <a:endParaRPr lang="sr-Latn-RS" sz="1400" dirty="0">
                        <a:effectLst/>
                        <a:latin typeface="Times New Roman" panose="02020603050405020304" pitchFamily="18" charset="0"/>
                        <a:ea typeface="Times New Roman" panose="02020603050405020304" pitchFamily="18" charset="0"/>
                      </a:endParaRPr>
                    </a:p>
                    <a:p>
                      <a:pPr marL="0" lvl="0" indent="0">
                        <a:spcAft>
                          <a:spcPts val="0"/>
                        </a:spcAft>
                        <a:buFontTx/>
                        <a:buNone/>
                        <a:tabLst>
                          <a:tab pos="457200" algn="l"/>
                        </a:tabLst>
                      </a:pPr>
                      <a:r>
                        <a:rPr lang="en-US" sz="1400" dirty="0">
                          <a:effectLst/>
                          <a:latin typeface="Arial" panose="020B0604020202020204" pitchFamily="34" charset="0"/>
                          <a:ea typeface="Times New Roman" panose="02020603050405020304" pitchFamily="18" charset="0"/>
                        </a:rPr>
                        <a:t>8) </a:t>
                      </a:r>
                      <a:r>
                        <a:rPr lang="sr-Cyrl-RS" sz="1400" dirty="0">
                          <a:effectLst/>
                          <a:latin typeface="Arial" panose="020B0604020202020204" pitchFamily="34" charset="0"/>
                          <a:ea typeface="Times New Roman" panose="02020603050405020304" pitchFamily="18" charset="0"/>
                        </a:rPr>
                        <a:t>    </a:t>
                      </a:r>
                      <a:r>
                        <a:rPr lang="sr-Cyrl-CS" sz="1400" dirty="0">
                          <a:effectLst/>
                          <a:latin typeface="Arial" panose="020B0604020202020204" pitchFamily="34" charset="0"/>
                          <a:ea typeface="Times New Roman" panose="02020603050405020304" pitchFamily="18" charset="0"/>
                        </a:rPr>
                        <a:t>подноси стечајном судији и одбору поверилаца и АЛСУ редован тромесечни извештај о току стечајног поступка и стању стечајне масе</a:t>
                      </a:r>
                      <a:endParaRPr lang="sr-Latn-R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3244794613"/>
                  </a:ext>
                </a:extLst>
              </a:tr>
              <a:tr h="509924">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ОБАВЕЗЕ</a:t>
                      </a:r>
                      <a:endParaRPr lang="sr-Cyrl-RS" sz="1200" dirty="0">
                        <a:effectLst/>
                        <a:latin typeface="Times New Roman" panose="02020603050405020304" pitchFamily="18" charset="0"/>
                        <a:ea typeface="Times New Roman" panose="02020603050405020304" pitchFamily="18" charset="0"/>
                      </a:endParaRPr>
                    </a:p>
                    <a:p>
                      <a:pPr algn="ctr">
                        <a:spcAft>
                          <a:spcPts val="0"/>
                        </a:spcAft>
                      </a:pP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ПРАВА</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RS"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РИЗИК</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5589926"/>
                  </a:ext>
                </a:extLst>
              </a:tr>
              <a:tr h="2842089">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Стечајни управник је дужан да сачињава и доставља свим прописаним лицима кварталне извештаје о току стечајног поступка и стању стечајне масе. Извештаји по садржини морају обухватати прописане елементе из чл.29 ЗОС и морају бити сачињени у форми предвиђеној Националним стандардом бр 4 Правилника о утврђивању националних стандарда за управљање стечајном масом</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algn="just">
                        <a:spcAft>
                          <a:spcPts val="0"/>
                        </a:spcAft>
                      </a:pPr>
                      <a:r>
                        <a:rPr lang="sr-Cyrl-CS" sz="1200" dirty="0">
                          <a:effectLst/>
                          <a:latin typeface="Times New Roman" panose="02020603050405020304" pitchFamily="18" charset="0"/>
                          <a:ea typeface="Times New Roman" panose="02020603050405020304" pitchFamily="18" charset="0"/>
                        </a:rPr>
                        <a:t>- У коментарима уз обавезну садржину кварталног извештаја, стечајни управник може изнети и сопствена запажања или податке који су условили или су битно утицали на одређене активности у току квартала или изазвали промене на стечајној маси </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sr-Cyrl-C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Нетачно или непотпуно извештавање може довести Суд, АЛСу, одбор поверилаца и друга заинтересована лица у заблуду у погледу стварног стања имовине или обавеза стечајног дужника, услед чега исти потенцијално могу бити изложени штети за коју је одговоран стечани управник.</a:t>
                      </a:r>
                    </a:p>
                    <a:p>
                      <a:pPr marL="0" indent="0" algn="just">
                        <a:spcAft>
                          <a:spcPts val="0"/>
                        </a:spcAft>
                        <a:buFontTx/>
                        <a:buNone/>
                      </a:pPr>
                      <a:endParaRPr lang="sr-Latn-RS" sz="1200" dirty="0">
                        <a:effectLst/>
                        <a:latin typeface="Times New Roman" panose="02020603050405020304" pitchFamily="18" charset="0"/>
                        <a:ea typeface="Times New Roman" panose="02020603050405020304" pitchFamily="18" charset="0"/>
                      </a:endParaRPr>
                    </a:p>
                    <a:p>
                      <a:pPr marL="0" indent="0" algn="just">
                        <a:spcAft>
                          <a:spcPts val="0"/>
                        </a:spcAft>
                        <a:buFontTx/>
                        <a:buNone/>
                      </a:pPr>
                      <a:r>
                        <a:rPr lang="sr-Cyrl-CS" sz="1200" dirty="0">
                          <a:effectLst/>
                          <a:latin typeface="Times New Roman" panose="02020603050405020304" pitchFamily="18" charset="0"/>
                          <a:ea typeface="Times New Roman" panose="02020603050405020304" pitchFamily="18" charset="0"/>
                        </a:rPr>
                        <a:t>- Неблаговремено извештавање од стране стечајног управника може бити један од разлога за његово разрешење</a:t>
                      </a:r>
                      <a:endParaRPr lang="sr-Latn-R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495366"/>
                  </a:ext>
                </a:extLst>
              </a:tr>
            </a:tbl>
          </a:graphicData>
        </a:graphic>
      </p:graphicFrame>
    </p:spTree>
    <p:extLst>
      <p:ext uri="{BB962C8B-B14F-4D97-AF65-F5344CB8AC3E}">
        <p14:creationId xmlns:p14="http://schemas.microsoft.com/office/powerpoint/2010/main" val="4255118038"/>
      </p:ext>
    </p:extLst>
  </p:cSld>
  <p:clrMapOvr>
    <a:masterClrMapping/>
  </p:clrMapOvr>
  <p:transition spd="slow">
    <p:wipe/>
  </p:transition>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710</TotalTime>
  <Words>3292</Words>
  <Application>Microsoft Office PowerPoint</Application>
  <PresentationFormat>Widescreen</PresentationFormat>
  <Paragraphs>305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Symbol</vt:lpstr>
      <vt:lpstr>Times New Roman</vt:lpstr>
      <vt:lpstr>Trebuchet MS</vt:lpstr>
      <vt:lpstr>Wingdings 3</vt:lpstr>
      <vt:lpstr>Facet</vt:lpstr>
      <vt:lpstr>ПРАВА И ОДГОВОРНОСТ СТЕЧАЈНОГ УПРАВНИКА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Marija MM. Maric</cp:lastModifiedBy>
  <cp:revision>103</cp:revision>
  <dcterms:created xsi:type="dcterms:W3CDTF">2015-04-14T07:41:11Z</dcterms:created>
  <dcterms:modified xsi:type="dcterms:W3CDTF">2017-09-25T09:31:09Z</dcterms:modified>
</cp:coreProperties>
</file>