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handoutMasterIdLst>
    <p:handoutMasterId r:id="rId9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58" autoAdjust="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C2C04-8FA1-42DC-A566-92846939C78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E8766D-2DF5-4D2B-84B4-43D2CF1378BF}">
      <dgm:prSet phldrT="[Text]"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sr-Cyrl-RS"/>
            <a:t>ЕФИ обухвата информације на дан отварања стечајног поступка на основу којих повериоци одлучују о начину спровођења стечајног поступка</a:t>
          </a:r>
          <a:endParaRPr lang="en-US"/>
        </a:p>
      </dgm:t>
    </dgm:pt>
    <dgm:pt modelId="{4F038D71-5F7F-4806-893A-2AA4D3DBDD54}" type="parTrans" cxnId="{2FFBCEAA-E62C-45AE-AF4A-FE34557ECF37}">
      <dgm:prSet/>
      <dgm:spPr/>
      <dgm:t>
        <a:bodyPr/>
        <a:lstStyle/>
        <a:p>
          <a:endParaRPr lang="en-US"/>
        </a:p>
      </dgm:t>
    </dgm:pt>
    <dgm:pt modelId="{AD6E1E4E-DF4B-4770-9224-F2569CE10226}" type="sibTrans" cxnId="{2FFBCEAA-E62C-45AE-AF4A-FE34557ECF37}">
      <dgm:prSet/>
      <dgm:spPr/>
      <dgm:t>
        <a:bodyPr/>
        <a:lstStyle/>
        <a:p>
          <a:endParaRPr lang="en-US"/>
        </a:p>
      </dgm:t>
    </dgm:pt>
    <dgm:pt modelId="{0A70805B-E73D-4A57-B72B-A400E2C9D2B7}">
      <dgm:prSet phldrT="[Text]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sr-Cyrl-RS" dirty="0"/>
            <a:t>Стечајни управник израђује извештај и одговоран је за тачност и свеобухватност унетих података</a:t>
          </a:r>
          <a:endParaRPr lang="en-US" dirty="0"/>
        </a:p>
      </dgm:t>
    </dgm:pt>
    <dgm:pt modelId="{E940C09D-6BA9-4976-A0BB-C53868A7EEAA}" type="parTrans" cxnId="{8C8EA1B5-C6B3-4B8A-A033-3B414479C879}">
      <dgm:prSet/>
      <dgm:spPr/>
      <dgm:t>
        <a:bodyPr/>
        <a:lstStyle/>
        <a:p>
          <a:endParaRPr lang="en-US"/>
        </a:p>
      </dgm:t>
    </dgm:pt>
    <dgm:pt modelId="{AA7ED22F-B25E-40D4-B91F-FA4FBEC432B8}" type="sibTrans" cxnId="{8C8EA1B5-C6B3-4B8A-A033-3B414479C879}">
      <dgm:prSet/>
      <dgm:spPr/>
      <dgm:t>
        <a:bodyPr/>
        <a:lstStyle/>
        <a:p>
          <a:endParaRPr lang="en-US"/>
        </a:p>
      </dgm:t>
    </dgm:pt>
    <dgm:pt modelId="{2A9F61D7-09FA-436A-BE24-DC9C320A8D35}">
      <dgm:prSet phldrT="[Text]"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sr-Cyrl-RS"/>
            <a:t>Стечајни управник израђује извештај на основу свих расположивих информација којима располаже у моменту израде извештаја</a:t>
          </a:r>
          <a:endParaRPr lang="en-US"/>
        </a:p>
      </dgm:t>
    </dgm:pt>
    <dgm:pt modelId="{5E68CDC8-2825-4BE9-B68C-E06250A379A7}" type="parTrans" cxnId="{B07FCFFE-EE6A-4245-9502-E1F2992DCAE7}">
      <dgm:prSet/>
      <dgm:spPr/>
      <dgm:t>
        <a:bodyPr/>
        <a:lstStyle/>
        <a:p>
          <a:endParaRPr lang="en-US"/>
        </a:p>
      </dgm:t>
    </dgm:pt>
    <dgm:pt modelId="{0D594C73-9396-4841-AE2E-BC1F87CA5E73}" type="sibTrans" cxnId="{B07FCFFE-EE6A-4245-9502-E1F2992DCAE7}">
      <dgm:prSet/>
      <dgm:spPr/>
      <dgm:t>
        <a:bodyPr/>
        <a:lstStyle/>
        <a:p>
          <a:endParaRPr lang="en-US"/>
        </a:p>
      </dgm:t>
    </dgm:pt>
    <dgm:pt modelId="{F7AEFE5D-29F6-4C7F-9FB7-DA1002D5DB55}" type="pres">
      <dgm:prSet presAssocID="{233C2C04-8FA1-42DC-A566-92846939C7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5F823-4A6F-4091-9B23-D44DC114A697}" type="pres">
      <dgm:prSet presAssocID="{67E8766D-2DF5-4D2B-84B4-43D2CF1378BF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1BF79-BE63-4131-9483-4387C7B8C53A}" type="pres">
      <dgm:prSet presAssocID="{AD6E1E4E-DF4B-4770-9224-F2569CE10226}" presName="space" presStyleCnt="0"/>
      <dgm:spPr/>
    </dgm:pt>
    <dgm:pt modelId="{F5812942-B260-4A2F-8B6A-9554F901B643}" type="pres">
      <dgm:prSet presAssocID="{0A70805B-E73D-4A57-B72B-A400E2C9D2B7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0EDA2-1C45-49F3-A3CE-8B8984B6E35F}" type="pres">
      <dgm:prSet presAssocID="{AA7ED22F-B25E-40D4-B91F-FA4FBEC432B8}" presName="space" presStyleCnt="0"/>
      <dgm:spPr/>
    </dgm:pt>
    <dgm:pt modelId="{99F6C63A-577F-473A-89B3-DE951C4C20AD}" type="pres">
      <dgm:prSet presAssocID="{2A9F61D7-09FA-436A-BE24-DC9C320A8D3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FBCEAA-E62C-45AE-AF4A-FE34557ECF37}" srcId="{233C2C04-8FA1-42DC-A566-92846939C78A}" destId="{67E8766D-2DF5-4D2B-84B4-43D2CF1378BF}" srcOrd="0" destOrd="0" parTransId="{4F038D71-5F7F-4806-893A-2AA4D3DBDD54}" sibTransId="{AD6E1E4E-DF4B-4770-9224-F2569CE10226}"/>
    <dgm:cxn modelId="{8C8EA1B5-C6B3-4B8A-A033-3B414479C879}" srcId="{233C2C04-8FA1-42DC-A566-92846939C78A}" destId="{0A70805B-E73D-4A57-B72B-A400E2C9D2B7}" srcOrd="1" destOrd="0" parTransId="{E940C09D-6BA9-4976-A0BB-C53868A7EEAA}" sibTransId="{AA7ED22F-B25E-40D4-B91F-FA4FBEC432B8}"/>
    <dgm:cxn modelId="{64F0F1ED-3194-465B-8D25-D12CE06D851F}" type="presOf" srcId="{233C2C04-8FA1-42DC-A566-92846939C78A}" destId="{F7AEFE5D-29F6-4C7F-9FB7-DA1002D5DB55}" srcOrd="0" destOrd="0" presId="urn:microsoft.com/office/officeart/2005/8/layout/venn3"/>
    <dgm:cxn modelId="{DC567079-A20D-43D9-AF28-FDB3F6894138}" type="presOf" srcId="{2A9F61D7-09FA-436A-BE24-DC9C320A8D35}" destId="{99F6C63A-577F-473A-89B3-DE951C4C20AD}" srcOrd="0" destOrd="0" presId="urn:microsoft.com/office/officeart/2005/8/layout/venn3"/>
    <dgm:cxn modelId="{C5372312-716E-4DC9-897F-7E90B6BD3244}" type="presOf" srcId="{0A70805B-E73D-4A57-B72B-A400E2C9D2B7}" destId="{F5812942-B260-4A2F-8B6A-9554F901B643}" srcOrd="0" destOrd="0" presId="urn:microsoft.com/office/officeart/2005/8/layout/venn3"/>
    <dgm:cxn modelId="{B07FCFFE-EE6A-4245-9502-E1F2992DCAE7}" srcId="{233C2C04-8FA1-42DC-A566-92846939C78A}" destId="{2A9F61D7-09FA-436A-BE24-DC9C320A8D35}" srcOrd="2" destOrd="0" parTransId="{5E68CDC8-2825-4BE9-B68C-E06250A379A7}" sibTransId="{0D594C73-9396-4841-AE2E-BC1F87CA5E73}"/>
    <dgm:cxn modelId="{D4E76282-0FA2-44E8-A552-21D108EA34C0}" type="presOf" srcId="{67E8766D-2DF5-4D2B-84B4-43D2CF1378BF}" destId="{DBD5F823-4A6F-4091-9B23-D44DC114A697}" srcOrd="0" destOrd="0" presId="urn:microsoft.com/office/officeart/2005/8/layout/venn3"/>
    <dgm:cxn modelId="{7AC04D18-302C-4A5E-9099-33566C27C921}" type="presParOf" srcId="{F7AEFE5D-29F6-4C7F-9FB7-DA1002D5DB55}" destId="{DBD5F823-4A6F-4091-9B23-D44DC114A697}" srcOrd="0" destOrd="0" presId="urn:microsoft.com/office/officeart/2005/8/layout/venn3"/>
    <dgm:cxn modelId="{FAB34783-6FE0-40FE-803A-1D321F633A57}" type="presParOf" srcId="{F7AEFE5D-29F6-4C7F-9FB7-DA1002D5DB55}" destId="{4381BF79-BE63-4131-9483-4387C7B8C53A}" srcOrd="1" destOrd="0" presId="urn:microsoft.com/office/officeart/2005/8/layout/venn3"/>
    <dgm:cxn modelId="{760ABABD-036C-411B-B57D-3F0FE63D04BB}" type="presParOf" srcId="{F7AEFE5D-29F6-4C7F-9FB7-DA1002D5DB55}" destId="{F5812942-B260-4A2F-8B6A-9554F901B643}" srcOrd="2" destOrd="0" presId="urn:microsoft.com/office/officeart/2005/8/layout/venn3"/>
    <dgm:cxn modelId="{5A88ADC9-43A9-41F2-B4DE-8E9F9910B7CD}" type="presParOf" srcId="{F7AEFE5D-29F6-4C7F-9FB7-DA1002D5DB55}" destId="{1550EDA2-1C45-49F3-A3CE-8B8984B6E35F}" srcOrd="3" destOrd="0" presId="urn:microsoft.com/office/officeart/2005/8/layout/venn3"/>
    <dgm:cxn modelId="{AE9F7B06-CA25-40DE-A2E6-362568DADE2D}" type="presParOf" srcId="{F7AEFE5D-29F6-4C7F-9FB7-DA1002D5DB55}" destId="{99F6C63A-577F-473A-89B3-DE951C4C20A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5F823-4A6F-4091-9B23-D44DC114A697}">
      <dsp:nvSpPr>
        <dsp:cNvPr id="0" name=""/>
        <dsp:cNvSpPr/>
      </dsp:nvSpPr>
      <dsp:spPr>
        <a:xfrm>
          <a:off x="4173" y="540847"/>
          <a:ext cx="3649305" cy="3649305"/>
        </a:xfrm>
        <a:prstGeom prst="ellipse">
          <a:avLst/>
        </a:prstGeom>
        <a:solidFill>
          <a:schemeClr val="accent4">
            <a:lumMod val="20000"/>
            <a:lumOff val="80000"/>
            <a:alpha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0833" tIns="24130" rIns="20083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kern="1200"/>
            <a:t>ЕФИ обухвата информације на дан отварања стечајног поступка на основу којих повериоци одлучују о начину спровођења стечајног поступка</a:t>
          </a:r>
          <a:endParaRPr lang="en-US" sz="1900" kern="1200"/>
        </a:p>
      </dsp:txBody>
      <dsp:txXfrm>
        <a:off x="538601" y="1075275"/>
        <a:ext cx="2580449" cy="2580449"/>
      </dsp:txXfrm>
    </dsp:sp>
    <dsp:sp modelId="{F5812942-B260-4A2F-8B6A-9554F901B643}">
      <dsp:nvSpPr>
        <dsp:cNvPr id="0" name=""/>
        <dsp:cNvSpPr/>
      </dsp:nvSpPr>
      <dsp:spPr>
        <a:xfrm>
          <a:off x="2923617" y="540847"/>
          <a:ext cx="3649305" cy="3649305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0833" tIns="24130" rIns="20083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kern="1200" dirty="0"/>
            <a:t>Стечајни управник израђује извештај и одговоран је за тачност и свеобухватност унетих података</a:t>
          </a:r>
          <a:endParaRPr lang="en-US" sz="1900" kern="1200" dirty="0"/>
        </a:p>
      </dsp:txBody>
      <dsp:txXfrm>
        <a:off x="3458045" y="1075275"/>
        <a:ext cx="2580449" cy="2580449"/>
      </dsp:txXfrm>
    </dsp:sp>
    <dsp:sp modelId="{99F6C63A-577F-473A-89B3-DE951C4C20AD}">
      <dsp:nvSpPr>
        <dsp:cNvPr id="0" name=""/>
        <dsp:cNvSpPr/>
      </dsp:nvSpPr>
      <dsp:spPr>
        <a:xfrm>
          <a:off x="5843061" y="540847"/>
          <a:ext cx="3649305" cy="3649305"/>
        </a:xfrm>
        <a:prstGeom prst="ellipse">
          <a:avLst/>
        </a:prstGeom>
        <a:solidFill>
          <a:schemeClr val="accent4">
            <a:lumMod val="20000"/>
            <a:lumOff val="80000"/>
            <a:alpha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0833" tIns="24130" rIns="20083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kern="1200"/>
            <a:t>Стечајни управник израђује извештај на основу свих расположивих информација којима располаже у моменту израде извештаја</a:t>
          </a:r>
          <a:endParaRPr lang="en-US" sz="1900" kern="1200"/>
        </a:p>
      </dsp:txBody>
      <dsp:txXfrm>
        <a:off x="6377489" y="1075275"/>
        <a:ext cx="2580449" cy="2580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E2A8-4905-4902-8A8A-2BA4E98DA3F5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5F82-932D-40F2-89E0-A35ECEBB2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6" y="272906"/>
            <a:ext cx="1997343" cy="8014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49" y="105509"/>
            <a:ext cx="1471515" cy="9483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7" y="5254251"/>
            <a:ext cx="3415196" cy="14499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83" y="5192665"/>
            <a:ext cx="2371925" cy="167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0" y="274778"/>
            <a:ext cx="1890823" cy="7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314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4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96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5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3963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480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10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238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466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896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324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801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176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240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su.gov.rs/" TargetMode="External"/><Relationship Id="rId7" Type="http://schemas.openxmlformats.org/officeDocument/2006/relationships/image" Target="../media/image14.png"/><Relationship Id="rId2" Type="http://schemas.openxmlformats.org/officeDocument/2006/relationships/hyperlink" Target="mailto:podrskaers@alsu.gov.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1507067" y="1921455"/>
            <a:ext cx="7766936" cy="1646302"/>
          </a:xfrm>
        </p:spPr>
        <p:txBody>
          <a:bodyPr/>
          <a:lstStyle/>
          <a:p>
            <a:r>
              <a:rPr lang="sr-Cyrl-RS" sz="2800" b="1" dirty="0"/>
              <a:t>ИЗВЕШТАЈ О ЕКОНОМСКО-ФИНАНСИЈСКОМ ПОЛОЖАЈУ СТЕЧАЈНОГ </a:t>
            </a:r>
            <a:r>
              <a:rPr lang="sr-Cyrl-RS" sz="2800" b="1" dirty="0" smtClean="0"/>
              <a:t>ДУЖНИКА</a:t>
            </a:r>
            <a:endParaRPr lang="en-US" sz="2800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>
          <a:xfrm>
            <a:off x="1507067" y="3760215"/>
            <a:ext cx="7766936" cy="1387518"/>
          </a:xfrm>
        </p:spPr>
        <p:txBody>
          <a:bodyPr>
            <a:normAutofit/>
          </a:bodyPr>
          <a:lstStyle/>
          <a:p>
            <a:r>
              <a:rPr lang="sr-Cyrl-RS" b="1" dirty="0"/>
              <a:t>СМЕРНИЦЕ ЗА ИЗРАДУ И НАЈЧЕШЋЕ НЕПРАВИЛНОСТИ У РАДУ СТЕЧАЈНИХ </a:t>
            </a:r>
            <a:r>
              <a:rPr lang="sr-Cyrl-RS" b="1" dirty="0" smtClean="0"/>
              <a:t>УПРАВНИКА</a:t>
            </a:r>
            <a:endParaRPr lang="sr-Latn-RS" b="1" dirty="0" smtClean="0"/>
          </a:p>
          <a:p>
            <a:r>
              <a:rPr lang="sr-Cyrl-RS" sz="1600" b="1" dirty="0" smtClean="0"/>
              <a:t>Јелена Тодић, супервизор </a:t>
            </a:r>
          </a:p>
          <a:p>
            <a:pPr>
              <a:spcBef>
                <a:spcPts val="0"/>
              </a:spcBef>
            </a:pPr>
            <a:r>
              <a:rPr lang="sr-Cyrl-RS" sz="1600" b="1" dirty="0" smtClean="0"/>
              <a:t>Центар за надзор и развој професије, АЛСУ</a:t>
            </a:r>
            <a:endParaRPr lang="en-US" sz="1600" dirty="0"/>
          </a:p>
        </p:txBody>
      </p:sp>
      <p:pic>
        <p:nvPicPr>
          <p:cNvPr id="4" name="Picture 3" descr="svajcarska banka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94" y="5357610"/>
            <a:ext cx="2200863" cy="1171977"/>
          </a:xfrm>
          <a:prstGeom prst="rect">
            <a:avLst/>
          </a:prstGeom>
        </p:spPr>
      </p:pic>
      <p:pic>
        <p:nvPicPr>
          <p:cNvPr id="5" name="Picture 4" descr="Svetska banka logo m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05" y="218938"/>
            <a:ext cx="2197516" cy="1098758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9" y="5357611"/>
            <a:ext cx="2395471" cy="1199815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699" y="6010275"/>
            <a:ext cx="352022" cy="847725"/>
          </a:xfrm>
          <a:prstGeom prst="rect">
            <a:avLst/>
          </a:prstGeom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2" y="5580912"/>
            <a:ext cx="1648496" cy="884282"/>
          </a:xfrm>
          <a:prstGeom prst="rect">
            <a:avLst/>
          </a:prstGeom>
        </p:spPr>
      </p:pic>
      <p:pic>
        <p:nvPicPr>
          <p:cNvPr id="10" name="Picture 9" descr="alsu ma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36" y="296103"/>
            <a:ext cx="2215166" cy="888865"/>
          </a:xfrm>
          <a:prstGeom prst="rect">
            <a:avLst/>
          </a:prstGeom>
        </p:spPr>
      </p:pic>
      <p:pic>
        <p:nvPicPr>
          <p:cNvPr id="13" name="Picture 12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56" y="0"/>
            <a:ext cx="528319" cy="386365"/>
          </a:xfrm>
          <a:prstGeom prst="rect">
            <a:avLst/>
          </a:prstGeom>
        </p:spPr>
      </p:pic>
      <p:pic>
        <p:nvPicPr>
          <p:cNvPr id="28" name="Picture 27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724" y="360207"/>
            <a:ext cx="669702" cy="682982"/>
          </a:xfrm>
          <a:prstGeom prst="rect">
            <a:avLst/>
          </a:prstGeom>
        </p:spPr>
      </p:pic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0" y="308691"/>
            <a:ext cx="167426" cy="1339805"/>
          </a:xfrm>
          <a:prstGeom prst="rect">
            <a:avLst/>
          </a:prstGeom>
        </p:spPr>
      </p:pic>
      <p:pic>
        <p:nvPicPr>
          <p:cNvPr id="2" name="Picture 2" descr="C:\Documents and Settings\marija\Desktop\9ec15154581310b83bca37f2cbaec18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-1"/>
            <a:ext cx="2897747" cy="1378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60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590" y="484742"/>
            <a:ext cx="11044409" cy="6114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sr-Cyrl-RS" sz="2400" dirty="0"/>
              <a:t>Први извештај стечајног управника</a:t>
            </a:r>
            <a:endParaRPr lang="en-US" sz="2400" dirty="0"/>
          </a:p>
          <a:p>
            <a:pPr lvl="0"/>
            <a:endParaRPr lang="en-US" sz="2300" dirty="0"/>
          </a:p>
          <a:p>
            <a:pPr lvl="0"/>
            <a:r>
              <a:rPr lang="sr-Cyrl-RS" sz="2400" dirty="0"/>
              <a:t>Р</a:t>
            </a:r>
            <a:r>
              <a:rPr lang="sr-Cyrl-RS" sz="2400" dirty="0" smtClean="0"/>
              <a:t>езултат </a:t>
            </a:r>
            <a:r>
              <a:rPr lang="sr-Cyrl-RS" sz="2400" dirty="0"/>
              <a:t>рада у току првих месец дана ангажовања </a:t>
            </a:r>
            <a:endParaRPr lang="sr-Cyrl-RS" sz="2400" dirty="0" smtClean="0"/>
          </a:p>
          <a:p>
            <a:pPr lvl="0"/>
            <a:endParaRPr lang="en-US" sz="2300" dirty="0"/>
          </a:p>
          <a:p>
            <a:r>
              <a:rPr lang="sr-Cyrl-RS" sz="2400" dirty="0"/>
              <a:t>Показатељ квалитета рада стечајног управника</a:t>
            </a:r>
            <a:endParaRPr lang="en-US" sz="2400" dirty="0"/>
          </a:p>
          <a:p>
            <a:pPr lvl="0"/>
            <a:endParaRPr lang="en-US" sz="2300" dirty="0"/>
          </a:p>
          <a:p>
            <a:pPr lvl="0"/>
            <a:r>
              <a:rPr lang="sr-Cyrl-RS" sz="2400" dirty="0"/>
              <a:t>Сачињавање и достављање </a:t>
            </a:r>
            <a:r>
              <a:rPr lang="sr-Cyrl-RS" sz="2400" dirty="0" smtClean="0"/>
              <a:t>прописано </a:t>
            </a:r>
            <a:r>
              <a:rPr lang="sr-Cyrl-RS" sz="2400" dirty="0"/>
              <a:t>је Законом о стечају (Законом о стечајном поступку) и Правилником о утврђивању националних стандарда за управљање стечајном масом (бр. 2, 3. и 4.) </a:t>
            </a:r>
            <a:endParaRPr lang="sr-Cyrl-RS" sz="2400" dirty="0" smtClean="0"/>
          </a:p>
          <a:p>
            <a:pPr marL="0" lvl="0" indent="0">
              <a:buNone/>
            </a:pPr>
            <a:endParaRPr lang="sr-Cyrl-RS" sz="2400" dirty="0"/>
          </a:p>
          <a:p>
            <a:pPr lvl="0"/>
            <a:r>
              <a:rPr lang="sr-Cyrl-RS" sz="2400" dirty="0" smtClean="0"/>
              <a:t>Делокруг </a:t>
            </a:r>
            <a:r>
              <a:rPr lang="sr-Cyrl-RS" sz="2400" dirty="0"/>
              <a:t>послова стечајног управника и </a:t>
            </a:r>
            <a:r>
              <a:rPr lang="sr-Cyrl-RS" sz="2400" dirty="0" smtClean="0"/>
              <a:t>нарочита </a:t>
            </a:r>
            <a:r>
              <a:rPr lang="sr-Cyrl-RS" sz="2400" dirty="0"/>
              <a:t>дужност (члан 27. став 1. тачка 4)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19945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590" y="484743"/>
            <a:ext cx="11044409" cy="28974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sr-Cyrl-RS" sz="2400" dirty="0"/>
              <a:t>Национални </a:t>
            </a:r>
            <a:r>
              <a:rPr lang="sr-Cyrl-RS" sz="2400" dirty="0" smtClean="0"/>
              <a:t>стандард </a:t>
            </a:r>
            <a:r>
              <a:rPr lang="sr-Cyrl-RS" sz="2400" dirty="0"/>
              <a:t>о састављању извештаја стечајног управника o eкономско финансијском положају стечајног дужника - број </a:t>
            </a:r>
            <a:r>
              <a:rPr lang="sr-Cyrl-RS" sz="2400" dirty="0" smtClean="0"/>
              <a:t>3 </a:t>
            </a:r>
          </a:p>
          <a:p>
            <a:pPr marL="0" indent="0">
              <a:buNone/>
            </a:pPr>
            <a:r>
              <a:rPr lang="sr-Cyrl-RS" sz="2400" dirty="0">
                <a:sym typeface="Symbol" panose="05050102010706020507" pitchFamily="18" charset="2"/>
              </a:rPr>
              <a:t>	</a:t>
            </a:r>
            <a:r>
              <a:rPr lang="sr-Cyrl-RS" sz="2400" dirty="0" smtClean="0">
                <a:sym typeface="Symbol" panose="05050102010706020507" pitchFamily="18" charset="2"/>
              </a:rPr>
              <a:t> садржина ЕФИ-ја</a:t>
            </a:r>
            <a:endParaRPr lang="en-US" sz="23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2492897"/>
              </p:ext>
            </p:extLst>
          </p:nvPr>
        </p:nvGraphicFramePr>
        <p:xfrm>
          <a:off x="297455" y="1824036"/>
          <a:ext cx="9496540" cy="473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8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590" y="484742"/>
            <a:ext cx="11044409" cy="58389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sr-Cyrl-RS" sz="2400" dirty="0" smtClean="0"/>
              <a:t>Рокови и начин достављања ЕФИ-ја</a:t>
            </a:r>
          </a:p>
          <a:p>
            <a:endParaRPr lang="sr-Cyrl-RS" sz="2400" dirty="0" smtClean="0"/>
          </a:p>
          <a:p>
            <a:r>
              <a:rPr lang="sr-Cyrl-RS" sz="2400" dirty="0" smtClean="0"/>
              <a:t>Систем </a:t>
            </a:r>
            <a:r>
              <a:rPr lang="sr-Cyrl-RS" sz="2400" dirty="0"/>
              <a:t>за аутоматско вођење </a:t>
            </a:r>
            <a:r>
              <a:rPr lang="sr-Cyrl-RS" sz="2400" dirty="0" smtClean="0"/>
              <a:t>стечаја ЕРС</a:t>
            </a:r>
          </a:p>
          <a:p>
            <a:pPr lvl="1"/>
            <a:r>
              <a:rPr lang="sr-Cyrl-RS" sz="2400" dirty="0" smtClean="0"/>
              <a:t>Обука за рад у ЕРС-у</a:t>
            </a:r>
          </a:p>
          <a:p>
            <a:pPr lvl="1"/>
            <a:r>
              <a:rPr lang="sr-Cyrl-RS" sz="2400" dirty="0" smtClean="0"/>
              <a:t>Приручник </a:t>
            </a:r>
            <a:r>
              <a:rPr lang="sr-Cyrl-RS" sz="2400" dirty="0"/>
              <a:t>за коришћење </a:t>
            </a:r>
            <a:r>
              <a:rPr lang="sr-Cyrl-RS" sz="2400" dirty="0" smtClean="0"/>
              <a:t>ЕРС-а </a:t>
            </a:r>
          </a:p>
          <a:p>
            <a:pPr lvl="1"/>
            <a:r>
              <a:rPr lang="sr-Cyrl-RS" sz="2400" dirty="0" smtClean="0"/>
              <a:t>ЕРС </a:t>
            </a:r>
            <a:r>
              <a:rPr lang="sr-Cyrl-RS" sz="2400" dirty="0"/>
              <a:t>подршка Агенције (</a:t>
            </a:r>
            <a:r>
              <a:rPr lang="sr-Cyrl-RS" sz="2400" u="sng" dirty="0">
                <a:hlinkClick r:id="rId2"/>
              </a:rPr>
              <a:t>podrskaERS@alsu.gov.rs</a:t>
            </a:r>
            <a:r>
              <a:rPr lang="sr-Cyrl-RS" sz="2400" dirty="0" smtClean="0"/>
              <a:t>) </a:t>
            </a:r>
          </a:p>
          <a:p>
            <a:pPr lvl="1"/>
            <a:r>
              <a:rPr lang="sr-Cyrl-RS" sz="2400" dirty="0"/>
              <a:t>О</a:t>
            </a:r>
            <a:r>
              <a:rPr lang="sr-Cyrl-RS" sz="2400" dirty="0" smtClean="0"/>
              <a:t>дговори </a:t>
            </a:r>
            <a:r>
              <a:rPr lang="sr-Cyrl-RS" sz="2400" dirty="0"/>
              <a:t>на најчешћа питања која се налазе на порталу Агенције (</a:t>
            </a:r>
            <a:r>
              <a:rPr lang="en-US" sz="2400" u="sng" dirty="0">
                <a:hlinkClick r:id="rId3"/>
              </a:rPr>
              <a:t>www.alsu.gov.rs</a:t>
            </a:r>
            <a:r>
              <a:rPr lang="sr-Cyrl-RS" sz="2400" dirty="0"/>
              <a:t>)</a:t>
            </a:r>
            <a:endParaRPr lang="sr-Cyrl-RS" sz="2200" dirty="0" smtClean="0"/>
          </a:p>
          <a:p>
            <a:pPr marL="0" indent="0">
              <a:buNone/>
            </a:pPr>
            <a:endParaRPr lang="en-US" sz="2300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82" y="5189863"/>
            <a:ext cx="1333500" cy="1524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01" y="5647235"/>
            <a:ext cx="590550" cy="5810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 bwMode="auto">
          <a:xfrm>
            <a:off x="3519889" y="4770763"/>
            <a:ext cx="2133600" cy="194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58" y="5389888"/>
            <a:ext cx="498475" cy="70485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51351" y="5536281"/>
            <a:ext cx="1007068" cy="6686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3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ЕФИ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2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590" y="484742"/>
            <a:ext cx="11044409" cy="58389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sr-Cyrl-RS" sz="2400" b="1" dirty="0"/>
              <a:t>СТРУЧНИ НАДЗОР НАД РАДОМ СТЕЧАЈНИХ УПРАВНИКА  - ЕФИ</a:t>
            </a:r>
            <a:endParaRPr lang="en-US" sz="2400" dirty="0"/>
          </a:p>
          <a:p>
            <a:pPr lvl="0"/>
            <a:r>
              <a:rPr lang="sr-Cyrl-RS" sz="2400" dirty="0"/>
              <a:t>увид у документацију стечајног управника и стечајног дужника </a:t>
            </a:r>
            <a:r>
              <a:rPr lang="sr-Cyrl-RS" sz="2400" dirty="0" smtClean="0"/>
              <a:t>(</a:t>
            </a:r>
            <a:r>
              <a:rPr lang="sr-Cyrl-RS" dirty="0"/>
              <a:t>начин и рокови достављања </a:t>
            </a:r>
            <a:r>
              <a:rPr lang="sr-Cyrl-RS" dirty="0" smtClean="0"/>
              <a:t>ЕФИ-ја, примопредаја дужности, заштита имовине, попис имовине, процена </a:t>
            </a:r>
            <a:r>
              <a:rPr lang="sr-Cyrl-RS" dirty="0"/>
              <a:t>вредности </a:t>
            </a:r>
            <a:r>
              <a:rPr lang="sr-Cyrl-RS" dirty="0" smtClean="0"/>
              <a:t>имовине, издавање </a:t>
            </a:r>
            <a:r>
              <a:rPr lang="sr-Cyrl-RS" dirty="0"/>
              <a:t>имовине у </a:t>
            </a:r>
            <a:r>
              <a:rPr lang="sr-Cyrl-RS" dirty="0" smtClean="0"/>
              <a:t>закуп, трошкови </a:t>
            </a:r>
            <a:r>
              <a:rPr lang="sr-Cyrl-RS" dirty="0"/>
              <a:t>стечајног поступка и обавезе стечајне масе и исплате са рачуна стечајног </a:t>
            </a:r>
            <a:r>
              <a:rPr lang="sr-Cyrl-RS" dirty="0" smtClean="0"/>
              <a:t>дужника, сагласности </a:t>
            </a:r>
            <a:r>
              <a:rPr lang="sr-Cyrl-RS" dirty="0"/>
              <a:t>стечајног судије и одбора </a:t>
            </a:r>
            <a:r>
              <a:rPr lang="sr-Cyrl-RS" dirty="0" smtClean="0"/>
              <a:t>поверилаца, д</a:t>
            </a:r>
            <a:r>
              <a:rPr lang="sr-Cyrl-CS" dirty="0"/>
              <a:t>руге </a:t>
            </a:r>
            <a:r>
              <a:rPr lang="sr-Cyrl-CS" dirty="0" smtClean="0"/>
              <a:t>активности</a:t>
            </a:r>
            <a:r>
              <a:rPr lang="sr-Cyrl-RS" sz="2400" dirty="0"/>
              <a:t>)</a:t>
            </a:r>
            <a:endParaRPr lang="sr-Cyrl-RS" sz="2400" dirty="0" smtClean="0"/>
          </a:p>
          <a:p>
            <a:pPr lvl="1"/>
            <a:r>
              <a:rPr lang="sr-Cyrl-RS" sz="2400" dirty="0"/>
              <a:t>увид у јавно доступне податке о стечајном дужнику </a:t>
            </a:r>
            <a:r>
              <a:rPr lang="sr-Cyrl-RS" sz="1800" dirty="0"/>
              <a:t>(НБС, СКН, АПР – регистри, ЦРХОВ и др</a:t>
            </a:r>
            <a:r>
              <a:rPr lang="sr-Cyrl-RS" sz="1800" dirty="0" smtClean="0"/>
              <a:t>.)</a:t>
            </a:r>
          </a:p>
          <a:p>
            <a:pPr lvl="1"/>
            <a:r>
              <a:rPr lang="sr-Cyrl-RS" sz="2400" dirty="0"/>
              <a:t>поређење наведене документације са подацима који су евидентирани у ЕФИ-ју од стране стечајног </a:t>
            </a:r>
            <a:r>
              <a:rPr lang="sr-Cyrl-RS" sz="2400" dirty="0" smtClean="0"/>
              <a:t>управника</a:t>
            </a:r>
          </a:p>
          <a:p>
            <a:r>
              <a:rPr lang="sr-Cyrl-RS" sz="2400" dirty="0" smtClean="0"/>
              <a:t>Према </a:t>
            </a:r>
            <a:r>
              <a:rPr lang="sr-Cyrl-RS" sz="2400" dirty="0"/>
              <a:t>расположивим подацима, од оснивања је Агенцији достављено укупно 4.834 ЕФИ-ја</a:t>
            </a:r>
            <a:endParaRPr lang="sr-Cyrl-RS" sz="2400" dirty="0" smtClean="0"/>
          </a:p>
          <a:p>
            <a:pPr marL="0" indent="0">
              <a:buNone/>
            </a:pPr>
            <a:endParaRPr lang="en-US" sz="23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30645"/>
          <a:stretch/>
        </p:blipFill>
        <p:spPr bwMode="auto">
          <a:xfrm>
            <a:off x="6761946" y="5296535"/>
            <a:ext cx="1200150" cy="1561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9621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590" y="484742"/>
            <a:ext cx="11044409" cy="58389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sr-Cyrl-RS" sz="2400" b="1" dirty="0"/>
              <a:t>СМЕРНИЦЕ ЗА ИЗРАДУ </a:t>
            </a:r>
            <a:r>
              <a:rPr lang="sr-Cyrl-RS" sz="2400" b="1" dirty="0" smtClean="0"/>
              <a:t>ЕФИ-ЈА</a:t>
            </a:r>
          </a:p>
          <a:p>
            <a:endParaRPr lang="sr-Cyrl-RS" sz="2400" b="1" dirty="0"/>
          </a:p>
          <a:p>
            <a:endParaRPr lang="en-US" sz="2400" dirty="0"/>
          </a:p>
          <a:p>
            <a:r>
              <a:rPr lang="sr-Cyrl-RS" sz="2400" b="1" dirty="0"/>
              <a:t>НАЈЧЕШЋЕ НЕПРАВИЛНОСТИ У РАДУ СТЕЧАЈНИХ УПРАВНИКА </a:t>
            </a:r>
            <a:r>
              <a:rPr lang="sr-Cyrl-RS" sz="2400" b="1" dirty="0" smtClean="0"/>
              <a:t>У </a:t>
            </a:r>
            <a:r>
              <a:rPr lang="sr-Cyrl-RS" sz="2400" b="1" dirty="0"/>
              <a:t>ВЕЗИ СА ИЗРАДОМ </a:t>
            </a:r>
            <a:r>
              <a:rPr lang="sr-Cyrl-RS" sz="2400" b="1" dirty="0" smtClean="0"/>
              <a:t>ЕФИ-ЈА</a:t>
            </a:r>
          </a:p>
          <a:p>
            <a:endParaRPr lang="sr-Cyrl-RS" sz="2400" b="1" dirty="0"/>
          </a:p>
          <a:p>
            <a:endParaRPr lang="sr-Cyrl-RS" sz="2400" b="1" dirty="0" smtClean="0"/>
          </a:p>
          <a:p>
            <a:endParaRPr lang="sr-Cyrl-RS" sz="2400" b="1" dirty="0"/>
          </a:p>
          <a:p>
            <a:pPr algn="r"/>
            <a:r>
              <a:rPr lang="sr-Cyrl-RS" sz="2400" b="1" dirty="0" smtClean="0"/>
              <a:t>...примери извршеног надзора супервизора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68060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590" y="484742"/>
            <a:ext cx="11044409" cy="58389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sr-Cyrl-RS" sz="2400" b="1" dirty="0" smtClean="0"/>
              <a:t>ЗАКЉУЧАК</a:t>
            </a:r>
          </a:p>
          <a:p>
            <a:endParaRPr lang="en-US" sz="2400" dirty="0"/>
          </a:p>
          <a:p>
            <a:pPr lvl="0"/>
            <a:r>
              <a:rPr lang="sr-Cyrl-RS" sz="2400" dirty="0"/>
              <a:t>одређени број </a:t>
            </a:r>
            <a:r>
              <a:rPr lang="sr-Cyrl-RS" sz="2400" dirty="0" smtClean="0"/>
              <a:t>стечајних </a:t>
            </a:r>
            <a:r>
              <a:rPr lang="sr-Cyrl-RS" sz="2400" dirty="0"/>
              <a:t>управника и даље не разуме у потребној мери важност професионалног поступања и/или не придаје ЕФИ-ју одговарајући значај</a:t>
            </a:r>
            <a:endParaRPr lang="sr-Cyrl-RS" sz="2400" dirty="0" smtClean="0"/>
          </a:p>
          <a:p>
            <a:r>
              <a:rPr lang="sr-Cyrl-RS" sz="2400" dirty="0"/>
              <a:t>бројне </a:t>
            </a:r>
            <a:r>
              <a:rPr lang="sr-Cyrl-RS" sz="2400" dirty="0" smtClean="0"/>
              <a:t>отежавајуће </a:t>
            </a:r>
            <a:r>
              <a:rPr lang="sr-Cyrl-RS" sz="2400" dirty="0"/>
              <a:t>околности које у одређеној мери могу утицати на садржајност и информативност </a:t>
            </a:r>
            <a:r>
              <a:rPr lang="sr-Cyrl-RS" sz="2400" dirty="0" smtClean="0"/>
              <a:t>ЕФИ-ја</a:t>
            </a:r>
          </a:p>
          <a:p>
            <a:r>
              <a:rPr lang="sr-Cyrl-RS" sz="2400" dirty="0" smtClean="0"/>
              <a:t>Фокус надзора АЛСУ - </a:t>
            </a:r>
            <a:r>
              <a:rPr lang="sr-Cyrl-RS" sz="2400" dirty="0"/>
              <a:t>развој професије стечајних </a:t>
            </a:r>
            <a:r>
              <a:rPr lang="sr-Cyrl-RS" sz="2400" dirty="0" smtClean="0"/>
              <a:t>управника</a:t>
            </a:r>
          </a:p>
          <a:p>
            <a:endParaRPr lang="sr-Cyrl-RS" sz="2400" dirty="0"/>
          </a:p>
          <a:p>
            <a:pPr lvl="3"/>
            <a:r>
              <a:rPr lang="sr-Cyrl-RS" sz="1800" dirty="0" smtClean="0"/>
              <a:t>...</a:t>
            </a:r>
            <a:r>
              <a:rPr lang="sr-Cyrl-RS" sz="1800" dirty="0"/>
              <a:t> </a:t>
            </a:r>
            <a:r>
              <a:rPr lang="sr-Cyrl-RS" sz="1800" i="1" dirty="0"/>
              <a:t>радити у складу са законом и уз стална лична побољшања, уз обавезно очување личног и професионалног </a:t>
            </a:r>
            <a:r>
              <a:rPr lang="sr-Cyrl-RS" sz="1800" i="1" dirty="0" smtClean="0"/>
              <a:t>интегритета</a:t>
            </a:r>
            <a:endParaRPr lang="sr-Latn-RS" sz="1800" i="1" dirty="0" smtClean="0"/>
          </a:p>
          <a:p>
            <a:pPr lvl="8"/>
            <a:endParaRPr lang="sr-Latn-RS" sz="1800" i="1" dirty="0" smtClean="0"/>
          </a:p>
          <a:p>
            <a:pPr lvl="8"/>
            <a:endParaRPr lang="sr-Cyrl-RS" sz="1800" i="1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05548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393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Trebuchet MS</vt:lpstr>
      <vt:lpstr>Wingdings 3</vt:lpstr>
      <vt:lpstr>Facet</vt:lpstr>
      <vt:lpstr>ИЗВЕШТАЈ О ЕКОНОМСКО-ФИНАНСИЈСКОМ ПОЛОЖАЈУ СТЕЧАЈНОГ ДУЖНИКА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Jelena JT. Todic</cp:lastModifiedBy>
  <cp:revision>72</cp:revision>
  <cp:lastPrinted>2018-09-25T07:16:38Z</cp:lastPrinted>
  <dcterms:created xsi:type="dcterms:W3CDTF">2015-04-14T07:41:11Z</dcterms:created>
  <dcterms:modified xsi:type="dcterms:W3CDTF">2018-09-25T07:16:42Z</dcterms:modified>
</cp:coreProperties>
</file>