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3.xml" ContentType="application/vnd.openxmlformats-officedocument.theme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theme/theme4.xml" ContentType="application/vnd.openxmlformats-officedocument.theme+xml"/>
  <Override PartName="/ppt/theme/theme5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84" r:id="rId2"/>
    <p:sldMasterId id="2147483672" r:id="rId3"/>
    <p:sldMasterId id="2147483660" r:id="rId4"/>
  </p:sldMasterIdLst>
  <p:notesMasterIdLst>
    <p:notesMasterId r:id="rId23"/>
  </p:notesMasterIdLst>
  <p:sldIdLst>
    <p:sldId id="272" r:id="rId5"/>
    <p:sldId id="300" r:id="rId6"/>
    <p:sldId id="301" r:id="rId7"/>
    <p:sldId id="316" r:id="rId8"/>
    <p:sldId id="317" r:id="rId9"/>
    <p:sldId id="315" r:id="rId10"/>
    <p:sldId id="303" r:id="rId11"/>
    <p:sldId id="308" r:id="rId12"/>
    <p:sldId id="309" r:id="rId13"/>
    <p:sldId id="310" r:id="rId14"/>
    <p:sldId id="304" r:id="rId15"/>
    <p:sldId id="311" r:id="rId16"/>
    <p:sldId id="305" r:id="rId17"/>
    <p:sldId id="312" r:id="rId18"/>
    <p:sldId id="306" r:id="rId19"/>
    <p:sldId id="313" r:id="rId20"/>
    <p:sldId id="307" r:id="rId21"/>
    <p:sldId id="314" r:id="rId22"/>
  </p:sldIdLst>
  <p:sldSz cx="9144000" cy="6858000" type="screen4x3"/>
  <p:notesSz cx="6858000" cy="9947275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3133" userDrawn="1">
          <p15:clr>
            <a:srgbClr val="A4A3A4"/>
          </p15:clr>
        </p15:guide>
        <p15:guide id="2" pos="2159" userDrawn="1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33399"/>
    <a:srgbClr val="3333CC"/>
    <a:srgbClr val="0083E6"/>
    <a:srgbClr val="159BFF"/>
    <a:srgbClr val="C2E7F0"/>
    <a:srgbClr val="00808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987" autoAdjust="0"/>
    <p:restoredTop sz="94660"/>
  </p:normalViewPr>
  <p:slideViewPr>
    <p:cSldViewPr>
      <p:cViewPr varScale="1">
        <p:scale>
          <a:sx n="115" d="100"/>
          <a:sy n="115" d="100"/>
        </p:scale>
        <p:origin x="1476" y="11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>
      <p:cViewPr varScale="1">
        <p:scale>
          <a:sx n="51" d="100"/>
          <a:sy n="51" d="100"/>
        </p:scale>
        <p:origin x="-2964" y="-96"/>
      </p:cViewPr>
      <p:guideLst>
        <p:guide orient="horz" pos="3133"/>
        <p:guide pos="2159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theme" Target="theme/theme1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7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presProps" Target="presProps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notesMaster" Target="notesMasters/notesMaster1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2498" cy="497126"/>
          </a:xfrm>
          <a:prstGeom prst="rect">
            <a:avLst/>
          </a:prstGeom>
        </p:spPr>
        <p:txBody>
          <a:bodyPr vert="horz" lIns="92162" tIns="46081" rIns="92162" bIns="46081" rtlCol="0"/>
          <a:lstStyle>
            <a:lvl1pPr algn="l"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x-non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3892" y="0"/>
            <a:ext cx="2972498" cy="497126"/>
          </a:xfrm>
          <a:prstGeom prst="rect">
            <a:avLst/>
          </a:prstGeom>
        </p:spPr>
        <p:txBody>
          <a:bodyPr vert="horz" lIns="92162" tIns="46081" rIns="92162" bIns="46081" rtlCol="0"/>
          <a:lstStyle>
            <a:lvl1pPr algn="r"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fld id="{250AC5B1-2FDD-488B-AC14-D9F28D1B05E1}" type="datetimeFigureOut">
              <a:rPr lang="x-none"/>
              <a:pPr>
                <a:defRPr/>
              </a:pPr>
              <a:t>9/14/2021</a:t>
            </a:fld>
            <a:endParaRPr lang="x-non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941388" y="746125"/>
            <a:ext cx="4975225" cy="3730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162" tIns="46081" rIns="92162" bIns="46081" rtlCol="0" anchor="ctr"/>
          <a:lstStyle/>
          <a:p>
            <a:pPr lvl="0"/>
            <a:endParaRPr lang="x-none" noProof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963" y="4725076"/>
            <a:ext cx="5486078" cy="4475717"/>
          </a:xfrm>
          <a:prstGeom prst="rect">
            <a:avLst/>
          </a:prstGeom>
        </p:spPr>
        <p:txBody>
          <a:bodyPr vert="horz" lIns="92162" tIns="46081" rIns="92162" bIns="46081" rtlCol="0">
            <a:normAutofit/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x-none" noProof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448563"/>
            <a:ext cx="2972498" cy="497124"/>
          </a:xfrm>
          <a:prstGeom prst="rect">
            <a:avLst/>
          </a:prstGeom>
        </p:spPr>
        <p:txBody>
          <a:bodyPr vert="horz" lIns="92162" tIns="46081" rIns="92162" bIns="46081" rtlCol="0" anchor="b"/>
          <a:lstStyle>
            <a:lvl1pPr algn="l"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x-non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3892" y="9448563"/>
            <a:ext cx="2972498" cy="497124"/>
          </a:xfrm>
          <a:prstGeom prst="rect">
            <a:avLst/>
          </a:prstGeom>
        </p:spPr>
        <p:txBody>
          <a:bodyPr vert="horz" lIns="92162" tIns="46081" rIns="92162" bIns="46081" rtlCol="0" anchor="b"/>
          <a:lstStyle>
            <a:lvl1pPr algn="r"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fld id="{CA2E65FE-5207-443C-83DB-20FE5EC210AB}" type="slidenum">
              <a:rPr lang="x-none"/>
              <a:pPr>
                <a:defRPr/>
              </a:pPr>
              <a:t>‹#›</a:t>
            </a:fld>
            <a:endParaRPr lang="x-none"/>
          </a:p>
        </p:txBody>
      </p:sp>
    </p:spTree>
    <p:extLst>
      <p:ext uri="{BB962C8B-B14F-4D97-AF65-F5344CB8AC3E}">
        <p14:creationId xmlns:p14="http://schemas.microsoft.com/office/powerpoint/2010/main" val="421482353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4237D50F-9DEB-4560-9497-847623C50053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27AB6BA1-B091-476B-B7C1-1318077F423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255752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1"/>
          <p:cNvGrpSpPr>
            <a:grpSpLocks/>
          </p:cNvGrpSpPr>
          <p:nvPr userDrawn="1"/>
        </p:nvGrpSpPr>
        <p:grpSpPr bwMode="auto">
          <a:xfrm>
            <a:off x="0" y="0"/>
            <a:ext cx="9148763" cy="6781800"/>
            <a:chOff x="0" y="0"/>
            <a:chExt cx="9147976" cy="6781801"/>
          </a:xfrm>
        </p:grpSpPr>
        <p:pic>
          <p:nvPicPr>
            <p:cNvPr id="5" name="Picture 2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0" y="685800"/>
              <a:ext cx="9147976" cy="609600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6" name="Picture 3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0" y="0"/>
              <a:ext cx="9144000" cy="12192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7" name="Picture 4" descr="alsu logo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6200" y="211627"/>
              <a:ext cx="1751400" cy="70277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44799040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1460AE9F-9CD0-49CE-840F-B46AA03ADC55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313E86E9-BFC0-4EF4-A1CE-5ABE1174ED7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77589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E7DE2861-55CC-40A2-BF43-CA52895A3F37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3F48886E-47DA-4B86-8026-39F16707C54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8129569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4B258B43-C00B-4627-BF89-FA7CB236B2CA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D994E8DD-9829-4F70-A45F-4616B2CBEEE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2832919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E385D1BD-4163-406F-AF6E-CA2F8C5EC84B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53273289-7382-4E0A-9B0D-E5CD3C4DF7A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415546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81EAEDED-9EFE-4612-8E20-18BFCA9CB80A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BD48AB54-C048-492B-8554-E329C92EBD2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239313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288D6C50-0420-46CB-A423-BADE458945D6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01038F65-4BA7-4989-B165-40E3D48DDB0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367585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839401C4-B75D-4011-A4C8-2FBF4E8C39EC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4E7F5839-6599-4BA0-9DBE-6E394EE2317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953555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C2BF1699-3682-4C64-8FAD-49A61A42FC96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584E157E-4C91-4D02-A02F-7193184C9D7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3199538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4CA809C3-FDFF-4504-AEAD-5EE3AE30FED2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>
            <a:lvl1pPr eaLnBrk="1" hangingPunct="1">
              <a:defRPr>
                <a:latin typeface="Arial" charset="0"/>
              </a:defRPr>
            </a:lvl1pPr>
          </a:lstStyle>
          <a:p>
            <a:pPr>
              <a:defRPr/>
            </a:pPr>
            <a:fld id="{F7523153-9BDC-42B4-AAC1-D49E753FE2C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177727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x-none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x-non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6222D9A-AD86-4CFF-80D8-2CE88266D7E8}" type="datetimeFigureOut">
              <a:rPr lang="x-none"/>
              <a:pPr>
                <a:defRPr/>
              </a:pPr>
              <a:t>9/14/2021</a:t>
            </a:fld>
            <a:endParaRPr lang="x-non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F78EB05-EC27-4543-A5FC-E4167542157D}" type="slidenum">
              <a:rPr lang="x-none"/>
              <a:pPr>
                <a:defRPr/>
              </a:pPr>
              <a:t>‹#›</a:t>
            </a:fld>
            <a:endParaRPr lang="x-none"/>
          </a:p>
        </p:txBody>
      </p:sp>
    </p:spTree>
    <p:extLst>
      <p:ext uri="{BB962C8B-B14F-4D97-AF65-F5344CB8AC3E}">
        <p14:creationId xmlns:p14="http://schemas.microsoft.com/office/powerpoint/2010/main" val="396013976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x-non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x-non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7BE4461-8618-4B40-A730-3878DEE8E4F1}" type="datetimeFigureOut">
              <a:rPr lang="x-none"/>
              <a:pPr>
                <a:defRPr/>
              </a:pPr>
              <a:t>9/14/2021</a:t>
            </a:fld>
            <a:endParaRPr lang="x-non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7750239-8F77-4D32-8C2B-25B579288CA7}" type="slidenum">
              <a:rPr lang="x-none"/>
              <a:pPr>
                <a:defRPr/>
              </a:pPr>
              <a:t>‹#›</a:t>
            </a:fld>
            <a:endParaRPr lang="x-none"/>
          </a:p>
        </p:txBody>
      </p:sp>
    </p:spTree>
    <p:extLst>
      <p:ext uri="{BB962C8B-B14F-4D97-AF65-F5344CB8AC3E}">
        <p14:creationId xmlns:p14="http://schemas.microsoft.com/office/powerpoint/2010/main" val="192063840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8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x-non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3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24BD462-36AB-45CF-9AB0-87DF742FAD96}" type="datetimeFigureOut">
              <a:rPr lang="x-none"/>
              <a:pPr>
                <a:defRPr/>
              </a:pPr>
              <a:t>9/14/2021</a:t>
            </a:fld>
            <a:endParaRPr lang="x-non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5329F20-5200-4AD6-AA87-057E77A8120F}" type="slidenum">
              <a:rPr lang="x-none"/>
              <a:pPr>
                <a:defRPr/>
              </a:pPr>
              <a:t>‹#›</a:t>
            </a:fld>
            <a:endParaRPr lang="x-none"/>
          </a:p>
        </p:txBody>
      </p:sp>
    </p:spTree>
    <p:extLst>
      <p:ext uri="{BB962C8B-B14F-4D97-AF65-F5344CB8AC3E}">
        <p14:creationId xmlns:p14="http://schemas.microsoft.com/office/powerpoint/2010/main" val="361773904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x-non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6715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x-none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825625"/>
            <a:ext cx="386715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x-none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38F09F-BCFA-42C7-BB87-F217A1E0D256}" type="datetimeFigureOut">
              <a:rPr lang="x-none"/>
              <a:pPr>
                <a:defRPr/>
              </a:pPr>
              <a:t>9/14/2021</a:t>
            </a:fld>
            <a:endParaRPr lang="x-none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D20E508-9E80-451E-A1ED-E52DF4DE843D}" type="slidenum">
              <a:rPr lang="x-none"/>
              <a:pPr>
                <a:defRPr/>
              </a:pPr>
              <a:t>‹#›</a:t>
            </a:fld>
            <a:endParaRPr lang="x-none"/>
          </a:p>
        </p:txBody>
      </p:sp>
    </p:spTree>
    <p:extLst>
      <p:ext uri="{BB962C8B-B14F-4D97-AF65-F5344CB8AC3E}">
        <p14:creationId xmlns:p14="http://schemas.microsoft.com/office/powerpoint/2010/main" val="122946591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365125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x-non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30238" y="1681163"/>
            <a:ext cx="386873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30238" y="2505075"/>
            <a:ext cx="386873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x-none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7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7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x-none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64DB9F3-D6E5-434B-823F-3D32B3504E6B}" type="datetimeFigureOut">
              <a:rPr lang="x-none"/>
              <a:pPr>
                <a:defRPr/>
              </a:pPr>
              <a:t>9/14/2021</a:t>
            </a:fld>
            <a:endParaRPr lang="x-none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E741D2F-0E3A-46BF-980F-D706C32DD810}" type="slidenum">
              <a:rPr lang="x-none"/>
              <a:pPr>
                <a:defRPr/>
              </a:pPr>
              <a:t>‹#›</a:t>
            </a:fld>
            <a:endParaRPr lang="x-none"/>
          </a:p>
        </p:txBody>
      </p:sp>
    </p:spTree>
    <p:extLst>
      <p:ext uri="{BB962C8B-B14F-4D97-AF65-F5344CB8AC3E}">
        <p14:creationId xmlns:p14="http://schemas.microsoft.com/office/powerpoint/2010/main" val="137519075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x-none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E3916A2-C3BE-4666-B7BB-C20C24B6C9B2}" type="datetimeFigureOut">
              <a:rPr lang="x-none"/>
              <a:pPr>
                <a:defRPr/>
              </a:pPr>
              <a:t>9/14/2021</a:t>
            </a:fld>
            <a:endParaRPr lang="x-none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8F505CE-E82E-4E50-9CC8-BAEC652CB7C6}" type="slidenum">
              <a:rPr lang="x-none"/>
              <a:pPr>
                <a:defRPr/>
              </a:pPr>
              <a:t>‹#›</a:t>
            </a:fld>
            <a:endParaRPr lang="x-none"/>
          </a:p>
        </p:txBody>
      </p:sp>
    </p:spTree>
    <p:extLst>
      <p:ext uri="{BB962C8B-B14F-4D97-AF65-F5344CB8AC3E}">
        <p14:creationId xmlns:p14="http://schemas.microsoft.com/office/powerpoint/2010/main" val="1635271253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14516F7-9F08-4AF4-B8E5-BBB51D4C1B5B}" type="datetimeFigureOut">
              <a:rPr lang="x-none"/>
              <a:pPr>
                <a:defRPr/>
              </a:pPr>
              <a:t>9/14/2021</a:t>
            </a:fld>
            <a:endParaRPr lang="x-none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CCB1D62-818B-442D-90E2-D0F7F3D9F82C}" type="slidenum">
              <a:rPr lang="x-none"/>
              <a:pPr>
                <a:defRPr/>
              </a:pPr>
              <a:t>‹#›</a:t>
            </a:fld>
            <a:endParaRPr lang="x-none"/>
          </a:p>
        </p:txBody>
      </p:sp>
    </p:spTree>
    <p:extLst>
      <p:ext uri="{BB962C8B-B14F-4D97-AF65-F5344CB8AC3E}">
        <p14:creationId xmlns:p14="http://schemas.microsoft.com/office/powerpoint/2010/main" val="2778027463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x-non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x-none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261FF8C-599B-4153-A75C-AF9ED5038515}" type="datetimeFigureOut">
              <a:rPr lang="x-none"/>
              <a:pPr>
                <a:defRPr/>
              </a:pPr>
              <a:t>9/14/2021</a:t>
            </a:fld>
            <a:endParaRPr lang="x-none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93D9FFC-F892-4C05-AB86-204985097F60}" type="slidenum">
              <a:rPr lang="x-none"/>
              <a:pPr>
                <a:defRPr/>
              </a:pPr>
              <a:t>‹#›</a:t>
            </a:fld>
            <a:endParaRPr lang="x-none"/>
          </a:p>
        </p:txBody>
      </p:sp>
    </p:spTree>
    <p:extLst>
      <p:ext uri="{BB962C8B-B14F-4D97-AF65-F5344CB8AC3E}">
        <p14:creationId xmlns:p14="http://schemas.microsoft.com/office/powerpoint/2010/main" val="894892434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x-none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887788" y="987425"/>
            <a:ext cx="4629150" cy="4873625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x-none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BD6EDE5-CD73-4BFA-A43D-378C608C05C3}" type="datetimeFigureOut">
              <a:rPr lang="x-none"/>
              <a:pPr>
                <a:defRPr/>
              </a:pPr>
              <a:t>9/14/2021</a:t>
            </a:fld>
            <a:endParaRPr lang="x-none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BFEB84-38EA-4737-90CD-B6263BC6CDDB}" type="slidenum">
              <a:rPr lang="x-none"/>
              <a:pPr>
                <a:defRPr/>
              </a:pPr>
              <a:t>‹#›</a:t>
            </a:fld>
            <a:endParaRPr lang="x-none"/>
          </a:p>
        </p:txBody>
      </p:sp>
    </p:spTree>
    <p:extLst>
      <p:ext uri="{BB962C8B-B14F-4D97-AF65-F5344CB8AC3E}">
        <p14:creationId xmlns:p14="http://schemas.microsoft.com/office/powerpoint/2010/main" val="3037147602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x-none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x-non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B93E824-548C-4895-ADCC-F82FF6360051}" type="datetimeFigureOut">
              <a:rPr lang="x-none"/>
              <a:pPr>
                <a:defRPr/>
              </a:pPr>
              <a:t>9/14/2021</a:t>
            </a:fld>
            <a:endParaRPr lang="x-non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484356F-DBC2-4B58-A412-5DDDE786C7BE}" type="slidenum">
              <a:rPr lang="x-none"/>
              <a:pPr>
                <a:defRPr/>
              </a:pPr>
              <a:t>‹#›</a:t>
            </a:fld>
            <a:endParaRPr lang="x-none"/>
          </a:p>
        </p:txBody>
      </p:sp>
    </p:spTree>
    <p:extLst>
      <p:ext uri="{BB962C8B-B14F-4D97-AF65-F5344CB8AC3E}">
        <p14:creationId xmlns:p14="http://schemas.microsoft.com/office/powerpoint/2010/main" val="1960372727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x-none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762625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x-non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F8C8D1D-7564-42FB-B339-F0302B8368A8}" type="datetimeFigureOut">
              <a:rPr lang="x-none"/>
              <a:pPr>
                <a:defRPr/>
              </a:pPr>
              <a:t>9/14/2021</a:t>
            </a:fld>
            <a:endParaRPr lang="x-non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x-non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272DBD2-F90E-4A80-96FB-A89822503C8D}" type="slidenum">
              <a:rPr lang="x-none"/>
              <a:pPr>
                <a:defRPr/>
              </a:pPr>
              <a:t>‹#›</a:t>
            </a:fld>
            <a:endParaRPr lang="x-none"/>
          </a:p>
        </p:txBody>
      </p:sp>
    </p:spTree>
    <p:extLst>
      <p:ext uri="{BB962C8B-B14F-4D97-AF65-F5344CB8AC3E}">
        <p14:creationId xmlns:p14="http://schemas.microsoft.com/office/powerpoint/2010/main" val="2321134989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182A9A9-F399-4A54-9283-406AA9F4DB3F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973615C-29BD-4356-99B9-3599A29E9E6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47054880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C9E927A-D1B6-4751-ACF9-EFD8EDEB6662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274092E-BD93-45D3-A17C-DBBE3FB4F0A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4266262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0B80295-F250-42F8-B5FE-F66FA0AE1C97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86C4E90-3720-4902-A551-4193DC2FD09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1495623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4EBC4B-F659-4BFA-81B6-F14B588D3415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9BF2C31-862F-4B1A-A573-52C7BD63462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9909406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549C10F-F5D9-433D-AE95-6CF94CD50DE4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6D8E73F-CCF4-484A-87AC-6BBDCBC9133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99324706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DD0CDA8-AE35-4B56-967C-C82A397D5C1F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6A33BB4-4820-4907-840E-30E0D9CAAFB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84957730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8BFD581-8938-4C66-B8C5-BBB7A9C9B8D1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E6874AE-ECDE-446C-BC5E-858BFFB77F0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9470320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A136629-B802-4428-88EC-07D4EAC38A0E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F4631F6-3C98-4013-9D8F-54DB7B6D77A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6118699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FA61085-8176-4DCC-9683-E1ADC9EE16BA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799B8B6-6F7E-4D76-BF4B-393DCAD1152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4679191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B5EC64C-7BFC-4884-AB3F-F2B996B81E45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4D3DA3D-9D1D-4265-B211-A49D502B47A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2455982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233040102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E20095D-D9E2-4F58-ACA4-E648CC3B7CB8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354C8B9-31C4-4B25-BC03-F1772B181C5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51909740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C3F231A-D580-4AB8-92B9-ED3B2C8F17ED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ED327C7-B134-4DD9-B46C-36B9DDBA440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81130922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B1ABB9E-0A48-4A39-B9B9-9B3382E4E7F4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05192E5-AFE0-4EBE-94E4-A2F218A5517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7700956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A0A315-6DA0-4442-AA50-1B4B5C775630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D33478A-5F42-4FE7-B292-0947BD0F566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16643595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C30232-EEE0-4686-B87B-E10383673274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14024EE-7D69-4107-A9E5-33F2CCE0707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540079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423960C-79AD-4EE7-AF0E-05E8AFFAB466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7CF1650-9AB0-4BBC-9385-46D5ECCF0BA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97206840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7633004-2F0E-4750-B5D5-0F3C0D84AAE9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169522E-C9BB-4E73-AFD1-3239EE607E6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58574764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9C416A7-99A7-46BB-B075-51C9814D6D72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02F39C5-68BF-4940-BAE0-B5B6190B210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1221922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DD047BD-1787-46BB-B96F-D0441A58232C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0DBD23-7254-4785-AACF-09AE300BCA8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2131223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7D8A2FF-93CC-4424-A041-ADA03771F1F6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150BF44-2512-4843-8A77-1B42C1DCA77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26577431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A949429-4DDD-472D-83A9-7164D4BD97FC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67CADDE-560F-499C-91BF-C47535684B3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1199863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.xml"/><Relationship Id="rId3" Type="http://schemas.openxmlformats.org/officeDocument/2006/relationships/slideLayout" Target="../slideLayouts/slideLayout25.xml"/><Relationship Id="rId7" Type="http://schemas.openxmlformats.org/officeDocument/2006/relationships/slideLayout" Target="../slideLayouts/slideLayout29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4.xml"/><Relationship Id="rId1" Type="http://schemas.openxmlformats.org/officeDocument/2006/relationships/slideLayout" Target="../slideLayouts/slideLayout23.xml"/><Relationship Id="rId6" Type="http://schemas.openxmlformats.org/officeDocument/2006/relationships/slideLayout" Target="../slideLayouts/slideLayout28.xml"/><Relationship Id="rId11" Type="http://schemas.openxmlformats.org/officeDocument/2006/relationships/slideLayout" Target="../slideLayouts/slideLayout33.xml"/><Relationship Id="rId5" Type="http://schemas.openxmlformats.org/officeDocument/2006/relationships/slideLayout" Target="../slideLayouts/slideLayout27.xml"/><Relationship Id="rId10" Type="http://schemas.openxmlformats.org/officeDocument/2006/relationships/slideLayout" Target="../slideLayouts/slideLayout32.xml"/><Relationship Id="rId4" Type="http://schemas.openxmlformats.org/officeDocument/2006/relationships/slideLayout" Target="../slideLayouts/slideLayout26.xml"/><Relationship Id="rId9" Type="http://schemas.openxmlformats.org/officeDocument/2006/relationships/slideLayout" Target="../slideLayouts/slideLayout31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1.xml"/><Relationship Id="rId3" Type="http://schemas.openxmlformats.org/officeDocument/2006/relationships/slideLayout" Target="../slideLayouts/slideLayout36.xml"/><Relationship Id="rId7" Type="http://schemas.openxmlformats.org/officeDocument/2006/relationships/slideLayout" Target="../slideLayouts/slideLayout40.xml"/><Relationship Id="rId12" Type="http://schemas.openxmlformats.org/officeDocument/2006/relationships/theme" Target="../theme/theme4.xml"/><Relationship Id="rId2" Type="http://schemas.openxmlformats.org/officeDocument/2006/relationships/slideLayout" Target="../slideLayouts/slideLayout35.xml"/><Relationship Id="rId1" Type="http://schemas.openxmlformats.org/officeDocument/2006/relationships/slideLayout" Target="../slideLayouts/slideLayout34.xml"/><Relationship Id="rId6" Type="http://schemas.openxmlformats.org/officeDocument/2006/relationships/slideLayout" Target="../slideLayouts/slideLayout39.xml"/><Relationship Id="rId11" Type="http://schemas.openxmlformats.org/officeDocument/2006/relationships/slideLayout" Target="../slideLayouts/slideLayout44.xml"/><Relationship Id="rId5" Type="http://schemas.openxmlformats.org/officeDocument/2006/relationships/slideLayout" Target="../slideLayouts/slideLayout38.xml"/><Relationship Id="rId10" Type="http://schemas.openxmlformats.org/officeDocument/2006/relationships/slideLayout" Target="../slideLayouts/slideLayout43.xml"/><Relationship Id="rId4" Type="http://schemas.openxmlformats.org/officeDocument/2006/relationships/slideLayout" Target="../slideLayouts/slideLayout37.xml"/><Relationship Id="rId9" Type="http://schemas.openxmlformats.org/officeDocument/2006/relationships/slideLayout" Target="../slideLayouts/slideLayout4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 bg1="lt1" tx1="dk1" bg2="lt2" tx2="dk2" accent1="accent1" accent2="accent2" accent3="accent3" accent4="accent4" accent5="accent5" accent6="accent6" hlink="hlink" folHlink="folHlink"/>
  <p:sldLayoutIdLst>
    <p:sldLayoutId id="2147483852" r:id="rId1"/>
    <p:sldLayoutId id="2147483853" r:id="rId2"/>
    <p:sldLayoutId id="2147483854" r:id="rId3"/>
    <p:sldLayoutId id="2147483855" r:id="rId4"/>
    <p:sldLayoutId id="2147483856" r:id="rId5"/>
    <p:sldLayoutId id="2147483857" r:id="rId6"/>
    <p:sldLayoutId id="2147483858" r:id="rId7"/>
    <p:sldLayoutId id="2147483859" r:id="rId8"/>
    <p:sldLayoutId id="2147483860" r:id="rId9"/>
    <p:sldLayoutId id="2147483861" r:id="rId10"/>
    <p:sldLayoutId id="2147483862" r:id="rId11"/>
  </p:sldLayoutIdLst>
  <p:txStyles>
    <p:titleStyle>
      <a:lvl1pPr algn="ctr" rtl="0" eaLnBrk="1" fontAlgn="base" hangingPunct="1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628650" y="365125"/>
            <a:ext cx="7886700" cy="1325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sr-Latn-RS"/>
              <a:t>Click to edit Master title style</a:t>
            </a:r>
            <a:endParaRPr lang="sr-Latn-RS" altLang="sr-Latn-RS"/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628650" y="1825625"/>
            <a:ext cx="7886700" cy="4351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sr-Latn-RS"/>
              <a:t>Click to edit Master text styles</a:t>
            </a:r>
          </a:p>
          <a:p>
            <a:pPr lvl="1"/>
            <a:r>
              <a:rPr lang="en-US" altLang="sr-Latn-RS"/>
              <a:t>Second level</a:t>
            </a:r>
          </a:p>
          <a:p>
            <a:pPr lvl="2"/>
            <a:r>
              <a:rPr lang="en-US" altLang="sr-Latn-RS"/>
              <a:t>Third level</a:t>
            </a:r>
          </a:p>
          <a:p>
            <a:pPr lvl="3"/>
            <a:r>
              <a:rPr lang="en-US" altLang="sr-Latn-RS"/>
              <a:t>Fourth level</a:t>
            </a:r>
          </a:p>
          <a:p>
            <a:pPr lvl="4"/>
            <a:r>
              <a:rPr lang="en-US" altLang="sr-Latn-RS"/>
              <a:t>Fifth level</a:t>
            </a:r>
            <a:endParaRPr lang="sr-Latn-RS" altLang="sr-Latn-R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0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hangingPunct="1">
              <a:defRPr sz="1200">
                <a:solidFill>
                  <a:schemeClr val="tx1">
                    <a:tint val="75000"/>
                  </a:schemeClr>
                </a:solidFill>
                <a:latin typeface="Arial" charset="0"/>
              </a:defRPr>
            </a:lvl1pPr>
          </a:lstStyle>
          <a:p>
            <a:pPr>
              <a:defRPr/>
            </a:pPr>
            <a:fld id="{C5190434-DA73-4D6E-B3CA-504AC9760760}" type="datetimeFigureOut">
              <a:rPr lang="x-none"/>
              <a:pPr>
                <a:defRPr/>
              </a:pPr>
              <a:t>9/14/2021</a:t>
            </a:fld>
            <a:endParaRPr lang="x-non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0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1" hangingPunct="1">
              <a:defRPr sz="1200">
                <a:solidFill>
                  <a:schemeClr val="tx1">
                    <a:tint val="75000"/>
                  </a:schemeClr>
                </a:solidFill>
                <a:latin typeface="Arial" charset="0"/>
              </a:defRPr>
            </a:lvl1pPr>
          </a:lstStyle>
          <a:p>
            <a:pPr>
              <a:defRPr/>
            </a:pPr>
            <a:endParaRPr lang="x-non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0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eaLnBrk="1" hangingPunct="1">
              <a:defRPr sz="1200">
                <a:solidFill>
                  <a:schemeClr val="tx1">
                    <a:tint val="75000"/>
                  </a:schemeClr>
                </a:solidFill>
                <a:latin typeface="Arial" charset="0"/>
              </a:defRPr>
            </a:lvl1pPr>
          </a:lstStyle>
          <a:p>
            <a:pPr>
              <a:defRPr/>
            </a:pPr>
            <a:fld id="{736EA92C-AFB6-4352-8A57-402AA734D6B0}" type="slidenum">
              <a:rPr lang="x-none"/>
              <a:pPr>
                <a:defRPr/>
              </a:pPr>
              <a:t>‹#›</a:t>
            </a:fld>
            <a:endParaRPr lang="x-none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20" r:id="rId1"/>
    <p:sldLayoutId id="2147483821" r:id="rId2"/>
    <p:sldLayoutId id="2147483822" r:id="rId3"/>
    <p:sldLayoutId id="2147483823" r:id="rId4"/>
    <p:sldLayoutId id="2147483824" r:id="rId5"/>
    <p:sldLayoutId id="2147483825" r:id="rId6"/>
    <p:sldLayoutId id="2147483826" r:id="rId7"/>
    <p:sldLayoutId id="2147483827" r:id="rId8"/>
    <p:sldLayoutId id="2147483828" r:id="rId9"/>
    <p:sldLayoutId id="2147483829" r:id="rId10"/>
    <p:sldLayoutId id="2147483830" r:id="rId11"/>
  </p:sldLayoutIdLst>
  <p:txStyles>
    <p:titleStyle>
      <a:lvl1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2pPr>
      <a:lvl3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3pPr>
      <a:lvl4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4pPr>
      <a:lvl5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5pPr>
      <a:lvl6pPr marL="4572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6pPr>
      <a:lvl7pPr marL="9144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7pPr>
      <a:lvl8pPr marL="13716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8pPr>
      <a:lvl9pPr marL="18288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9pPr>
    </p:titleStyle>
    <p:bodyStyle>
      <a:lvl1pPr marL="228600" indent="-228600" algn="l" rtl="0" eaLnBrk="0" fontAlgn="base" hangingPunct="0">
        <a:lnSpc>
          <a:spcPct val="90000"/>
        </a:lnSpc>
        <a:spcBef>
          <a:spcPts val="1000"/>
        </a:spcBef>
        <a:spcAft>
          <a:spcPct val="0"/>
        </a:spcAft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x-non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sr-Latn-RS"/>
              <a:t>Click to edit Master title style</a:t>
            </a:r>
          </a:p>
        </p:txBody>
      </p:sp>
      <p:sp>
        <p:nvSpPr>
          <p:cNvPr id="2051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sr-Latn-RS"/>
              <a:t>Click to edit Master text styles</a:t>
            </a:r>
          </a:p>
          <a:p>
            <a:pPr lvl="1"/>
            <a:r>
              <a:rPr lang="en-US" altLang="sr-Latn-RS"/>
              <a:t>Second level</a:t>
            </a:r>
          </a:p>
          <a:p>
            <a:pPr lvl="2"/>
            <a:r>
              <a:rPr lang="en-US" altLang="sr-Latn-RS"/>
              <a:t>Third level</a:t>
            </a:r>
          </a:p>
          <a:p>
            <a:pPr lvl="3"/>
            <a:r>
              <a:rPr lang="en-US" altLang="sr-Latn-RS"/>
              <a:t>Fourth level</a:t>
            </a:r>
          </a:p>
          <a:p>
            <a:pPr lvl="4"/>
            <a:r>
              <a:rPr lang="en-US" altLang="sr-Latn-R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BF3AB508-F78B-4382-8C90-617FDD9F1B21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A8A2F4AE-BCAE-4BBF-AF63-606F3333F0F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31" r:id="rId1"/>
    <p:sldLayoutId id="2147483832" r:id="rId2"/>
    <p:sldLayoutId id="2147483833" r:id="rId3"/>
    <p:sldLayoutId id="2147483834" r:id="rId4"/>
    <p:sldLayoutId id="2147483835" r:id="rId5"/>
    <p:sldLayoutId id="2147483836" r:id="rId6"/>
    <p:sldLayoutId id="2147483837" r:id="rId7"/>
    <p:sldLayoutId id="2147483838" r:id="rId8"/>
    <p:sldLayoutId id="2147483839" r:id="rId9"/>
    <p:sldLayoutId id="2147483840" r:id="rId10"/>
    <p:sldLayoutId id="2147483863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sr-Latn-RS"/>
              <a:t>Click to edit Master title style</a:t>
            </a:r>
          </a:p>
        </p:txBody>
      </p:sp>
      <p:sp>
        <p:nvSpPr>
          <p:cNvPr id="3075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sr-Latn-RS"/>
              <a:t>Click to edit Master text styles</a:t>
            </a:r>
          </a:p>
          <a:p>
            <a:pPr lvl="1"/>
            <a:r>
              <a:rPr lang="en-US" altLang="sr-Latn-RS"/>
              <a:t>Second level</a:t>
            </a:r>
          </a:p>
          <a:p>
            <a:pPr lvl="2"/>
            <a:r>
              <a:rPr lang="en-US" altLang="sr-Latn-RS"/>
              <a:t>Third level</a:t>
            </a:r>
          </a:p>
          <a:p>
            <a:pPr lvl="3"/>
            <a:r>
              <a:rPr lang="en-US" altLang="sr-Latn-RS"/>
              <a:t>Fourth level</a:t>
            </a:r>
          </a:p>
          <a:p>
            <a:pPr lvl="4"/>
            <a:r>
              <a:rPr lang="en-US" altLang="sr-Latn-R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1D28B7CC-0737-4499-8BD5-4CD847526806}" type="datetimeFigureOut">
              <a:rPr lang="en-US"/>
              <a:pPr>
                <a:defRPr/>
              </a:pPr>
              <a:t>9/14/2021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7C34524D-47BC-4EA5-AEB1-14C706CE0EB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41" r:id="rId1"/>
    <p:sldLayoutId id="2147483842" r:id="rId2"/>
    <p:sldLayoutId id="2147483843" r:id="rId3"/>
    <p:sldLayoutId id="2147483844" r:id="rId4"/>
    <p:sldLayoutId id="2147483845" r:id="rId5"/>
    <p:sldLayoutId id="2147483846" r:id="rId6"/>
    <p:sldLayoutId id="2147483847" r:id="rId7"/>
    <p:sldLayoutId id="2147483848" r:id="rId8"/>
    <p:sldLayoutId id="2147483849" r:id="rId9"/>
    <p:sldLayoutId id="2147483850" r:id="rId10"/>
    <p:sldLayoutId id="2147483851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jp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685800" y="1774388"/>
            <a:ext cx="7772400" cy="1483673"/>
          </a:xfrm>
          <a:prstGeom prst="rect">
            <a:avLst/>
          </a:prstGeom>
        </p:spPr>
        <p:txBody>
          <a:bodyPr/>
          <a:lstStyle>
            <a:lvl1pPr algn="ctr" rtl="0" fontAlgn="base">
              <a:spcBef>
                <a:spcPct val="0"/>
              </a:spcBef>
              <a:spcAft>
                <a:spcPct val="0"/>
              </a:spcAft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  <a:lvl2pPr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2pPr>
            <a:lvl3pPr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3pPr>
            <a:lvl4pPr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4pPr>
            <a:lvl5pPr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eaLnBrk="1" hangingPunct="1">
              <a:defRPr/>
            </a:pPr>
            <a:endParaRPr lang="en-US">
              <a:solidFill>
                <a:schemeClr val="tx2">
                  <a:lumMod val="50000"/>
                </a:schemeClr>
              </a:solidFill>
            </a:endParaRPr>
          </a:p>
        </p:txBody>
      </p:sp>
      <p:sp>
        <p:nvSpPr>
          <p:cNvPr id="9" name="Subtitle 2"/>
          <p:cNvSpPr txBox="1">
            <a:spLocks/>
          </p:cNvSpPr>
          <p:nvPr/>
        </p:nvSpPr>
        <p:spPr>
          <a:xfrm>
            <a:off x="685800" y="3551117"/>
            <a:ext cx="7772400" cy="918487"/>
          </a:xfrm>
          <a:prstGeom prst="rect">
            <a:avLst/>
          </a:prstGeom>
        </p:spPr>
        <p:txBody>
          <a:bodyPr>
            <a:normAutofit/>
          </a:bodyPr>
          <a:lstStyle>
            <a:lvl1pPr marL="342900" indent="-342900" algn="l" rtl="0" fontAlgn="base">
              <a:spcBef>
                <a:spcPct val="20000"/>
              </a:spcBef>
              <a:spcAft>
                <a:spcPct val="0"/>
              </a:spcAft>
              <a:buFont typeface="Arial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fontAlgn="base">
              <a:spcBef>
                <a:spcPct val="20000"/>
              </a:spcBef>
              <a:spcAft>
                <a:spcPct val="0"/>
              </a:spcAft>
              <a:buFont typeface="Arial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rtl="0" fontAlgn="base">
              <a:spcBef>
                <a:spcPct val="20000"/>
              </a:spcBef>
              <a:spcAft>
                <a:spcPct val="0"/>
              </a:spcAft>
              <a:buFont typeface="Arial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rtl="0" fontAlgn="base">
              <a:spcBef>
                <a:spcPct val="20000"/>
              </a:spcBef>
              <a:spcAft>
                <a:spcPct val="0"/>
              </a:spcAft>
              <a:buFont typeface="Arial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rtl="0" fontAlgn="base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endParaRPr lang="x-none"/>
          </a:p>
          <a:p>
            <a:pPr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endParaRPr lang="en-US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35896" y="5517232"/>
            <a:ext cx="2279758" cy="1107653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60232" y="5278679"/>
            <a:ext cx="2235454" cy="1190397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4AFD2D1C-6F4B-4E21-BA4C-D51D590F6FA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11560" y="5278679"/>
            <a:ext cx="1875580" cy="1040605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2286000" y="1832964"/>
            <a:ext cx="4572000" cy="1380378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lnSpc>
                <a:spcPct val="107000"/>
              </a:lnSpc>
              <a:spcAft>
                <a:spcPts val="800"/>
              </a:spcAft>
            </a:pPr>
            <a:r>
              <a:rPr lang="sr-Cyrl-RS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Поступак продаје имовине стечајног дужника чија је непокретна имовина ванкњижна или је у процесу озакоњења</a:t>
            </a:r>
            <a:endParaRPr lang="en-US" sz="1400"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sr-Cyrl-RS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 </a:t>
            </a:r>
            <a:endParaRPr lang="en-US" sz="140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2411760" y="3617777"/>
            <a:ext cx="4824536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r-Cyrl-RS" sz="1400" smtClean="0"/>
              <a:t>                       Марија </a:t>
            </a:r>
            <a:r>
              <a:rPr lang="sr-Cyrl-RS" sz="1400" dirty="0" smtClean="0"/>
              <a:t>Стојановић</a:t>
            </a:r>
            <a:endParaRPr lang="en-US" sz="1400" dirty="0" smtClean="0"/>
          </a:p>
          <a:p>
            <a:r>
              <a:rPr lang="sr-Cyrl-RS" sz="1400" smtClean="0"/>
              <a:t>Координатор у Одељењу за другостепени поступак</a:t>
            </a:r>
          </a:p>
          <a:p>
            <a:endParaRPr lang="sr-Cyrl-RS" sz="1400" dirty="0" smtClean="0"/>
          </a:p>
          <a:p>
            <a:r>
              <a:rPr lang="sr-Cyrl-RS" sz="1400" smtClean="0"/>
              <a:t>                  Републички </a:t>
            </a:r>
            <a:r>
              <a:rPr lang="sr-Cyrl-RS" sz="1400" dirty="0" smtClean="0"/>
              <a:t>геодетски завод  </a:t>
            </a:r>
            <a:endParaRPr lang="en-US" sz="1400" dirty="0"/>
          </a:p>
        </p:txBody>
      </p:sp>
      <p:sp>
        <p:nvSpPr>
          <p:cNvPr id="6" name="TextBox 5"/>
          <p:cNvSpPr txBox="1"/>
          <p:nvPr/>
        </p:nvSpPr>
        <p:spPr>
          <a:xfrm>
            <a:off x="2051720" y="4792010"/>
            <a:ext cx="349709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r-Cyrl-RS" smtClean="0"/>
              <a:t>                           </a:t>
            </a:r>
            <a:r>
              <a:rPr lang="sr-Cyrl-RS" sz="1400" smtClean="0"/>
              <a:t>16.09.2021.године </a:t>
            </a:r>
            <a:endParaRPr lang="en-US" sz="1400"/>
          </a:p>
        </p:txBody>
      </p:sp>
    </p:spTree>
  </p:cSld>
  <p:clrMapOvr>
    <a:masterClrMapping/>
  </p:clrMapOvr>
  <p:transition spd="med">
    <p:fade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 txBox="1">
            <a:spLocks/>
          </p:cNvSpPr>
          <p:nvPr/>
        </p:nvSpPr>
        <p:spPr>
          <a:xfrm>
            <a:off x="827584" y="116632"/>
            <a:ext cx="8316416" cy="1143000"/>
          </a:xfrm>
          <a:prstGeom prst="rect">
            <a:avLst/>
          </a:prstGeom>
        </p:spPr>
        <p:txBody>
          <a:bodyPr>
            <a:normAutofit fontScale="97500"/>
          </a:bodyPr>
          <a:lstStyle>
            <a:lvl1pPr algn="ctr" rtl="0" fontAlgn="base">
              <a:spcBef>
                <a:spcPct val="0"/>
              </a:spcBef>
              <a:spcAft>
                <a:spcPct val="0"/>
              </a:spcAft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  <a:lvl2pPr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2pPr>
            <a:lvl3pPr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3pPr>
            <a:lvl4pPr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4pPr>
            <a:lvl5pPr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eaLnBrk="1" fontAlgn="auto" hangingPunct="1">
              <a:spcAft>
                <a:spcPts val="0"/>
              </a:spcAft>
              <a:defRPr/>
            </a:pPr>
            <a:endParaRPr lang="ru-RU" sz="3800">
              <a:solidFill>
                <a:prstClr val="white"/>
              </a:solidFill>
            </a:endParaRPr>
          </a:p>
        </p:txBody>
      </p:sp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B5974154-05EE-451D-B9B5-AA99453F92D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15616" y="1600200"/>
            <a:ext cx="6984776" cy="4525963"/>
          </a:xfrm>
        </p:spPr>
        <p:txBody>
          <a:bodyPr/>
          <a:lstStyle/>
          <a:p>
            <a:pPr marL="0" indent="0">
              <a:buNone/>
            </a:pPr>
            <a:r>
              <a:rPr lang="sr-Cyrl-RS" sz="1400"/>
              <a:t> </a:t>
            </a:r>
            <a:r>
              <a:rPr lang="sr-Cyrl-RS" sz="1400" smtClean="0"/>
              <a:t>                                         </a:t>
            </a:r>
          </a:p>
          <a:p>
            <a:pPr marL="0" indent="0">
              <a:buNone/>
            </a:pPr>
            <a:r>
              <a:rPr lang="sr-Cyrl-RS" sz="1400"/>
              <a:t> </a:t>
            </a:r>
            <a:r>
              <a:rPr lang="sr-Cyrl-RS" sz="1400" smtClean="0"/>
              <a:t>                                                УПИС НЕПОКРЕТНОСТИ И УПИС ПРАВА </a:t>
            </a:r>
          </a:p>
          <a:p>
            <a:pPr marL="0" indent="0">
              <a:buNone/>
            </a:pPr>
            <a:endParaRPr lang="sr-Cyrl-RS" sz="1400" smtClean="0"/>
          </a:p>
          <a:p>
            <a:pPr marL="0" indent="0" algn="just">
              <a:buNone/>
            </a:pPr>
            <a:r>
              <a:rPr lang="sr-Cyrl-RS" sz="1400" smtClean="0"/>
              <a:t>Законом </a:t>
            </a:r>
            <a:r>
              <a:rPr lang="sr-Cyrl-RS" sz="1400"/>
              <a:t>о поступку уписа у катастар непокретности и водова ("Сл. гласник РС", бр. 41/18, 95/18, 31/19, 15/2020), чланом 4., између осталог, је прописано да су врсте уписа у катастар непокретности упис непокретности и упис права</a:t>
            </a:r>
            <a:r>
              <a:rPr lang="sr-Cyrl-RS" sz="1400" smtClean="0"/>
              <a:t>.</a:t>
            </a:r>
          </a:p>
          <a:p>
            <a:pPr marL="0" indent="0" algn="just">
              <a:buNone/>
            </a:pPr>
            <a:r>
              <a:rPr lang="sr-Cyrl-RS" sz="1400" smtClean="0"/>
              <a:t>Законом </a:t>
            </a:r>
            <a:r>
              <a:rPr lang="sr-Cyrl-RS" sz="1400"/>
              <a:t>о државном премеру и катастру („Сл. гласник РС“, бр. 72/2009, 18/2010, 65/2013, 15/2015 – одлука УС, 96/2015, 47/2017 - аутентично тумачење, 113/2017- др. закон, 27/2018 - др. закон, 41/2018 - др. закон и 9/2020 - др. закон</a:t>
            </a:r>
            <a:r>
              <a:rPr lang="sr-Cyrl-RS" sz="1400" smtClean="0"/>
              <a:t>) </a:t>
            </a:r>
            <a:r>
              <a:rPr lang="sr-Cyrl-RS" sz="1400"/>
              <a:t>прописано је да </a:t>
            </a:r>
            <a:r>
              <a:rPr lang="en-US" sz="1400"/>
              <a:t>у тренутку </a:t>
            </a:r>
            <a:r>
              <a:rPr lang="en-US" sz="1400" smtClean="0"/>
              <a:t>подношења </a:t>
            </a:r>
            <a:r>
              <a:rPr lang="en-US" sz="1400"/>
              <a:t>захтева за упис, непокретност мора бити уписана у </a:t>
            </a:r>
            <a:r>
              <a:rPr lang="en-US" sz="1400" smtClean="0"/>
              <a:t>катаст</a:t>
            </a:r>
            <a:r>
              <a:rPr lang="sr-Cyrl-RS" sz="1400" smtClean="0"/>
              <a:t>ар </a:t>
            </a:r>
            <a:r>
              <a:rPr lang="en-US" sz="1400" smtClean="0"/>
              <a:t> непокретности или може бити </a:t>
            </a:r>
            <a:r>
              <a:rPr lang="en-US" sz="1400"/>
              <a:t>уписана истовремено са уписом стварног </a:t>
            </a:r>
            <a:r>
              <a:rPr lang="en-US" sz="1400" smtClean="0"/>
              <a:t>права</a:t>
            </a:r>
            <a:r>
              <a:rPr lang="sr-Latn-RS" sz="1400" smtClean="0"/>
              <a:t>.</a:t>
            </a:r>
            <a:endParaRPr lang="sr-Cyrl-RS" sz="1400" smtClean="0"/>
          </a:p>
          <a:p>
            <a:pPr marL="0" indent="0" algn="just">
              <a:buNone/>
            </a:pPr>
            <a:r>
              <a:rPr lang="sr-Cyrl-RS" sz="1400"/>
              <a:t>У складу са наведеним законским одредбама, да би се могао извршити упис права својине на непокретности у катастар непокретности, односно објекту или посебном делу објекта, исти </a:t>
            </a:r>
            <a:r>
              <a:rPr lang="en-US" sz="1400" b="1"/>
              <a:t>мора бити </a:t>
            </a:r>
            <a:r>
              <a:rPr lang="en-US" sz="1400"/>
              <a:t>уписан у </a:t>
            </a:r>
            <a:r>
              <a:rPr lang="en-US" sz="1400" smtClean="0"/>
              <a:t>катас</a:t>
            </a:r>
            <a:r>
              <a:rPr lang="sr-Cyrl-RS" sz="1400" smtClean="0"/>
              <a:t>тар</a:t>
            </a:r>
            <a:r>
              <a:rPr lang="en-US" sz="1400" smtClean="0"/>
              <a:t> </a:t>
            </a:r>
            <a:r>
              <a:rPr lang="en-US" sz="1400"/>
              <a:t>непокретности или може бити уписан </a:t>
            </a:r>
            <a:r>
              <a:rPr lang="en-US" sz="1400" b="1"/>
              <a:t>истовремено</a:t>
            </a:r>
            <a:r>
              <a:rPr lang="en-US" sz="1400"/>
              <a:t> са уписом стварног права</a:t>
            </a:r>
            <a:r>
              <a:rPr lang="sr-Cyrl-RS" sz="1400"/>
              <a:t>.</a:t>
            </a:r>
            <a:endParaRPr lang="en-US" sz="1400"/>
          </a:p>
          <a:p>
            <a:pPr marL="0" indent="0" algn="just">
              <a:buNone/>
            </a:pPr>
            <a:endParaRPr lang="sr-Cyrl-RS" sz="1400"/>
          </a:p>
          <a:p>
            <a:pPr marL="0" indent="0">
              <a:buNone/>
            </a:pPr>
            <a:endParaRPr lang="en-US" sz="1400"/>
          </a:p>
          <a:p>
            <a:pPr marL="0" indent="0">
              <a:buNone/>
            </a:pPr>
            <a:endParaRPr lang="en-US" sz="1400"/>
          </a:p>
          <a:p>
            <a:pPr marL="0" indent="0">
              <a:buNone/>
            </a:pPr>
            <a:endParaRPr lang="sr-Cyrl-RS" sz="1200" smtClean="0"/>
          </a:p>
          <a:p>
            <a:pPr marL="0" indent="0">
              <a:buNone/>
            </a:pPr>
            <a:endParaRPr lang="sr-Latn-RS" sz="1200"/>
          </a:p>
        </p:txBody>
      </p:sp>
    </p:spTree>
    <p:extLst>
      <p:ext uri="{BB962C8B-B14F-4D97-AF65-F5344CB8AC3E}">
        <p14:creationId xmlns:p14="http://schemas.microsoft.com/office/powerpoint/2010/main" val="650369894"/>
      </p:ext>
    </p:extLst>
  </p:cSld>
  <p:clrMapOvr>
    <a:masterClrMapping/>
  </p:clrMapOvr>
  <p:transition spd="med">
    <p:fade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FF82AF0D-35C9-49E1-AD64-9ECCBBFCB4D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43608" y="1412776"/>
            <a:ext cx="6984776" cy="5616624"/>
          </a:xfrm>
        </p:spPr>
        <p:txBody>
          <a:bodyPr/>
          <a:lstStyle/>
          <a:p>
            <a:pPr marL="0" indent="0">
              <a:buNone/>
            </a:pPr>
            <a:endParaRPr lang="sr-Cyrl-RS" sz="1400" dirty="0"/>
          </a:p>
          <a:p>
            <a:pPr marL="0" indent="0">
              <a:buNone/>
            </a:pPr>
            <a:r>
              <a:rPr lang="sr-Cyrl-RS" sz="1400" dirty="0" smtClean="0"/>
              <a:t>                        ШТА СЕ СМАТРА ОБЈЕКТИМА ИЗГРАЂЕНИМ У СКЛАДУ СА ПРОПИСИМА </a:t>
            </a:r>
          </a:p>
          <a:p>
            <a:pPr marL="0" indent="0">
              <a:buNone/>
            </a:pPr>
            <a:endParaRPr lang="sr-Cyrl-RS" sz="1400" dirty="0"/>
          </a:p>
          <a:p>
            <a:pPr marL="0" indent="0" algn="just">
              <a:buNone/>
            </a:pPr>
            <a:endParaRPr lang="en-US" sz="1400" dirty="0" smtClean="0"/>
          </a:p>
          <a:p>
            <a:pPr marL="0" indent="0" algn="just">
              <a:buNone/>
            </a:pPr>
            <a:endParaRPr lang="en-US" sz="1400" dirty="0"/>
          </a:p>
          <a:p>
            <a:pPr marL="0" indent="0" algn="just">
              <a:buNone/>
            </a:pPr>
            <a:endParaRPr lang="en-US" sz="1400" dirty="0" smtClean="0"/>
          </a:p>
          <a:p>
            <a:pPr marL="0" indent="0" algn="just">
              <a:buNone/>
            </a:pPr>
            <a:r>
              <a:rPr lang="sr-Cyrl-RS" sz="1400" dirty="0" smtClean="0"/>
              <a:t>Поред </a:t>
            </a:r>
            <a:r>
              <a:rPr lang="sr-Cyrl-RS" sz="1400" dirty="0"/>
              <a:t>тога што непокретност односно објекат или посебан део објекта мора бити уписан у катастар непокретности, услов за упис права својине је да је за исти издата употребна дозвола, односно да је исти уписан  у катастар непокретности са правним статусом да је за исти издата употребна дозвола или да је изграђен пре доношења прописа о изградњи објеката, будући да се из законитог настанка непокретности даље изводе права на истој</a:t>
            </a:r>
            <a:r>
              <a:rPr lang="sr-Cyrl-RS" sz="1400" dirty="0" smtClean="0"/>
              <a:t>.</a:t>
            </a:r>
          </a:p>
          <a:p>
            <a:pPr marL="0" indent="0" algn="just">
              <a:buNone/>
            </a:pPr>
            <a:endParaRPr lang="sr-Cyrl-RS" sz="1400" dirty="0"/>
          </a:p>
          <a:p>
            <a:pPr marL="0" indent="0" algn="just">
              <a:buNone/>
            </a:pPr>
            <a:endParaRPr lang="ru-RU" sz="1400" dirty="0"/>
          </a:p>
        </p:txBody>
      </p:sp>
    </p:spTree>
    <p:extLst>
      <p:ext uri="{BB962C8B-B14F-4D97-AF65-F5344CB8AC3E}">
        <p14:creationId xmlns:p14="http://schemas.microsoft.com/office/powerpoint/2010/main" val="106906064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FF82AF0D-35C9-49E1-AD64-9ECCBBFCB4D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43608" y="1412776"/>
            <a:ext cx="6984776" cy="5616624"/>
          </a:xfrm>
        </p:spPr>
        <p:txBody>
          <a:bodyPr/>
          <a:lstStyle/>
          <a:p>
            <a:pPr marL="0" indent="0">
              <a:buNone/>
            </a:pPr>
            <a:endParaRPr lang="sr-Cyrl-RS" sz="1400" dirty="0"/>
          </a:p>
          <a:p>
            <a:pPr marL="0" indent="0">
              <a:buNone/>
            </a:pPr>
            <a:r>
              <a:rPr lang="sr-Cyrl-RS" sz="1400" dirty="0" smtClean="0"/>
              <a:t>                        ШТА СЕ СМАТРА ОБЈЕКТИМА ИЗГРАЂЕНИМ У СКЛАДУ СА ПРОПИСИМА </a:t>
            </a:r>
          </a:p>
          <a:p>
            <a:pPr marL="0" indent="0">
              <a:buNone/>
            </a:pPr>
            <a:endParaRPr lang="sr-Cyrl-RS" sz="1400" dirty="0"/>
          </a:p>
          <a:p>
            <a:pPr marL="0" indent="0" algn="just">
              <a:buNone/>
            </a:pPr>
            <a:endParaRPr lang="sr-Cyrl-RS" sz="1400" dirty="0"/>
          </a:p>
          <a:p>
            <a:pPr marL="0" indent="0" algn="just">
              <a:buNone/>
            </a:pPr>
            <a:r>
              <a:rPr lang="sr-Cyrl-RS" sz="1400" dirty="0" smtClean="0"/>
              <a:t>Чланом 1</a:t>
            </a:r>
            <a:r>
              <a:rPr lang="sr-Latn-RS" sz="1400" dirty="0" smtClean="0"/>
              <a:t>58</a:t>
            </a:r>
            <a:r>
              <a:rPr lang="sr-Cyrl-RS" sz="1400" dirty="0" smtClean="0"/>
              <a:t>. </a:t>
            </a:r>
            <a:r>
              <a:rPr lang="sr-Cyrl-RS" sz="1400" dirty="0"/>
              <a:t>став </a:t>
            </a:r>
            <a:r>
              <a:rPr lang="sr-Latn-RS" sz="1400" dirty="0" smtClean="0"/>
              <a:t>1</a:t>
            </a:r>
            <a:r>
              <a:rPr lang="sr-Cyrl-RS" sz="1400" dirty="0" smtClean="0"/>
              <a:t>. </a:t>
            </a:r>
            <a:r>
              <a:rPr lang="sr-Cyrl-RS" sz="1400" dirty="0"/>
              <a:t>Закона о планирању и изградњи, </a:t>
            </a:r>
            <a:r>
              <a:rPr lang="sr-Cyrl-RS" sz="1400" dirty="0" smtClean="0"/>
              <a:t>прописано је да </a:t>
            </a:r>
            <a:r>
              <a:rPr lang="ru-RU" sz="1400" dirty="0"/>
              <a:t>о</a:t>
            </a:r>
            <a:r>
              <a:rPr lang="ru-RU" sz="1400" dirty="0" smtClean="0"/>
              <a:t>бјекат </a:t>
            </a:r>
            <a:r>
              <a:rPr lang="ru-RU" sz="1400" dirty="0"/>
              <a:t>за који је у складу са овим законом предвиђено издавање грађевинске дозволе може се користити по претходно прибављеној употребној </a:t>
            </a:r>
            <a:r>
              <a:rPr lang="ru-RU" sz="1400" dirty="0" smtClean="0"/>
              <a:t>дозволи, ставом 16. истог члана прописано је да у  </a:t>
            </a:r>
            <a:r>
              <a:rPr lang="ru-RU" sz="1400" dirty="0"/>
              <a:t>року од пет радних дана по правноснажности издате употребне дозволе, надлежни орган по службеној дужности доставља органу надлежном за послове државног премера и катастра употребну дозволу, елаборат геодетских радова за изведени објекат и посебне делове објекта, као и елаборат геодетских радова за </a:t>
            </a:r>
            <a:r>
              <a:rPr lang="ru-RU" sz="1400" dirty="0" smtClean="0"/>
              <a:t>подземне инсталације, док је ставом 17. прописано да орган </a:t>
            </a:r>
            <a:r>
              <a:rPr lang="ru-RU" sz="1400" dirty="0"/>
              <a:t>надлежан за послове државног премера и катастра врши упис права својине на објекту, односно посебним деловима објекта, и о томе обавештава инвеститора и надлежни орган управе у року од седам дана од достављања употребне дозволе, а у року од 30 дана врши одговарајући упис у катастар водова.</a:t>
            </a:r>
          </a:p>
          <a:p>
            <a:pPr marL="0" indent="0" algn="just">
              <a:buNone/>
            </a:pPr>
            <a:endParaRPr lang="ru-RU" sz="1400" dirty="0"/>
          </a:p>
        </p:txBody>
      </p:sp>
    </p:spTree>
    <p:extLst>
      <p:ext uri="{BB962C8B-B14F-4D97-AF65-F5344CB8AC3E}">
        <p14:creationId xmlns:p14="http://schemas.microsoft.com/office/powerpoint/2010/main" val="291052990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FF82AF0D-35C9-49E1-AD64-9ECCBBFCB4D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43608" y="1220735"/>
            <a:ext cx="6984776" cy="5616624"/>
          </a:xfrm>
        </p:spPr>
        <p:txBody>
          <a:bodyPr/>
          <a:lstStyle/>
          <a:p>
            <a:pPr marL="0" indent="0">
              <a:buNone/>
            </a:pPr>
            <a:endParaRPr lang="sr-Cyrl-RS" sz="1400" dirty="0"/>
          </a:p>
          <a:p>
            <a:pPr marL="0" indent="0">
              <a:buNone/>
            </a:pPr>
            <a:r>
              <a:rPr lang="sr-Cyrl-RS" sz="1400" dirty="0" smtClean="0"/>
              <a:t>                        ШТА СЕ СМАТРА ОБЈЕКТИМА ИЗГРАЂЕНИМ У СКЛАДУ СА ПРОПИСИМА </a:t>
            </a:r>
          </a:p>
          <a:p>
            <a:pPr marL="0" indent="0">
              <a:buNone/>
            </a:pPr>
            <a:endParaRPr lang="sr-Cyrl-RS" sz="1400" dirty="0"/>
          </a:p>
          <a:p>
            <a:pPr marL="0" indent="0" algn="just">
              <a:buNone/>
            </a:pPr>
            <a:endParaRPr lang="sr-Cyrl-RS" sz="1400" dirty="0"/>
          </a:p>
          <a:p>
            <a:pPr marL="0" lvl="0" indent="0" algn="just">
              <a:buNone/>
            </a:pPr>
            <a:r>
              <a:rPr lang="sr-Cyrl-RS" sz="1400" dirty="0">
                <a:solidFill>
                  <a:prstClr val="black"/>
                </a:solidFill>
              </a:rPr>
              <a:t>О</a:t>
            </a:r>
            <a:r>
              <a:rPr lang="en-US" sz="1400" dirty="0" err="1">
                <a:solidFill>
                  <a:prstClr val="black"/>
                </a:solidFill>
              </a:rPr>
              <a:t>бјектима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изграђеним</a:t>
            </a:r>
            <a:r>
              <a:rPr lang="en-US" sz="1400" dirty="0">
                <a:solidFill>
                  <a:prstClr val="black"/>
                </a:solidFill>
              </a:rPr>
              <a:t> у </a:t>
            </a:r>
            <a:r>
              <a:rPr lang="en-US" sz="1400" dirty="0" err="1">
                <a:solidFill>
                  <a:prstClr val="black"/>
                </a:solidFill>
              </a:rPr>
              <a:t>складу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прописима</a:t>
            </a:r>
            <a:r>
              <a:rPr lang="sr-Cyrl-RS" sz="1400" dirty="0">
                <a:solidFill>
                  <a:prstClr val="black"/>
                </a:solidFill>
              </a:rPr>
              <a:t>, према </a:t>
            </a:r>
            <a:r>
              <a:rPr lang="en-US" sz="1400" b="1" dirty="0" err="1">
                <a:solidFill>
                  <a:prstClr val="black"/>
                </a:solidFill>
              </a:rPr>
              <a:t>Правилник</a:t>
            </a:r>
            <a:r>
              <a:rPr lang="sr-Cyrl-RS" sz="1400" b="1" dirty="0">
                <a:solidFill>
                  <a:prstClr val="black"/>
                </a:solidFill>
              </a:rPr>
              <a:t>у</a:t>
            </a:r>
            <a:r>
              <a:rPr lang="en-US" sz="1400" b="1" dirty="0">
                <a:solidFill>
                  <a:prstClr val="black"/>
                </a:solidFill>
              </a:rPr>
              <a:t> о </a:t>
            </a:r>
            <a:r>
              <a:rPr lang="en-US" sz="1400" b="1" dirty="0" err="1">
                <a:solidFill>
                  <a:prstClr val="black"/>
                </a:solidFill>
              </a:rPr>
              <a:t>катастарском</a:t>
            </a:r>
            <a:r>
              <a:rPr lang="en-US" sz="1400" b="1" dirty="0">
                <a:solidFill>
                  <a:prstClr val="black"/>
                </a:solidFill>
              </a:rPr>
              <a:t> </a:t>
            </a:r>
            <a:r>
              <a:rPr lang="en-US" sz="1400" b="1" dirty="0" err="1">
                <a:solidFill>
                  <a:prstClr val="black"/>
                </a:solidFill>
              </a:rPr>
              <a:t>премеру</a:t>
            </a:r>
            <a:r>
              <a:rPr lang="en-US" sz="1400" b="1" dirty="0">
                <a:solidFill>
                  <a:prstClr val="black"/>
                </a:solidFill>
              </a:rPr>
              <a:t> и </a:t>
            </a:r>
            <a:r>
              <a:rPr lang="en-US" sz="1400" b="1" dirty="0" err="1">
                <a:solidFill>
                  <a:prstClr val="black"/>
                </a:solidFill>
              </a:rPr>
              <a:t>катастру</a:t>
            </a:r>
            <a:r>
              <a:rPr lang="en-US" sz="1400" b="1" dirty="0">
                <a:solidFill>
                  <a:prstClr val="black"/>
                </a:solidFill>
              </a:rPr>
              <a:t> </a:t>
            </a:r>
            <a:r>
              <a:rPr lang="en-US" sz="1400" b="1" dirty="0" err="1">
                <a:solidFill>
                  <a:prstClr val="black"/>
                </a:solidFill>
              </a:rPr>
              <a:t>непокретности</a:t>
            </a:r>
            <a:r>
              <a:rPr lang="sr-Cyrl-RS" sz="1400" dirty="0">
                <a:solidFill>
                  <a:prstClr val="black"/>
                </a:solidFill>
              </a:rPr>
              <a:t>, као и члану 5. Закона о поступку уписа у катастар непокретности и водова, </a:t>
            </a:r>
            <a:r>
              <a:rPr lang="en-US" sz="1400" dirty="0" err="1">
                <a:solidFill>
                  <a:prstClr val="black"/>
                </a:solidFill>
              </a:rPr>
              <a:t>сматрају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објекти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за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које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је</a:t>
            </a:r>
            <a:r>
              <a:rPr lang="en-US" sz="1400" dirty="0">
                <a:solidFill>
                  <a:prstClr val="black"/>
                </a:solidFill>
              </a:rPr>
              <a:t>  </a:t>
            </a:r>
            <a:r>
              <a:rPr lang="en-US" sz="1400" dirty="0" err="1">
                <a:solidFill>
                  <a:prstClr val="black"/>
                </a:solidFill>
              </a:rPr>
              <a:t>издата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грађевинска</a:t>
            </a:r>
            <a:r>
              <a:rPr lang="en-US" sz="1400" dirty="0">
                <a:solidFill>
                  <a:prstClr val="black"/>
                </a:solidFill>
              </a:rPr>
              <a:t> и </a:t>
            </a:r>
            <a:r>
              <a:rPr lang="en-US" sz="1400" dirty="0" err="1">
                <a:solidFill>
                  <a:prstClr val="black"/>
                </a:solidFill>
              </a:rPr>
              <a:t>употребна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дозвола</a:t>
            </a:r>
            <a:r>
              <a:rPr lang="en-US" sz="1400" dirty="0">
                <a:solidFill>
                  <a:prstClr val="black"/>
                </a:solidFill>
              </a:rPr>
              <a:t>, </a:t>
            </a:r>
            <a:r>
              <a:rPr lang="en-US" sz="1400" dirty="0" err="1">
                <a:solidFill>
                  <a:prstClr val="black"/>
                </a:solidFill>
              </a:rPr>
              <a:t>као</a:t>
            </a:r>
            <a:r>
              <a:rPr lang="en-US" sz="1400" dirty="0">
                <a:solidFill>
                  <a:prstClr val="black"/>
                </a:solidFill>
              </a:rPr>
              <a:t> и: </a:t>
            </a:r>
            <a:endParaRPr lang="sr-Cyrl-RS" sz="1400" dirty="0">
              <a:solidFill>
                <a:prstClr val="black"/>
              </a:solidFill>
            </a:endParaRPr>
          </a:p>
          <a:p>
            <a:pPr lvl="0" algn="just">
              <a:buFont typeface="Arial" panose="020B0604020202020204" pitchFamily="34" charset="0"/>
              <a:buAutoNum type="arabicParenR"/>
            </a:pPr>
            <a:r>
              <a:rPr lang="en-US" sz="1400" dirty="0" err="1">
                <a:solidFill>
                  <a:prstClr val="black"/>
                </a:solidFill>
              </a:rPr>
              <a:t>објекти</a:t>
            </a:r>
            <a:r>
              <a:rPr lang="en-US" sz="1400" dirty="0">
                <a:solidFill>
                  <a:prstClr val="black"/>
                </a:solidFill>
              </a:rPr>
              <a:t> у </a:t>
            </a:r>
            <a:r>
              <a:rPr lang="en-US" sz="1400" dirty="0" err="1">
                <a:solidFill>
                  <a:prstClr val="black"/>
                </a:solidFill>
              </a:rPr>
              <a:t>градовима</a:t>
            </a:r>
            <a:r>
              <a:rPr lang="en-US" sz="1400" dirty="0">
                <a:solidFill>
                  <a:prstClr val="black"/>
                </a:solidFill>
              </a:rPr>
              <a:t>, </a:t>
            </a:r>
            <a:r>
              <a:rPr lang="en-US" sz="1400" dirty="0" err="1">
                <a:solidFill>
                  <a:prstClr val="black"/>
                </a:solidFill>
              </a:rPr>
              <a:t>односно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насељима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градског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карактера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изграђени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до</a:t>
            </a:r>
            <a:r>
              <a:rPr lang="en-US" sz="1400" dirty="0">
                <a:solidFill>
                  <a:prstClr val="black"/>
                </a:solidFill>
              </a:rPr>
              <a:t> 3. </a:t>
            </a:r>
            <a:r>
              <a:rPr lang="en-US" sz="1400" dirty="0" err="1">
                <a:solidFill>
                  <a:prstClr val="black"/>
                </a:solidFill>
              </a:rPr>
              <a:t>јуна</a:t>
            </a:r>
            <a:r>
              <a:rPr lang="en-US" sz="1400" dirty="0">
                <a:solidFill>
                  <a:prstClr val="black"/>
                </a:solidFill>
              </a:rPr>
              <a:t> 1948. </a:t>
            </a:r>
            <a:r>
              <a:rPr lang="en-US" sz="1400" dirty="0" err="1">
                <a:solidFill>
                  <a:prstClr val="black"/>
                </a:solidFill>
              </a:rPr>
              <a:t>године</a:t>
            </a:r>
            <a:r>
              <a:rPr lang="en-US" sz="1400" dirty="0">
                <a:solidFill>
                  <a:prstClr val="black"/>
                </a:solidFill>
              </a:rPr>
              <a:t>, </a:t>
            </a:r>
            <a:r>
              <a:rPr lang="en-US" sz="1400" dirty="0" err="1">
                <a:solidFill>
                  <a:prstClr val="black"/>
                </a:solidFill>
              </a:rPr>
              <a:t>када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је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ступила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на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снагу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Основна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уредба</a:t>
            </a:r>
            <a:r>
              <a:rPr lang="en-US" sz="1400" dirty="0">
                <a:solidFill>
                  <a:prstClr val="black"/>
                </a:solidFill>
              </a:rPr>
              <a:t> о </a:t>
            </a:r>
            <a:r>
              <a:rPr lang="en-US" sz="1400" dirty="0" err="1">
                <a:solidFill>
                  <a:prstClr val="black"/>
                </a:solidFill>
              </a:rPr>
              <a:t>грађењу</a:t>
            </a:r>
            <a:r>
              <a:rPr lang="en-US" sz="1400" dirty="0">
                <a:solidFill>
                  <a:prstClr val="black"/>
                </a:solidFill>
              </a:rPr>
              <a:t>  („</a:t>
            </a:r>
            <a:r>
              <a:rPr lang="en-US" sz="1400" dirty="0" err="1">
                <a:solidFill>
                  <a:prstClr val="black"/>
                </a:solidFill>
              </a:rPr>
              <a:t>Службени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лист</a:t>
            </a:r>
            <a:r>
              <a:rPr lang="en-US" sz="1400" dirty="0">
                <a:solidFill>
                  <a:prstClr val="black"/>
                </a:solidFill>
              </a:rPr>
              <a:t> ФНРЈ”, </a:t>
            </a:r>
            <a:r>
              <a:rPr lang="en-US" sz="1400" dirty="0" err="1">
                <a:solidFill>
                  <a:prstClr val="black"/>
                </a:solidFill>
              </a:rPr>
              <a:t>број</a:t>
            </a:r>
            <a:r>
              <a:rPr lang="en-US" sz="1400" dirty="0">
                <a:solidFill>
                  <a:prstClr val="black"/>
                </a:solidFill>
              </a:rPr>
              <a:t> 46/48);  </a:t>
            </a:r>
          </a:p>
          <a:p>
            <a:pPr lvl="0" algn="just">
              <a:buFont typeface="Arial" panose="020B0604020202020204" pitchFamily="34" charset="0"/>
              <a:buAutoNum type="arabicParenR"/>
            </a:pPr>
            <a:r>
              <a:rPr lang="en-US" sz="1400" dirty="0" err="1">
                <a:solidFill>
                  <a:prstClr val="black"/>
                </a:solidFill>
              </a:rPr>
              <a:t>стамбене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зграде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које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изграђене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на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селу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до</a:t>
            </a:r>
            <a:r>
              <a:rPr lang="en-US" sz="1400" dirty="0">
                <a:solidFill>
                  <a:prstClr val="black"/>
                </a:solidFill>
              </a:rPr>
              <a:t> 21. </a:t>
            </a:r>
            <a:r>
              <a:rPr lang="en-US" sz="1400" dirty="0" err="1">
                <a:solidFill>
                  <a:prstClr val="black"/>
                </a:solidFill>
              </a:rPr>
              <a:t>марта</a:t>
            </a:r>
            <a:r>
              <a:rPr lang="en-US" sz="1400" dirty="0">
                <a:solidFill>
                  <a:prstClr val="black"/>
                </a:solidFill>
              </a:rPr>
              <a:t> 1961. </a:t>
            </a:r>
            <a:r>
              <a:rPr lang="en-US" sz="1400" dirty="0" err="1">
                <a:solidFill>
                  <a:prstClr val="black"/>
                </a:solidFill>
              </a:rPr>
              <a:t>године</a:t>
            </a:r>
            <a:r>
              <a:rPr lang="en-US" sz="1400" dirty="0">
                <a:solidFill>
                  <a:prstClr val="black"/>
                </a:solidFill>
              </a:rPr>
              <a:t>, </a:t>
            </a:r>
            <a:r>
              <a:rPr lang="en-US" sz="1400" dirty="0" err="1">
                <a:solidFill>
                  <a:prstClr val="black"/>
                </a:solidFill>
              </a:rPr>
              <a:t>када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је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ступио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на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снагу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Закон</a:t>
            </a:r>
            <a:r>
              <a:rPr lang="en-US" sz="1400" dirty="0">
                <a:solidFill>
                  <a:prstClr val="black"/>
                </a:solidFill>
              </a:rPr>
              <a:t> о </a:t>
            </a:r>
            <a:r>
              <a:rPr lang="en-US" sz="1400" dirty="0" err="1">
                <a:solidFill>
                  <a:prstClr val="black"/>
                </a:solidFill>
              </a:rPr>
              <a:t>условима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за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изградњу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стамбених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зграда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на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селу</a:t>
            </a:r>
            <a:r>
              <a:rPr lang="en-US" sz="1400" dirty="0">
                <a:solidFill>
                  <a:prstClr val="black"/>
                </a:solidFill>
              </a:rPr>
              <a:t> („</a:t>
            </a:r>
            <a:r>
              <a:rPr lang="en-US" sz="1400" dirty="0" err="1">
                <a:solidFill>
                  <a:prstClr val="black"/>
                </a:solidFill>
              </a:rPr>
              <a:t>Службени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гласник</a:t>
            </a:r>
            <a:r>
              <a:rPr lang="en-US" sz="1400" dirty="0">
                <a:solidFill>
                  <a:prstClr val="black"/>
                </a:solidFill>
              </a:rPr>
              <a:t> НРС”, </a:t>
            </a:r>
            <a:r>
              <a:rPr lang="en-US" sz="1400" dirty="0" err="1">
                <a:solidFill>
                  <a:prstClr val="black"/>
                </a:solidFill>
              </a:rPr>
              <a:t>број</a:t>
            </a:r>
            <a:r>
              <a:rPr lang="en-US" sz="1400" dirty="0">
                <a:solidFill>
                  <a:prstClr val="black"/>
                </a:solidFill>
              </a:rPr>
              <a:t> 7/61) </a:t>
            </a:r>
            <a:r>
              <a:rPr lang="en-US" sz="1400" dirty="0" err="1">
                <a:solidFill>
                  <a:prstClr val="black"/>
                </a:solidFill>
              </a:rPr>
              <a:t>или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до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ступања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на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снагу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прописа</a:t>
            </a:r>
            <a:r>
              <a:rPr lang="en-US" sz="1400" dirty="0">
                <a:solidFill>
                  <a:prstClr val="black"/>
                </a:solidFill>
              </a:rPr>
              <a:t> о </a:t>
            </a:r>
            <a:r>
              <a:rPr lang="en-US" sz="1400" dirty="0" err="1">
                <a:solidFill>
                  <a:prstClr val="black"/>
                </a:solidFill>
              </a:rPr>
              <a:t>условима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за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изградњу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стамбених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зграда</a:t>
            </a:r>
            <a:r>
              <a:rPr lang="en-US" sz="1400" dirty="0">
                <a:solidFill>
                  <a:prstClr val="black"/>
                </a:solidFill>
              </a:rPr>
              <a:t>, </a:t>
            </a:r>
            <a:r>
              <a:rPr lang="en-US" sz="1400" dirty="0" err="1">
                <a:solidFill>
                  <a:prstClr val="black"/>
                </a:solidFill>
              </a:rPr>
              <a:t>уколико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их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општински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народни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одбори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донели</a:t>
            </a:r>
            <a:r>
              <a:rPr lang="en-US" sz="1400" dirty="0">
                <a:solidFill>
                  <a:prstClr val="black"/>
                </a:solidFill>
              </a:rPr>
              <a:t> у </a:t>
            </a:r>
            <a:r>
              <a:rPr lang="en-US" sz="1400" dirty="0" err="1">
                <a:solidFill>
                  <a:prstClr val="black"/>
                </a:solidFill>
              </a:rPr>
              <a:t>року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прописаном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тим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законом</a:t>
            </a:r>
            <a:r>
              <a:rPr lang="en-US" sz="1400" dirty="0">
                <a:solidFill>
                  <a:prstClr val="black"/>
                </a:solidFill>
              </a:rPr>
              <a:t>; </a:t>
            </a:r>
          </a:p>
          <a:p>
            <a:pPr lvl="0" algn="just">
              <a:buFont typeface="Arial" panose="020B0604020202020204" pitchFamily="34" charset="0"/>
              <a:buAutoNum type="arabicParenR"/>
            </a:pPr>
            <a:r>
              <a:rPr lang="en-US" sz="1400" dirty="0" err="1">
                <a:solidFill>
                  <a:prstClr val="black"/>
                </a:solidFill>
              </a:rPr>
              <a:t>остале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врсте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објеката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који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изграђени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на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селу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до</a:t>
            </a:r>
            <a:r>
              <a:rPr lang="en-US" sz="1400" dirty="0">
                <a:solidFill>
                  <a:prstClr val="black"/>
                </a:solidFill>
              </a:rPr>
              <a:t> 8. </a:t>
            </a:r>
            <a:r>
              <a:rPr lang="en-US" sz="1400" dirty="0" err="1">
                <a:solidFill>
                  <a:prstClr val="black"/>
                </a:solidFill>
              </a:rPr>
              <a:t>јула</a:t>
            </a:r>
            <a:r>
              <a:rPr lang="en-US" sz="1400" dirty="0">
                <a:solidFill>
                  <a:prstClr val="black"/>
                </a:solidFill>
              </a:rPr>
              <a:t> 1973. </a:t>
            </a:r>
            <a:r>
              <a:rPr lang="en-US" sz="1400" dirty="0" err="1">
                <a:solidFill>
                  <a:prstClr val="black"/>
                </a:solidFill>
              </a:rPr>
              <a:t>године</a:t>
            </a:r>
            <a:r>
              <a:rPr lang="en-US" sz="1400" dirty="0">
                <a:solidFill>
                  <a:prstClr val="black"/>
                </a:solidFill>
              </a:rPr>
              <a:t>, </a:t>
            </a:r>
            <a:r>
              <a:rPr lang="en-US" sz="1400" dirty="0" err="1">
                <a:solidFill>
                  <a:prstClr val="black"/>
                </a:solidFill>
              </a:rPr>
              <a:t>када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је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ступио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на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снагу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Закон</a:t>
            </a:r>
            <a:r>
              <a:rPr lang="en-US" sz="1400" dirty="0">
                <a:solidFill>
                  <a:prstClr val="black"/>
                </a:solidFill>
              </a:rPr>
              <a:t> о </a:t>
            </a:r>
            <a:r>
              <a:rPr lang="en-US" sz="1400" dirty="0" err="1">
                <a:solidFill>
                  <a:prstClr val="black"/>
                </a:solidFill>
              </a:rPr>
              <a:t>изградњи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инвестиционих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објеката</a:t>
            </a:r>
            <a:r>
              <a:rPr lang="en-US" sz="1400" dirty="0">
                <a:solidFill>
                  <a:prstClr val="black"/>
                </a:solidFill>
              </a:rPr>
              <a:t> ( „</a:t>
            </a:r>
            <a:r>
              <a:rPr lang="en-US" sz="1400" dirty="0" err="1">
                <a:solidFill>
                  <a:prstClr val="black"/>
                </a:solidFill>
              </a:rPr>
              <a:t>Службени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гласник</a:t>
            </a:r>
            <a:r>
              <a:rPr lang="en-US" sz="1400" dirty="0">
                <a:solidFill>
                  <a:prstClr val="black"/>
                </a:solidFill>
              </a:rPr>
              <a:t> СРС”, </a:t>
            </a:r>
            <a:r>
              <a:rPr lang="en-US" sz="1400" dirty="0" err="1">
                <a:solidFill>
                  <a:prstClr val="black"/>
                </a:solidFill>
              </a:rPr>
              <a:t>број</a:t>
            </a:r>
            <a:r>
              <a:rPr lang="en-US" sz="1400" dirty="0">
                <a:solidFill>
                  <a:prstClr val="black"/>
                </a:solidFill>
              </a:rPr>
              <a:t> 25/73),</a:t>
            </a:r>
            <a:r>
              <a:rPr lang="en-US" sz="1400" dirty="0" err="1">
                <a:solidFill>
                  <a:prstClr val="black"/>
                </a:solidFill>
              </a:rPr>
              <a:t>односно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до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ступања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на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снагу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општинске</a:t>
            </a:r>
            <a:r>
              <a:rPr lang="en-US" sz="1400" dirty="0">
                <a:solidFill>
                  <a:prstClr val="black"/>
                </a:solidFill>
              </a:rPr>
              <a:t>, </a:t>
            </a:r>
            <a:r>
              <a:rPr lang="en-US" sz="1400" dirty="0" err="1">
                <a:solidFill>
                  <a:prstClr val="black"/>
                </a:solidFill>
              </a:rPr>
              <a:t>односно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градске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одлуке</a:t>
            </a:r>
            <a:r>
              <a:rPr lang="en-US" sz="1400" dirty="0">
                <a:solidFill>
                  <a:prstClr val="black"/>
                </a:solidFill>
              </a:rPr>
              <a:t>, </a:t>
            </a:r>
            <a:r>
              <a:rPr lang="en-US" sz="1400" dirty="0" err="1">
                <a:solidFill>
                  <a:prstClr val="black"/>
                </a:solidFill>
              </a:rPr>
              <a:t>уколико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је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иста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донета</a:t>
            </a:r>
            <a:r>
              <a:rPr lang="en-US" sz="1400" dirty="0">
                <a:solidFill>
                  <a:prstClr val="black"/>
                </a:solidFill>
              </a:rPr>
              <a:t> у </a:t>
            </a:r>
            <a:r>
              <a:rPr lang="en-US" sz="1400" dirty="0" err="1">
                <a:solidFill>
                  <a:prstClr val="black"/>
                </a:solidFill>
              </a:rPr>
              <a:t>року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прописаном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тим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законом</a:t>
            </a:r>
            <a:r>
              <a:rPr lang="en-US" sz="1400" dirty="0">
                <a:solidFill>
                  <a:prstClr val="black"/>
                </a:solidFill>
              </a:rPr>
              <a:t>; </a:t>
            </a:r>
          </a:p>
          <a:p>
            <a:pPr lvl="0" algn="just">
              <a:buFont typeface="Arial" panose="020B0604020202020204" pitchFamily="34" charset="0"/>
              <a:buAutoNum type="arabicParenR"/>
            </a:pPr>
            <a:r>
              <a:rPr lang="en-US" sz="1400" dirty="0" err="1">
                <a:solidFill>
                  <a:prstClr val="black"/>
                </a:solidFill>
              </a:rPr>
              <a:t>објекти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за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које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издаје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решење</a:t>
            </a:r>
            <a:r>
              <a:rPr lang="en-US" sz="1400" dirty="0">
                <a:solidFill>
                  <a:prstClr val="black"/>
                </a:solidFill>
              </a:rPr>
              <a:t> о </a:t>
            </a:r>
            <a:r>
              <a:rPr lang="en-US" sz="1400" dirty="0" err="1">
                <a:solidFill>
                  <a:prstClr val="black"/>
                </a:solidFill>
              </a:rPr>
              <a:t>одобрењу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извођења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радова</a:t>
            </a:r>
            <a:r>
              <a:rPr lang="en-US" sz="1400" dirty="0">
                <a:solidFill>
                  <a:prstClr val="black"/>
                </a:solidFill>
              </a:rPr>
              <a:t> и </a:t>
            </a:r>
            <a:r>
              <a:rPr lang="en-US" sz="1400" dirty="0" err="1">
                <a:solidFill>
                  <a:prstClr val="black"/>
                </a:solidFill>
              </a:rPr>
              <a:t>не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издаје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грађевинска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дозвола</a:t>
            </a:r>
            <a:r>
              <a:rPr lang="en-US" sz="1400" dirty="0">
                <a:solidFill>
                  <a:prstClr val="black"/>
                </a:solidFill>
              </a:rPr>
              <a:t>, у </a:t>
            </a:r>
            <a:r>
              <a:rPr lang="en-US" sz="1400" dirty="0" err="1">
                <a:solidFill>
                  <a:prstClr val="black"/>
                </a:solidFill>
              </a:rPr>
              <a:t>складу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законом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којим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се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уређује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изградња</a:t>
            </a:r>
            <a:r>
              <a:rPr lang="en-US" sz="1400" dirty="0">
                <a:solidFill>
                  <a:prstClr val="black"/>
                </a:solidFill>
              </a:rPr>
              <a:t> </a:t>
            </a:r>
            <a:r>
              <a:rPr lang="en-US" sz="1400" dirty="0" err="1">
                <a:solidFill>
                  <a:prstClr val="black"/>
                </a:solidFill>
              </a:rPr>
              <a:t>објеката</a:t>
            </a:r>
            <a:r>
              <a:rPr lang="en-US" sz="1400" dirty="0">
                <a:solidFill>
                  <a:prstClr val="black"/>
                </a:solidFill>
              </a:rPr>
              <a:t>.</a:t>
            </a:r>
          </a:p>
          <a:p>
            <a:pPr marL="0" indent="0" algn="just">
              <a:buNone/>
            </a:pPr>
            <a:endParaRPr lang="ru-RU" sz="1400" dirty="0"/>
          </a:p>
        </p:txBody>
      </p:sp>
    </p:spTree>
    <p:extLst>
      <p:ext uri="{BB962C8B-B14F-4D97-AF65-F5344CB8AC3E}">
        <p14:creationId xmlns:p14="http://schemas.microsoft.com/office/powerpoint/2010/main" val="168951792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1259632" y="1772816"/>
            <a:ext cx="6696744" cy="4752528"/>
          </a:xfrm>
        </p:spPr>
        <p:txBody>
          <a:bodyPr/>
          <a:lstStyle/>
          <a:p>
            <a:pPr marL="0" indent="0" algn="ctr">
              <a:buNone/>
            </a:pPr>
            <a:endParaRPr lang="sr-Cyrl-RS" sz="1400" smtClean="0"/>
          </a:p>
          <a:p>
            <a:pPr marL="0" indent="0" algn="ctr">
              <a:buNone/>
            </a:pPr>
            <a:r>
              <a:rPr lang="sr-Cyrl-RS" sz="1400" smtClean="0"/>
              <a:t>ПРВИ УПИС ПРАВА СВОЈИНЕ И КАСНИЈИ УПИСИ</a:t>
            </a:r>
            <a:endParaRPr lang="en-US" sz="1400"/>
          </a:p>
        </p:txBody>
      </p:sp>
      <p:sp>
        <p:nvSpPr>
          <p:cNvPr id="3" name="TextBox 2"/>
          <p:cNvSpPr txBox="1"/>
          <p:nvPr/>
        </p:nvSpPr>
        <p:spPr>
          <a:xfrm>
            <a:off x="1259632" y="2780928"/>
            <a:ext cx="6624736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sr-Cyrl-RS" sz="1400" smtClean="0">
                <a:latin typeface="+mn-lt"/>
              </a:rPr>
              <a:t>На основу употребне дозволе из наведених одредаба Закона о планирању и изградњи, врши се први упис права својине на објекту, односно посебном делу објекта.</a:t>
            </a:r>
          </a:p>
          <a:p>
            <a:pPr algn="just"/>
            <a:endParaRPr lang="sr-Cyrl-RS" sz="1400" smtClean="0">
              <a:latin typeface="+mn-lt"/>
            </a:endParaRPr>
          </a:p>
          <a:p>
            <a:pPr algn="just"/>
            <a:r>
              <a:rPr lang="sr-Cyrl-RS" sz="1400" smtClean="0">
                <a:latin typeface="+mn-lt"/>
              </a:rPr>
              <a:t>Једном када је уписано право својине  на објекту, односно посебном делу објекта, исто се више не треба доказивати, већ се упис права својине у корист стицаоца врши на основу одговарајуће исправе за упис.</a:t>
            </a:r>
            <a:endParaRPr lang="en-US" sz="140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315258506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1187624" y="1844824"/>
            <a:ext cx="6768752" cy="3528392"/>
          </a:xfrm>
        </p:spPr>
        <p:txBody>
          <a:bodyPr/>
          <a:lstStyle/>
          <a:p>
            <a:pPr marL="0" indent="0">
              <a:buNone/>
            </a:pPr>
            <a:endParaRPr lang="sr-Cyrl-RS" sz="1400" dirty="0" smtClean="0"/>
          </a:p>
          <a:p>
            <a:pPr marL="0" indent="0" algn="ctr">
              <a:buNone/>
            </a:pPr>
            <a:r>
              <a:rPr lang="sr-Cyrl-RS" sz="1400" dirty="0" smtClean="0"/>
              <a:t>           НА КОЈИ НАЧИН СЕ ПРЕМА ВАЖЕЋИМ ПРОПИСИМА УПИСУЈУ ПОДАЦИ О                   НЕПОКРЕТНОСТИМА </a:t>
            </a:r>
          </a:p>
          <a:p>
            <a:pPr marL="0" indent="0">
              <a:buNone/>
            </a:pPr>
            <a:endParaRPr lang="sr-Cyrl-RS" sz="1400" dirty="0"/>
          </a:p>
          <a:p>
            <a:pPr marL="0" indent="0">
              <a:buNone/>
            </a:pPr>
            <a:r>
              <a:rPr lang="sr-Cyrl-RS" sz="1400" dirty="0" smtClean="0"/>
              <a:t>    </a:t>
            </a:r>
            <a:endParaRPr lang="en-US" sz="1400" dirty="0" smtClean="0"/>
          </a:p>
          <a:p>
            <a:pPr marL="0" indent="0">
              <a:buNone/>
            </a:pPr>
            <a:r>
              <a:rPr lang="sr-Cyrl-RS" sz="1400" dirty="0" smtClean="0"/>
              <a:t>Члан 5. став 5. Закон</a:t>
            </a:r>
            <a:r>
              <a:rPr lang="sr-Latn-RS" sz="1400" dirty="0" smtClean="0"/>
              <a:t>a</a:t>
            </a:r>
            <a:r>
              <a:rPr lang="sr-Cyrl-RS" sz="1400" dirty="0" smtClean="0"/>
              <a:t> о поступку уписа у катастар непокретности и водова</a:t>
            </a:r>
            <a:r>
              <a:rPr lang="sr-Latn-RS" sz="1400" dirty="0" smtClean="0"/>
              <a:t>:</a:t>
            </a:r>
            <a:r>
              <a:rPr lang="sr-Cyrl-RS" sz="1400" dirty="0" smtClean="0"/>
              <a:t> </a:t>
            </a:r>
          </a:p>
          <a:p>
            <a:pPr marL="0" indent="0">
              <a:buNone/>
            </a:pPr>
            <a:endParaRPr lang="sr-Cyrl-RS" sz="1400" dirty="0" smtClean="0"/>
          </a:p>
          <a:p>
            <a:r>
              <a:rPr lang="sr-Cyrl-RS" sz="1400" dirty="0" smtClean="0"/>
              <a:t>Када су у питању објекти за које</a:t>
            </a:r>
            <a:r>
              <a:rPr lang="en-US" sz="1400" dirty="0" smtClean="0"/>
              <a:t> </a:t>
            </a:r>
            <a:r>
              <a:rPr lang="en-US" sz="1400" dirty="0" err="1" smtClean="0"/>
              <a:t>је</a:t>
            </a:r>
            <a:r>
              <a:rPr lang="en-US" sz="1400" dirty="0" smtClean="0"/>
              <a:t> </a:t>
            </a:r>
            <a:r>
              <a:rPr lang="en-US" sz="1400" dirty="0" err="1" smtClean="0"/>
              <a:t>издата</a:t>
            </a:r>
            <a:r>
              <a:rPr lang="en-US" sz="1400" dirty="0" smtClean="0"/>
              <a:t> </a:t>
            </a:r>
            <a:r>
              <a:rPr lang="en-US" sz="1400" dirty="0" err="1" smtClean="0"/>
              <a:t>употребна</a:t>
            </a:r>
            <a:r>
              <a:rPr lang="en-US" sz="1400" dirty="0" smtClean="0"/>
              <a:t> </a:t>
            </a:r>
            <a:r>
              <a:rPr lang="en-US" sz="1400" dirty="0" err="1" smtClean="0"/>
              <a:t>дозвола</a:t>
            </a:r>
            <a:r>
              <a:rPr lang="en-US" sz="1400" dirty="0" smtClean="0"/>
              <a:t> у </a:t>
            </a:r>
            <a:r>
              <a:rPr lang="en-US" sz="1400" dirty="0" err="1" smtClean="0"/>
              <a:t>обједињеној</a:t>
            </a:r>
            <a:r>
              <a:rPr lang="en-US" sz="1400" dirty="0" smtClean="0"/>
              <a:t> </a:t>
            </a:r>
            <a:r>
              <a:rPr lang="en-US" sz="1400" dirty="0" err="1" smtClean="0"/>
              <a:t>процедури</a:t>
            </a:r>
            <a:r>
              <a:rPr lang="en-US" sz="1400" dirty="0" smtClean="0"/>
              <a:t>, </a:t>
            </a:r>
            <a:r>
              <a:rPr lang="en-US" sz="1400" dirty="0" err="1" smtClean="0"/>
              <a:t>сходно</a:t>
            </a:r>
            <a:r>
              <a:rPr lang="en-US" sz="1400" dirty="0" smtClean="0"/>
              <a:t> </a:t>
            </a:r>
            <a:r>
              <a:rPr lang="en-US" sz="1400" dirty="0" err="1" smtClean="0"/>
              <a:t>закону</a:t>
            </a:r>
            <a:r>
              <a:rPr lang="en-US" sz="1400" dirty="0" smtClean="0"/>
              <a:t> </a:t>
            </a:r>
            <a:r>
              <a:rPr lang="en-US" sz="1400" dirty="0" err="1" smtClean="0"/>
              <a:t>којим</a:t>
            </a:r>
            <a:r>
              <a:rPr lang="en-US" sz="1400" dirty="0" smtClean="0"/>
              <a:t> </a:t>
            </a:r>
            <a:r>
              <a:rPr lang="en-US" sz="1400" dirty="0" err="1" smtClean="0"/>
              <a:t>се</a:t>
            </a:r>
            <a:r>
              <a:rPr lang="en-US" sz="1400" dirty="0" smtClean="0"/>
              <a:t> </a:t>
            </a:r>
            <a:r>
              <a:rPr lang="en-US" sz="1400" dirty="0" err="1" smtClean="0"/>
              <a:t>уређује</a:t>
            </a:r>
            <a:r>
              <a:rPr lang="en-US" sz="1400" dirty="0" smtClean="0"/>
              <a:t> </a:t>
            </a:r>
            <a:r>
              <a:rPr lang="en-US" sz="1400" dirty="0" err="1" smtClean="0"/>
              <a:t>планирање</a:t>
            </a:r>
            <a:r>
              <a:rPr lang="en-US" sz="1400" dirty="0" smtClean="0"/>
              <a:t> и </a:t>
            </a:r>
            <a:r>
              <a:rPr lang="en-US" sz="1400" dirty="0" err="1" smtClean="0"/>
              <a:t>изградња</a:t>
            </a:r>
            <a:r>
              <a:rPr lang="en-US" sz="1400" dirty="0" smtClean="0"/>
              <a:t>,</a:t>
            </a:r>
            <a:endParaRPr lang="sr-Cyrl-RS" sz="1400" dirty="0" smtClean="0"/>
          </a:p>
          <a:p>
            <a:pPr>
              <a:buFont typeface="Wingdings" panose="05000000000000000000" pitchFamily="2" charset="2"/>
              <a:buChar char="Ø"/>
            </a:pPr>
            <a:r>
              <a:rPr lang="sr-Cyrl-RS" sz="1400" dirty="0" smtClean="0"/>
              <a:t>Употребна дозвола и </a:t>
            </a:r>
            <a:r>
              <a:rPr lang="en-US" sz="1400" dirty="0" err="1" smtClean="0"/>
              <a:t>елаборат</a:t>
            </a:r>
            <a:r>
              <a:rPr lang="en-US" sz="1400" dirty="0" smtClean="0"/>
              <a:t>  </a:t>
            </a:r>
            <a:r>
              <a:rPr lang="en-US" sz="1400" dirty="0" err="1" smtClean="0"/>
              <a:t>геодетских</a:t>
            </a:r>
            <a:r>
              <a:rPr lang="en-US" sz="1400" dirty="0" smtClean="0"/>
              <a:t> </a:t>
            </a:r>
            <a:r>
              <a:rPr lang="en-US" sz="1400" dirty="0" err="1" smtClean="0"/>
              <a:t>радова</a:t>
            </a:r>
            <a:r>
              <a:rPr lang="en-US" sz="1400" dirty="0" smtClean="0"/>
              <a:t>. </a:t>
            </a:r>
            <a:endParaRPr lang="sr-Cyrl-RS" sz="1400" dirty="0" smtClean="0"/>
          </a:p>
          <a:p>
            <a:endParaRPr lang="sr-Cyrl-RS" sz="1400" dirty="0" smtClean="0"/>
          </a:p>
          <a:p>
            <a:pPr marL="0" indent="0">
              <a:buNone/>
            </a:pPr>
            <a:endParaRPr lang="sr-Cyrl-RS" sz="1400" dirty="0" smtClean="0"/>
          </a:p>
          <a:p>
            <a:pPr marL="0" indent="0">
              <a:buNone/>
            </a:pP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207842628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1187624" y="2060847"/>
            <a:ext cx="6624736" cy="2880321"/>
          </a:xfrm>
        </p:spPr>
        <p:txBody>
          <a:bodyPr/>
          <a:lstStyle/>
          <a:p>
            <a:pPr marL="0" indent="0" algn="ctr">
              <a:buNone/>
            </a:pPr>
            <a:r>
              <a:rPr lang="ru-RU" sz="1400" dirty="0"/>
              <a:t>НА КОЈИ НАЧИН СЕ ПРЕМА ВАЖЕЋИМ ПРОПИСИМА УПИСУЈУ ПОДАЦИ О                   НЕПОКРЕТНОСТИМА</a:t>
            </a:r>
            <a:endParaRPr lang="sr-Cyrl-RS" sz="1400" dirty="0" smtClean="0"/>
          </a:p>
          <a:p>
            <a:pPr marL="0" indent="0">
              <a:buNone/>
            </a:pPr>
            <a:endParaRPr lang="en-US" sz="1400" dirty="0" smtClean="0"/>
          </a:p>
          <a:p>
            <a:pPr marL="0" indent="0">
              <a:buNone/>
            </a:pPr>
            <a:endParaRPr lang="sr-Cyrl-RS" sz="1400" dirty="0"/>
          </a:p>
          <a:p>
            <a:r>
              <a:rPr lang="sr-Cyrl-RS" sz="1400" dirty="0" smtClean="0"/>
              <a:t>Када </a:t>
            </a:r>
            <a:r>
              <a:rPr lang="sr-Cyrl-RS" sz="1400" dirty="0"/>
              <a:t>су у питању непокретности за које је издата употребна дозвола или само грађевинска дозвола</a:t>
            </a:r>
          </a:p>
          <a:p>
            <a:pPr marL="0" indent="0">
              <a:buNone/>
            </a:pPr>
            <a:endParaRPr lang="sr-Cyrl-RS" sz="1400" dirty="0"/>
          </a:p>
          <a:p>
            <a:pPr>
              <a:buFont typeface="Wingdings" panose="05000000000000000000" pitchFamily="2" charset="2"/>
              <a:buChar char="Ø"/>
            </a:pPr>
            <a:r>
              <a:rPr lang="sr-Cyrl-RS" sz="1400" dirty="0"/>
              <a:t>Уверење надлежног органа 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sr-Cyrl-RS" sz="1400" dirty="0"/>
              <a:t>На који </a:t>
            </a:r>
            <a:r>
              <a:rPr lang="sr-Cyrl-RS" sz="1400" dirty="0" smtClean="0"/>
              <a:t>начин </a:t>
            </a:r>
            <a:r>
              <a:rPr lang="sr-Cyrl-RS" sz="1400" dirty="0"/>
              <a:t>се поступа када надлежни орган није у могућности да изда уверење </a:t>
            </a:r>
          </a:p>
          <a:p>
            <a:pPr>
              <a:buFont typeface="Wingdings" panose="05000000000000000000" pitchFamily="2" charset="2"/>
              <a:buChar char="Ø"/>
            </a:pPr>
            <a:endParaRPr lang="sr-Cyrl-RS" sz="1400" dirty="0"/>
          </a:p>
          <a:p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257801683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1259632" y="1916832"/>
            <a:ext cx="6624736" cy="3196952"/>
          </a:xfrm>
        </p:spPr>
        <p:txBody>
          <a:bodyPr/>
          <a:lstStyle/>
          <a:p>
            <a:pPr marL="0" indent="0">
              <a:buNone/>
            </a:pPr>
            <a:endParaRPr lang="sr-Cyrl-RS" sz="1400" smtClean="0"/>
          </a:p>
          <a:p>
            <a:pPr marL="0" indent="0" algn="ctr">
              <a:buNone/>
            </a:pPr>
            <a:r>
              <a:rPr lang="ru-RU" sz="1400"/>
              <a:t>НА КОЈИ НАЧИН СЕ ПРЕМА ВАЖЕЋИМ ПРОПИСИМА УПИСУЈУ ПОДАЦИ О                   НЕПОКРЕТНОСТИМА</a:t>
            </a:r>
            <a:endParaRPr lang="sr-Cyrl-RS" sz="1400"/>
          </a:p>
          <a:p>
            <a:endParaRPr lang="sr-Cyrl-RS" sz="1400"/>
          </a:p>
          <a:p>
            <a:pPr marL="0" indent="0">
              <a:buNone/>
            </a:pPr>
            <a:endParaRPr lang="sr-Cyrl-RS" sz="1400" smtClean="0"/>
          </a:p>
          <a:p>
            <a:pPr algn="just"/>
            <a:r>
              <a:rPr lang="sr-Cyrl-RS" sz="1400" smtClean="0"/>
              <a:t>Када </a:t>
            </a:r>
            <a:r>
              <a:rPr lang="sr-Cyrl-RS" sz="1400"/>
              <a:t>су у питању непокретности изграђене пре ступања на снагу прописа о изградњи објеката</a:t>
            </a:r>
          </a:p>
          <a:p>
            <a:pPr>
              <a:buFont typeface="Wingdings" panose="05000000000000000000" pitchFamily="2" charset="2"/>
              <a:buChar char="Ø"/>
            </a:pPr>
            <a:endParaRPr lang="sr-Cyrl-RS" sz="1400"/>
          </a:p>
          <a:p>
            <a:pPr>
              <a:buFont typeface="Wingdings" panose="05000000000000000000" pitchFamily="2" charset="2"/>
              <a:buChar char="Ø"/>
            </a:pPr>
            <a:r>
              <a:rPr lang="sr-Cyrl-RS" sz="1400"/>
              <a:t>Уверење надлежног органа 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sr-Cyrl-RS" sz="1400"/>
              <a:t>Налаз и мишљење сталног судског вештака грађевинске струке </a:t>
            </a:r>
          </a:p>
          <a:p>
            <a:pPr marL="0" indent="0">
              <a:buNone/>
            </a:pPr>
            <a:endParaRPr lang="en-US" sz="1400"/>
          </a:p>
        </p:txBody>
      </p:sp>
    </p:spTree>
    <p:extLst>
      <p:ext uri="{BB962C8B-B14F-4D97-AF65-F5344CB8AC3E}">
        <p14:creationId xmlns:p14="http://schemas.microsoft.com/office/powerpoint/2010/main" val="366029238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1619672" y="1988840"/>
            <a:ext cx="5904656" cy="3629000"/>
          </a:xfrm>
        </p:spPr>
        <p:txBody>
          <a:bodyPr/>
          <a:lstStyle/>
          <a:p>
            <a:pPr marL="0" indent="0" algn="ctr">
              <a:buNone/>
            </a:pPr>
            <a:r>
              <a:rPr lang="ru-RU" sz="1400"/>
              <a:t>НА КОЈИ НАЧИН СЕ ПРЕМА ВАЖЕЋИМ ПРОПИСИМА УПИСУЈУ ПОДАЦИ О                   НЕПОКРЕТНОСТИМА</a:t>
            </a:r>
            <a:endParaRPr lang="sr-Cyrl-RS" sz="1400"/>
          </a:p>
          <a:p>
            <a:endParaRPr lang="sr-Cyrl-RS" sz="1400"/>
          </a:p>
          <a:p>
            <a:pPr marL="0" indent="0">
              <a:buNone/>
            </a:pPr>
            <a:endParaRPr lang="sr-Cyrl-RS" sz="1400" smtClean="0"/>
          </a:p>
          <a:p>
            <a:pPr marL="0" indent="0">
              <a:buNone/>
            </a:pPr>
            <a:endParaRPr lang="sr-Cyrl-RS" sz="1400"/>
          </a:p>
          <a:p>
            <a:r>
              <a:rPr lang="sr-Cyrl-RS" sz="1400"/>
              <a:t>Остале непокретности </a:t>
            </a:r>
            <a:endParaRPr lang="sr-Cyrl-RS" sz="1400" smtClean="0"/>
          </a:p>
          <a:p>
            <a:pPr marL="0" indent="0">
              <a:buNone/>
            </a:pPr>
            <a:endParaRPr lang="sr-Cyrl-RS" sz="1400"/>
          </a:p>
          <a:p>
            <a:pPr>
              <a:buFont typeface="Wingdings" panose="05000000000000000000" pitchFamily="2" charset="2"/>
              <a:buChar char="Ø"/>
            </a:pPr>
            <a:r>
              <a:rPr lang="sr-Cyrl-RS" sz="1400" smtClean="0"/>
              <a:t>Елаборат </a:t>
            </a:r>
            <a:r>
              <a:rPr lang="sr-Cyrl-RS" sz="1400"/>
              <a:t>геодетских радова </a:t>
            </a:r>
          </a:p>
          <a:p>
            <a:pPr marL="0" indent="0">
              <a:buNone/>
            </a:pPr>
            <a:r>
              <a:rPr lang="sr-Cyrl-RS" sz="1400" smtClean="0"/>
              <a:t>          </a:t>
            </a:r>
            <a:endParaRPr lang="en-US" sz="1400"/>
          </a:p>
        </p:txBody>
      </p:sp>
    </p:spTree>
    <p:extLst>
      <p:ext uri="{BB962C8B-B14F-4D97-AF65-F5344CB8AC3E}">
        <p14:creationId xmlns:p14="http://schemas.microsoft.com/office/powerpoint/2010/main" val="228301508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1115616" y="1844825"/>
            <a:ext cx="6768752" cy="3672408"/>
          </a:xfrm>
        </p:spPr>
        <p:txBody>
          <a:bodyPr/>
          <a:lstStyle/>
          <a:p>
            <a:pPr marL="0" indent="0">
              <a:buNone/>
            </a:pPr>
            <a:endParaRPr lang="sr-Cyrl-RS" sz="1400" dirty="0" smtClean="0"/>
          </a:p>
          <a:p>
            <a:pPr marL="0" indent="0" algn="ctr">
              <a:buNone/>
            </a:pPr>
            <a:r>
              <a:rPr lang="sr-Cyrl-RS" sz="1400" dirty="0" smtClean="0"/>
              <a:t>              ПОДОБНОСТ РЕШЕЊА СТЕЧАЈНОГ СУДИЈЕ ЗА УПИС У КАТАСТАР                     НЕПОКРЕТНОСТИ </a:t>
            </a:r>
            <a:endParaRPr lang="sr-Cyrl-RS" sz="1400" dirty="0"/>
          </a:p>
          <a:p>
            <a:pPr marL="0" indent="0">
              <a:buNone/>
            </a:pPr>
            <a:endParaRPr lang="sr-Cyrl-RS" sz="1400" dirty="0" smtClean="0"/>
          </a:p>
          <a:p>
            <a:pPr marL="0" indent="0" algn="just">
              <a:buNone/>
            </a:pPr>
            <a:r>
              <a:rPr lang="sr-Cyrl-RS" sz="1400" dirty="0" smtClean="0"/>
              <a:t>Законом </a:t>
            </a:r>
            <a:r>
              <a:rPr lang="sr-Cyrl-RS" sz="1400" dirty="0"/>
              <a:t>о стечају ("Сл. гласник РС", бр. 104/2009, 99/2011 - др. закон, 71/2012 - одлука УС, 83/2014, 113/2017, 44/2018 и 95/2018), чланом 133. став 11. прописано је да ће стечајни судија решењем констатовати да је продаја извршена и наложити одговарајућем регистру упис права својине и брисање терета насталих пре извршене продаје, односно упис других права стечених продајом. Наведено решење са доказом о уплати цене је основ за стицање и упис права својине купца, без обзира на раније уписе и без терета, као и без икаквих обавеза насталих пре извршене купопродаје, укључујући и пореске обавезе и обавезе према привредним субјектима пружаоцима услуга од општег интереса које се односе на купљену имовину</a:t>
            </a:r>
            <a:r>
              <a:rPr lang="sr-Cyrl-RS" sz="1400" dirty="0" smtClean="0"/>
              <a:t>.</a:t>
            </a:r>
          </a:p>
          <a:p>
            <a:pPr marL="0" indent="0" algn="just">
              <a:buNone/>
            </a:pPr>
            <a:r>
              <a:rPr lang="sr-Cyrl-RS" sz="1400" dirty="0" smtClean="0"/>
              <a:t>    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349707334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1115616" y="1988840"/>
            <a:ext cx="6984776" cy="4869160"/>
          </a:xfrm>
        </p:spPr>
        <p:txBody>
          <a:bodyPr/>
          <a:lstStyle/>
          <a:p>
            <a:endParaRPr lang="sr-Cyrl-RS" sz="1400" dirty="0" smtClean="0">
              <a:latin typeface="+mj-lt"/>
            </a:endParaRPr>
          </a:p>
          <a:p>
            <a:pPr marL="0" indent="0" algn="ctr">
              <a:buNone/>
            </a:pPr>
            <a:r>
              <a:rPr lang="sr-Cyrl-RS" sz="1400" dirty="0">
                <a:solidFill>
                  <a:prstClr val="black"/>
                </a:solidFill>
              </a:rPr>
              <a:t>ПОДОБНОСТ РЕШЕЊА СТЕЧАЈНОГ СУДИЈЕ ЗА УПИС У КАТАСТАР                     НЕПОКРЕТНОСТИ</a:t>
            </a:r>
            <a:endParaRPr lang="sr-Cyrl-RS" sz="1400" dirty="0" smtClean="0">
              <a:latin typeface="+mj-lt"/>
            </a:endParaRPr>
          </a:p>
          <a:p>
            <a:pPr marL="0" indent="0">
              <a:buNone/>
            </a:pPr>
            <a:r>
              <a:rPr lang="sr-Cyrl-RS" sz="1400" dirty="0" smtClean="0">
                <a:latin typeface="+mj-lt"/>
              </a:rPr>
              <a:t> </a:t>
            </a:r>
          </a:p>
          <a:p>
            <a:pPr marL="0" indent="0" algn="just">
              <a:buNone/>
            </a:pPr>
            <a:r>
              <a:rPr lang="sr-Cyrl-RS" sz="1400" dirty="0" smtClean="0">
                <a:latin typeface="+mj-lt"/>
              </a:rPr>
              <a:t>Решење </a:t>
            </a:r>
            <a:r>
              <a:rPr lang="sr-Cyrl-RS" sz="1400" dirty="0">
                <a:latin typeface="+mj-lt"/>
              </a:rPr>
              <a:t>стечајног судије из наведене одредбе Закона о стечају представља подобан правни основ да се на непокретностима стечајног дужника изврши упис права својине у корист купца уколико је предметна непокретност, односно објекат, изграђена у складу са прописима, односно уколико се сходно горе цитираним законским одредбама сматра да је изграђена у складу са прописима</a:t>
            </a:r>
            <a:r>
              <a:rPr lang="sr-Cyrl-RS" sz="1400" dirty="0" smtClean="0">
                <a:latin typeface="+mj-lt"/>
              </a:rPr>
              <a:t>.</a:t>
            </a:r>
          </a:p>
          <a:p>
            <a:pPr marL="0" indent="0" algn="just">
              <a:buNone/>
            </a:pPr>
            <a:endParaRPr lang="sr-Cyrl-RS" sz="1400" dirty="0">
              <a:latin typeface="+mj-lt"/>
            </a:endParaRPr>
          </a:p>
          <a:p>
            <a:pPr marL="0" indent="0" algn="just">
              <a:buNone/>
            </a:pPr>
            <a:r>
              <a:rPr lang="sr-Cyrl-RS" sz="1400" dirty="0" smtClean="0"/>
              <a:t>Такође, мора испуњавати услове за упис у погледу ознаке непокретности и лица (стицаоца), односно исправа која је основ за упис, тј. решење стечајног судије, мора нарочито да садржи </a:t>
            </a:r>
            <a:r>
              <a:rPr lang="sr-Cyrl-RS" sz="1400" dirty="0"/>
              <a:t>о</a:t>
            </a:r>
            <a:r>
              <a:rPr lang="en-US" sz="1400" dirty="0" err="1"/>
              <a:t>значење</a:t>
            </a:r>
            <a:r>
              <a:rPr lang="en-US" sz="1400" dirty="0"/>
              <a:t> </a:t>
            </a:r>
            <a:r>
              <a:rPr lang="en-US" sz="1400" dirty="0" err="1"/>
              <a:t>непокретности</a:t>
            </a:r>
            <a:r>
              <a:rPr lang="en-US" sz="1400" dirty="0"/>
              <a:t> </a:t>
            </a:r>
            <a:r>
              <a:rPr lang="en-US" sz="1400" dirty="0" err="1"/>
              <a:t>на</a:t>
            </a:r>
            <a:r>
              <a:rPr lang="en-US" sz="1400" dirty="0"/>
              <a:t> </a:t>
            </a:r>
            <a:r>
              <a:rPr lang="en-US" sz="1400" dirty="0" err="1"/>
              <a:t>коју</a:t>
            </a:r>
            <a:r>
              <a:rPr lang="en-US" sz="1400" dirty="0"/>
              <a:t> </a:t>
            </a:r>
            <a:r>
              <a:rPr lang="en-US" sz="1400" dirty="0" err="1"/>
              <a:t>се</a:t>
            </a:r>
            <a:r>
              <a:rPr lang="en-US" sz="1400" dirty="0"/>
              <a:t> </a:t>
            </a:r>
            <a:r>
              <a:rPr lang="en-US" sz="1400" dirty="0" err="1"/>
              <a:t>исправа</a:t>
            </a:r>
            <a:r>
              <a:rPr lang="en-US" sz="1400" dirty="0"/>
              <a:t> </a:t>
            </a:r>
            <a:r>
              <a:rPr lang="en-US" sz="1400" dirty="0" err="1"/>
              <a:t>односи</a:t>
            </a:r>
            <a:r>
              <a:rPr lang="en-US" sz="1400" dirty="0"/>
              <a:t> </a:t>
            </a:r>
            <a:r>
              <a:rPr lang="en-US" sz="1400" dirty="0" err="1"/>
              <a:t>према</a:t>
            </a:r>
            <a:r>
              <a:rPr lang="en-US" sz="1400" dirty="0"/>
              <a:t> </a:t>
            </a:r>
            <a:r>
              <a:rPr lang="en-US" sz="1400" dirty="0" err="1"/>
              <a:t>подацима</a:t>
            </a:r>
            <a:r>
              <a:rPr lang="en-US" sz="1400" dirty="0"/>
              <a:t> </a:t>
            </a:r>
            <a:r>
              <a:rPr lang="en-US" sz="1400" dirty="0" err="1"/>
              <a:t>катастра</a:t>
            </a:r>
            <a:r>
              <a:rPr lang="en-US" sz="1400" dirty="0"/>
              <a:t> </a:t>
            </a:r>
            <a:r>
              <a:rPr lang="en-US" sz="1400" dirty="0" err="1"/>
              <a:t>непокретности</a:t>
            </a:r>
            <a:r>
              <a:rPr lang="en-US" sz="1400" dirty="0"/>
              <a:t> (</a:t>
            </a:r>
            <a:r>
              <a:rPr lang="en-US" sz="1400" dirty="0" err="1"/>
              <a:t>катастарска</a:t>
            </a:r>
            <a:r>
              <a:rPr lang="en-US" sz="1400" dirty="0"/>
              <a:t> </a:t>
            </a:r>
            <a:r>
              <a:rPr lang="en-US" sz="1400" dirty="0" err="1"/>
              <a:t>општина</a:t>
            </a:r>
            <a:r>
              <a:rPr lang="en-US" sz="1400" dirty="0"/>
              <a:t>, </a:t>
            </a:r>
            <a:r>
              <a:rPr lang="en-US" sz="1400" dirty="0" err="1"/>
              <a:t>број</a:t>
            </a:r>
            <a:r>
              <a:rPr lang="en-US" sz="1400" dirty="0"/>
              <a:t> и </a:t>
            </a:r>
            <a:r>
              <a:rPr lang="en-US" sz="1400" dirty="0" err="1"/>
              <a:t>површина</a:t>
            </a:r>
            <a:r>
              <a:rPr lang="en-US" sz="1400" dirty="0"/>
              <a:t> </a:t>
            </a:r>
            <a:r>
              <a:rPr lang="en-US" sz="1400" dirty="0" err="1"/>
              <a:t>парцеле</a:t>
            </a:r>
            <a:r>
              <a:rPr lang="en-US" sz="1400" dirty="0"/>
              <a:t>, </a:t>
            </a:r>
            <a:r>
              <a:rPr lang="en-US" sz="1400" dirty="0" err="1"/>
              <a:t>број</a:t>
            </a:r>
            <a:r>
              <a:rPr lang="en-US" sz="1400" dirty="0"/>
              <a:t> и </a:t>
            </a:r>
            <a:r>
              <a:rPr lang="en-US" sz="1400" dirty="0" err="1"/>
              <a:t>површина</a:t>
            </a:r>
            <a:r>
              <a:rPr lang="en-US" sz="1400" dirty="0"/>
              <a:t> </a:t>
            </a:r>
            <a:r>
              <a:rPr lang="en-US" sz="1400" dirty="0" err="1"/>
              <a:t>објекта</a:t>
            </a:r>
            <a:r>
              <a:rPr lang="en-US" sz="1400" dirty="0"/>
              <a:t>, </a:t>
            </a:r>
            <a:r>
              <a:rPr lang="en-US" sz="1400" dirty="0" err="1"/>
              <a:t>број</a:t>
            </a:r>
            <a:r>
              <a:rPr lang="en-US" sz="1400" dirty="0"/>
              <a:t> и </a:t>
            </a:r>
            <a:r>
              <a:rPr lang="en-US" sz="1400" dirty="0" err="1"/>
              <a:t>површина</a:t>
            </a:r>
            <a:r>
              <a:rPr lang="en-US" sz="1400" dirty="0"/>
              <a:t> </a:t>
            </a:r>
            <a:r>
              <a:rPr lang="en-US" sz="1400" dirty="0" err="1"/>
              <a:t>посебног</a:t>
            </a:r>
            <a:r>
              <a:rPr lang="en-US" sz="1400" dirty="0"/>
              <a:t> </a:t>
            </a:r>
            <a:r>
              <a:rPr lang="en-US" sz="1400" dirty="0" err="1"/>
              <a:t>дела</a:t>
            </a:r>
            <a:r>
              <a:rPr lang="en-US" sz="1400" dirty="0"/>
              <a:t> </a:t>
            </a:r>
            <a:r>
              <a:rPr lang="en-US" sz="1400" dirty="0" err="1" smtClean="0"/>
              <a:t>објекта</a:t>
            </a:r>
            <a:r>
              <a:rPr lang="en-US" sz="1400" dirty="0" smtClean="0"/>
              <a:t>)</a:t>
            </a:r>
            <a:r>
              <a:rPr lang="sr-Cyrl-RS" sz="1400" dirty="0" smtClean="0"/>
              <a:t> и </a:t>
            </a:r>
            <a:r>
              <a:rPr lang="en-US" sz="1400" dirty="0" err="1" smtClean="0"/>
              <a:t>презиме</a:t>
            </a:r>
            <a:r>
              <a:rPr lang="en-US" sz="1400" dirty="0"/>
              <a:t>, </a:t>
            </a:r>
            <a:r>
              <a:rPr lang="en-US" sz="1400" dirty="0" err="1"/>
              <a:t>име</a:t>
            </a:r>
            <a:r>
              <a:rPr lang="en-US" sz="1400" dirty="0"/>
              <a:t> и </a:t>
            </a:r>
            <a:r>
              <a:rPr lang="en-US" sz="1400" dirty="0" err="1"/>
              <a:t>име</a:t>
            </a:r>
            <a:r>
              <a:rPr lang="en-US" sz="1400" dirty="0"/>
              <a:t> </a:t>
            </a:r>
            <a:r>
              <a:rPr lang="en-US" sz="1400" dirty="0" err="1"/>
              <a:t>једног</a:t>
            </a:r>
            <a:r>
              <a:rPr lang="en-US" sz="1400" dirty="0"/>
              <a:t> </a:t>
            </a:r>
            <a:r>
              <a:rPr lang="en-US" sz="1400" dirty="0" err="1"/>
              <a:t>родитеља</a:t>
            </a:r>
            <a:r>
              <a:rPr lang="en-US" sz="1400" dirty="0"/>
              <a:t>, </a:t>
            </a:r>
            <a:r>
              <a:rPr lang="en-US" sz="1400" dirty="0" err="1"/>
              <a:t>односно</a:t>
            </a:r>
            <a:r>
              <a:rPr lang="en-US" sz="1400" dirty="0"/>
              <a:t> </a:t>
            </a:r>
            <a:r>
              <a:rPr lang="en-US" sz="1400" dirty="0" err="1"/>
              <a:t>назив</a:t>
            </a:r>
            <a:r>
              <a:rPr lang="en-US" sz="1400" dirty="0"/>
              <a:t>, </a:t>
            </a:r>
            <a:r>
              <a:rPr lang="en-US" sz="1400" dirty="0" err="1"/>
              <a:t>пребивалиште</a:t>
            </a:r>
            <a:r>
              <a:rPr lang="en-US" sz="1400" dirty="0"/>
              <a:t>, </a:t>
            </a:r>
            <a:r>
              <a:rPr lang="en-US" sz="1400" dirty="0" err="1"/>
              <a:t>односно</a:t>
            </a:r>
            <a:r>
              <a:rPr lang="en-US" sz="1400" dirty="0"/>
              <a:t> </a:t>
            </a:r>
            <a:r>
              <a:rPr lang="en-US" sz="1400" dirty="0" err="1"/>
              <a:t>боравиште</a:t>
            </a:r>
            <a:r>
              <a:rPr lang="en-US" sz="1400" dirty="0"/>
              <a:t>, </a:t>
            </a:r>
            <a:r>
              <a:rPr lang="en-US" sz="1400" dirty="0" err="1"/>
              <a:t>или</a:t>
            </a:r>
            <a:r>
              <a:rPr lang="en-US" sz="1400" dirty="0"/>
              <a:t> </a:t>
            </a:r>
            <a:r>
              <a:rPr lang="en-US" sz="1400" dirty="0" err="1"/>
              <a:t>седиште</a:t>
            </a:r>
            <a:r>
              <a:rPr lang="en-US" sz="1400" dirty="0"/>
              <a:t> и </a:t>
            </a:r>
            <a:r>
              <a:rPr lang="en-US" sz="1400" dirty="0" err="1"/>
              <a:t>јединствени</a:t>
            </a:r>
            <a:r>
              <a:rPr lang="en-US" sz="1400" dirty="0"/>
              <a:t> </a:t>
            </a:r>
            <a:r>
              <a:rPr lang="en-US" sz="1400" dirty="0" err="1"/>
              <a:t>матични</a:t>
            </a:r>
            <a:r>
              <a:rPr lang="en-US" sz="1400" dirty="0"/>
              <a:t> </a:t>
            </a:r>
            <a:r>
              <a:rPr lang="en-US" sz="1400" dirty="0" err="1"/>
              <a:t>број</a:t>
            </a:r>
            <a:r>
              <a:rPr lang="en-US" sz="1400" dirty="0"/>
              <a:t> </a:t>
            </a:r>
            <a:r>
              <a:rPr lang="en-US" sz="1400" dirty="0" err="1" smtClean="0"/>
              <a:t>грађана</a:t>
            </a:r>
            <a:r>
              <a:rPr lang="sr-Cyrl-RS" sz="1400" dirty="0"/>
              <a:t> </a:t>
            </a:r>
            <a:r>
              <a:rPr lang="sr-Cyrl-RS" sz="1400" dirty="0" smtClean="0"/>
              <a:t>лица у чију корист се врши упис, а у складу са одредбама члана 86. став 2. Закона о државном премеру и катастру.</a:t>
            </a:r>
            <a:endParaRPr lang="en-US" sz="1400" dirty="0"/>
          </a:p>
          <a:p>
            <a:pPr marL="0" indent="0" algn="just">
              <a:buNone/>
            </a:pP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402757058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1187624" y="1844824"/>
            <a:ext cx="7272808" cy="3701008"/>
          </a:xfrm>
        </p:spPr>
        <p:txBody>
          <a:bodyPr/>
          <a:lstStyle/>
          <a:p>
            <a:pPr marL="0" indent="0">
              <a:buNone/>
            </a:pPr>
            <a:endParaRPr lang="sr-Cyrl-RS" sz="1400"/>
          </a:p>
          <a:p>
            <a:pPr marL="0" indent="0" algn="ctr">
              <a:buNone/>
            </a:pPr>
            <a:r>
              <a:rPr lang="sr-Cyrl-RS" sz="1400" smtClean="0"/>
              <a:t>                    НАЧИН ПОСТУПАЊА КАДА ЈЕ ПРЕДМЕТ РЕШЕЊА СТЕЧАЈНОГ СУДИЈЕ НЕПОКРЕТНОСТ У ПОСТУПКУ </a:t>
            </a:r>
            <a:r>
              <a:rPr lang="sr-Cyrl-RS" sz="1400"/>
              <a:t>ОЗАКОЊЕЊА </a:t>
            </a:r>
          </a:p>
          <a:p>
            <a:endParaRPr lang="sr-Cyrl-RS" sz="1400"/>
          </a:p>
          <a:p>
            <a:pPr marL="0" indent="0" algn="ctr">
              <a:buNone/>
            </a:pPr>
            <a:endParaRPr lang="sr-Cyrl-RS" sz="1400" smtClean="0"/>
          </a:p>
          <a:p>
            <a:pPr marL="0" indent="0" algn="just">
              <a:buNone/>
            </a:pPr>
            <a:r>
              <a:rPr lang="sr-Cyrl-RS" sz="1400" smtClean="0"/>
              <a:t>Уколико </a:t>
            </a:r>
            <a:r>
              <a:rPr lang="sr-Cyrl-RS" sz="1400"/>
              <a:t>је у питању непокретност односно објекат </a:t>
            </a:r>
            <a:r>
              <a:rPr lang="sr-Cyrl-RS" sz="1400" smtClean="0"/>
              <a:t>који </a:t>
            </a:r>
            <a:r>
              <a:rPr lang="sr-Cyrl-RS" sz="1400"/>
              <a:t>је у поступку озакоњења, решење стечајног судије које има за предмет такву непокретност не може представљати подобан правни основ за упис права својине у корист купца непокретне имовине стечајног дужника, већ решење стечајног судије може представљати правни основ у поступку озакоњења истог објекта, односно доказ о праву на објекту, те се по окончаном поступку озакоњења тј. по основу правноснажног решења о озакоњењу </a:t>
            </a:r>
            <a:r>
              <a:rPr lang="sr-Cyrl-RS" sz="1400" smtClean="0"/>
              <a:t>стичу </a:t>
            </a:r>
            <a:r>
              <a:rPr lang="sr-Cyrl-RS" sz="1400"/>
              <a:t>услови за упис права својине у катастар непокретности.</a:t>
            </a:r>
            <a:endParaRPr lang="en-US" sz="1400"/>
          </a:p>
          <a:p>
            <a:pPr algn="just"/>
            <a:endParaRPr lang="en-US" sz="1400"/>
          </a:p>
        </p:txBody>
      </p:sp>
    </p:spTree>
    <p:extLst>
      <p:ext uri="{BB962C8B-B14F-4D97-AF65-F5344CB8AC3E}">
        <p14:creationId xmlns:p14="http://schemas.microsoft.com/office/powerpoint/2010/main" val="96155960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1259632" y="1844825"/>
            <a:ext cx="6840760" cy="4032448"/>
          </a:xfrm>
        </p:spPr>
        <p:txBody>
          <a:bodyPr/>
          <a:lstStyle/>
          <a:p>
            <a:pPr marL="0" indent="0" algn="ctr">
              <a:buNone/>
            </a:pPr>
            <a:r>
              <a:rPr lang="sr-Cyrl-RS" sz="1400" smtClean="0"/>
              <a:t>       НЕПОКРЕТНОСТИ </a:t>
            </a:r>
            <a:r>
              <a:rPr lang="sr-Cyrl-RS" sz="1400"/>
              <a:t>КОЈЕ ПОДЛЕЖУ ОЗАКОЊЕЊУ, А НА КОЈИМА СЕ МОЖЕ ИЗВРШИТИ </a:t>
            </a:r>
            <a:r>
              <a:rPr lang="sr-Cyrl-RS" sz="1400" smtClean="0"/>
              <a:t>УПИС ПРАВА СВОЈИНЕ</a:t>
            </a:r>
            <a:endParaRPr lang="en-US" sz="1400"/>
          </a:p>
          <a:p>
            <a:pPr marL="0" indent="0" algn="ctr">
              <a:buNone/>
            </a:pPr>
            <a:r>
              <a:rPr lang="sr-Cyrl-RS" sz="1400" smtClean="0"/>
              <a:t>                        </a:t>
            </a:r>
          </a:p>
          <a:p>
            <a:pPr marL="0" indent="0">
              <a:buNone/>
            </a:pPr>
            <a:r>
              <a:rPr lang="sr-Cyrl-RS" sz="1400"/>
              <a:t> </a:t>
            </a:r>
          </a:p>
          <a:p>
            <a:pPr marL="0" indent="0" algn="just">
              <a:buNone/>
            </a:pPr>
            <a:endParaRPr lang="sr-Cyrl-RS" sz="1400"/>
          </a:p>
          <a:p>
            <a:pPr marL="0" indent="0" algn="just">
              <a:buNone/>
            </a:pPr>
            <a:r>
              <a:rPr lang="sr-Cyrl-RS" sz="1400" smtClean="0"/>
              <a:t>Непокретности </a:t>
            </a:r>
            <a:r>
              <a:rPr lang="sr-Cyrl-RS" sz="1400"/>
              <a:t>стечајног дужника које су у поступку озакоњења, а </a:t>
            </a:r>
            <a:r>
              <a:rPr lang="sr-Cyrl-RS" sz="1400" smtClean="0"/>
              <a:t>на </a:t>
            </a:r>
            <a:r>
              <a:rPr lang="sr-Cyrl-RS" sz="1400"/>
              <a:t>којима је </a:t>
            </a:r>
            <a:r>
              <a:rPr lang="en-US" sz="1400"/>
              <a:t>право својине </a:t>
            </a:r>
            <a:r>
              <a:rPr lang="en-US" sz="1400" err="1"/>
              <a:t>уписано</a:t>
            </a:r>
            <a:r>
              <a:rPr lang="en-US" sz="1400"/>
              <a:t> </a:t>
            </a:r>
            <a:r>
              <a:rPr lang="en-US" sz="1400" err="1"/>
              <a:t>по</a:t>
            </a:r>
            <a:r>
              <a:rPr lang="en-US" sz="1400"/>
              <a:t> </a:t>
            </a:r>
            <a:r>
              <a:rPr lang="sr-Cyrl-RS" sz="1400"/>
              <a:t>Закону о посебним условима </a:t>
            </a:r>
            <a:r>
              <a:rPr lang="en-US" sz="1400"/>
              <a:t>за упис права својине </a:t>
            </a:r>
            <a:r>
              <a:rPr lang="en-US" sz="1400" err="1"/>
              <a:t>на</a:t>
            </a:r>
            <a:r>
              <a:rPr lang="en-US" sz="1400"/>
              <a:t> </a:t>
            </a:r>
            <a:r>
              <a:rPr lang="en-US" sz="1400" err="1"/>
              <a:t>објектима</a:t>
            </a:r>
            <a:r>
              <a:rPr lang="en-US" sz="1400"/>
              <a:t> </a:t>
            </a:r>
            <a:r>
              <a:rPr lang="en-US" sz="1400" err="1"/>
              <a:t>изграђеним</a:t>
            </a:r>
            <a:r>
              <a:rPr lang="en-US" sz="1400"/>
              <a:t> </a:t>
            </a:r>
            <a:r>
              <a:rPr lang="en-US" sz="1400" err="1"/>
              <a:t>без</a:t>
            </a:r>
            <a:r>
              <a:rPr lang="en-US" sz="1400"/>
              <a:t> </a:t>
            </a:r>
            <a:r>
              <a:rPr lang="en-US" sz="1400" err="1"/>
              <a:t>грађевинске</a:t>
            </a:r>
            <a:r>
              <a:rPr lang="en-US" sz="1400"/>
              <a:t> </a:t>
            </a:r>
            <a:r>
              <a:rPr lang="en-US" sz="1400" err="1"/>
              <a:t>дозвол</a:t>
            </a:r>
            <a:r>
              <a:rPr lang="sr-Cyrl-RS" sz="1400"/>
              <a:t>е, могу бити предмет уписа права својине у корист </a:t>
            </a:r>
            <a:r>
              <a:rPr lang="sr-Cyrl-RS" sz="1400" smtClean="0"/>
              <a:t>купца, независно од решења о озакоњењу.</a:t>
            </a:r>
            <a:endParaRPr lang="en-US" sz="1400"/>
          </a:p>
          <a:p>
            <a:pPr marL="0" indent="0" algn="just">
              <a:buNone/>
            </a:pPr>
            <a:endParaRPr lang="en-US" sz="1400"/>
          </a:p>
        </p:txBody>
      </p:sp>
    </p:spTree>
    <p:extLst>
      <p:ext uri="{BB962C8B-B14F-4D97-AF65-F5344CB8AC3E}">
        <p14:creationId xmlns:p14="http://schemas.microsoft.com/office/powerpoint/2010/main" val="111399605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1115616" y="1988840"/>
            <a:ext cx="6768752" cy="4392488"/>
          </a:xfrm>
        </p:spPr>
        <p:txBody>
          <a:bodyPr/>
          <a:lstStyle/>
          <a:p>
            <a:pPr marL="0" indent="0" algn="ctr">
              <a:buNone/>
            </a:pPr>
            <a:r>
              <a:rPr lang="sr-Cyrl-RS" sz="1400" smtClean="0"/>
              <a:t>НЕПОКРЕТНОСТИ НА КОЈИМА ЈЕ СТЕЧАЈНИ ДУЖНИК УПИСАН КАО ДРЖАЛАЦ</a:t>
            </a:r>
          </a:p>
          <a:p>
            <a:pPr marL="0" indent="0" algn="just">
              <a:buNone/>
            </a:pPr>
            <a:endParaRPr lang="en-US" sz="1400"/>
          </a:p>
          <a:p>
            <a:pPr algn="just"/>
            <a:r>
              <a:rPr lang="ru-RU" sz="1400"/>
              <a:t>Нема уписа држаоца по новом закону – упис је могућ само у поступцима који се воде по Закону о државном премеру и катастру.</a:t>
            </a:r>
            <a:endParaRPr lang="en-US" sz="1400"/>
          </a:p>
          <a:p>
            <a:pPr algn="just"/>
            <a:r>
              <a:rPr lang="ru-RU" sz="1400"/>
              <a:t>Међутим, могућ је упис промене држаоца на основу одговарајуће исправе за </a:t>
            </a:r>
            <a:r>
              <a:rPr lang="ru-RU" sz="1400" smtClean="0"/>
              <a:t>упис</a:t>
            </a:r>
            <a:r>
              <a:rPr lang="en-US" sz="1400"/>
              <a:t> </a:t>
            </a:r>
            <a:endParaRPr lang="sr-Cyrl-RS" sz="1400"/>
          </a:p>
          <a:p>
            <a:pPr algn="just"/>
            <a:endParaRPr lang="sr-Cyrl-RS" sz="1400"/>
          </a:p>
          <a:p>
            <a:pPr marL="0" indent="0" algn="just">
              <a:buNone/>
            </a:pPr>
            <a:r>
              <a:rPr lang="en-US" sz="1400" smtClean="0"/>
              <a:t>Члан </a:t>
            </a:r>
            <a:r>
              <a:rPr lang="en-US" sz="1400"/>
              <a:t>58. (Брисање држаоца и државине</a:t>
            </a:r>
            <a:r>
              <a:rPr lang="sr-Cyrl-RS" sz="1400"/>
              <a:t>) Закона о поступку уписа у катастар непокретности и водова, прописује</a:t>
            </a:r>
            <a:r>
              <a:rPr lang="sr-Cyrl-RS" sz="1400" smtClean="0"/>
              <a:t>:</a:t>
            </a:r>
            <a:endParaRPr lang="sr-Cyrl-RS" sz="1400"/>
          </a:p>
          <a:p>
            <a:pPr marL="0" indent="0" algn="just">
              <a:buNone/>
            </a:pPr>
            <a:r>
              <a:rPr lang="en-US" sz="1400" smtClean="0"/>
              <a:t>Ако </a:t>
            </a:r>
            <a:r>
              <a:rPr lang="en-US" sz="1400"/>
              <a:t>се најкасније до 1. маја 2028. </a:t>
            </a:r>
            <a:r>
              <a:rPr lang="ru-RU" sz="1400"/>
              <a:t>Законом о поступку уписа у катастар непокретности и водова </a:t>
            </a:r>
            <a:r>
              <a:rPr lang="en-US" sz="1400" smtClean="0"/>
              <a:t>за </a:t>
            </a:r>
            <a:r>
              <a:rPr lang="en-US" sz="1400"/>
              <a:t>упис права својине </a:t>
            </a:r>
            <a:r>
              <a:rPr lang="sr-Cyrl-RS" sz="1400" smtClean="0"/>
              <a:t>на </a:t>
            </a:r>
            <a:r>
              <a:rPr lang="en-US" sz="1400" smtClean="0"/>
              <a:t>непокретностима </a:t>
            </a:r>
            <a:r>
              <a:rPr lang="en-US" sz="1400" err="1"/>
              <a:t>на</a:t>
            </a:r>
            <a:r>
              <a:rPr lang="en-US" sz="1400"/>
              <a:t> којима је </a:t>
            </a:r>
            <a:r>
              <a:rPr lang="en-US" sz="1400" err="1"/>
              <a:t>одређено</a:t>
            </a:r>
            <a:r>
              <a:rPr lang="en-US" sz="1400"/>
              <a:t> </a:t>
            </a:r>
            <a:r>
              <a:rPr lang="en-US" sz="1400" err="1"/>
              <a:t>лице</a:t>
            </a:r>
            <a:r>
              <a:rPr lang="en-US" sz="1400"/>
              <a:t> </a:t>
            </a:r>
            <a:r>
              <a:rPr lang="en-US" sz="1400" err="1"/>
              <a:t>уписано</a:t>
            </a:r>
            <a:r>
              <a:rPr lang="en-US" sz="1400"/>
              <a:t> </a:t>
            </a:r>
            <a:r>
              <a:rPr lang="en-US" sz="1400" err="1"/>
              <a:t>као</a:t>
            </a:r>
            <a:r>
              <a:rPr lang="en-US" sz="1400"/>
              <a:t> </a:t>
            </a:r>
            <a:r>
              <a:rPr lang="en-US" sz="1400" err="1"/>
              <a:t>држалац</a:t>
            </a:r>
            <a:r>
              <a:rPr lang="en-US" sz="1400"/>
              <a:t> у </a:t>
            </a:r>
            <a:r>
              <a:rPr lang="en-US" sz="1400" err="1"/>
              <a:t>складу</a:t>
            </a:r>
            <a:r>
              <a:rPr lang="en-US" sz="1400"/>
              <a:t> са </a:t>
            </a:r>
            <a:r>
              <a:rPr lang="en-US" sz="1400" err="1"/>
              <a:t>Законом</a:t>
            </a:r>
            <a:r>
              <a:rPr lang="en-US" sz="1400"/>
              <a:t> о </a:t>
            </a:r>
            <a:r>
              <a:rPr lang="en-US" sz="1400" err="1"/>
              <a:t>државном</a:t>
            </a:r>
            <a:r>
              <a:rPr lang="en-US" sz="1400"/>
              <a:t> премеру и </a:t>
            </a:r>
            <a:r>
              <a:rPr lang="en-US" sz="1400" err="1"/>
              <a:t>катастру</a:t>
            </a:r>
            <a:r>
              <a:rPr lang="en-US" sz="1400"/>
              <a:t> („</a:t>
            </a:r>
            <a:r>
              <a:rPr lang="en-US" sz="1400" err="1"/>
              <a:t>Службени</a:t>
            </a:r>
            <a:r>
              <a:rPr lang="en-US" sz="1400"/>
              <a:t> </a:t>
            </a:r>
            <a:r>
              <a:rPr lang="en-US" sz="1400" err="1"/>
              <a:t>гласник</a:t>
            </a:r>
            <a:r>
              <a:rPr lang="en-US" sz="1400"/>
              <a:t> РС”, </a:t>
            </a:r>
            <a:r>
              <a:rPr lang="en-US" sz="1400" err="1"/>
              <a:t>бр</a:t>
            </a:r>
            <a:r>
              <a:rPr lang="en-US" sz="1400"/>
              <a:t>. 72/09, 18/10, 65/13, 15/15 – УС, 96/15, 47/17 – </a:t>
            </a:r>
            <a:r>
              <a:rPr lang="en-US" sz="1400" err="1"/>
              <a:t>аутентично</a:t>
            </a:r>
            <a:r>
              <a:rPr lang="en-US" sz="1400"/>
              <a:t> </a:t>
            </a:r>
            <a:r>
              <a:rPr lang="en-US" sz="1400" err="1"/>
              <a:t>тумачење</a:t>
            </a:r>
            <a:r>
              <a:rPr lang="en-US" sz="1400"/>
              <a:t> и 113/17 – </a:t>
            </a:r>
            <a:r>
              <a:rPr lang="en-US" sz="1400" err="1"/>
              <a:t>др</a:t>
            </a:r>
            <a:r>
              <a:rPr lang="en-US" sz="1400"/>
              <a:t>. </a:t>
            </a:r>
            <a:r>
              <a:rPr lang="en-US" sz="1400" err="1"/>
              <a:t>закон</a:t>
            </a:r>
            <a:r>
              <a:rPr lang="en-US" sz="1400"/>
              <a:t>), </a:t>
            </a:r>
            <a:r>
              <a:rPr lang="en-US" sz="1400" err="1"/>
              <a:t>Служба</a:t>
            </a:r>
            <a:r>
              <a:rPr lang="en-US" sz="1400"/>
              <a:t> </a:t>
            </a:r>
            <a:r>
              <a:rPr lang="en-US" sz="1400" err="1"/>
              <a:t>ће</a:t>
            </a:r>
            <a:r>
              <a:rPr lang="en-US" sz="1400"/>
              <a:t> </a:t>
            </a:r>
            <a:r>
              <a:rPr lang="en-US" sz="1400" err="1"/>
              <a:t>по</a:t>
            </a:r>
            <a:r>
              <a:rPr lang="en-US" sz="1400"/>
              <a:t> </a:t>
            </a:r>
            <a:r>
              <a:rPr lang="en-US" sz="1400" err="1"/>
              <a:t>службеној</a:t>
            </a:r>
            <a:r>
              <a:rPr lang="en-US" sz="1400"/>
              <a:t> </a:t>
            </a:r>
            <a:r>
              <a:rPr lang="en-US" sz="1400" err="1"/>
              <a:t>дужности</a:t>
            </a:r>
            <a:r>
              <a:rPr lang="en-US" sz="1400"/>
              <a:t> </a:t>
            </a:r>
            <a:r>
              <a:rPr lang="en-US" sz="1400" err="1"/>
              <a:t>извршити</a:t>
            </a:r>
            <a:r>
              <a:rPr lang="en-US" sz="1400"/>
              <a:t> </a:t>
            </a:r>
            <a:r>
              <a:rPr lang="en-US" sz="1400" err="1"/>
              <a:t>брисање</a:t>
            </a:r>
            <a:r>
              <a:rPr lang="en-US" sz="1400"/>
              <a:t> </a:t>
            </a:r>
            <a:r>
              <a:rPr lang="en-US" sz="1400" err="1"/>
              <a:t>својства</a:t>
            </a:r>
            <a:r>
              <a:rPr lang="en-US" sz="1400"/>
              <a:t> држаоца </a:t>
            </a:r>
            <a:r>
              <a:rPr lang="en-US" sz="1400" err="1"/>
              <a:t>тог</a:t>
            </a:r>
            <a:r>
              <a:rPr lang="en-US" sz="1400"/>
              <a:t> </a:t>
            </a:r>
            <a:r>
              <a:rPr lang="en-US" sz="1400" err="1"/>
              <a:t>лица</a:t>
            </a:r>
            <a:r>
              <a:rPr lang="en-US" sz="1400"/>
              <a:t> и државине </a:t>
            </a:r>
            <a:r>
              <a:rPr lang="en-US" sz="1400" err="1"/>
              <a:t>на</a:t>
            </a:r>
            <a:r>
              <a:rPr lang="en-US" sz="1400"/>
              <a:t> </a:t>
            </a:r>
            <a:r>
              <a:rPr lang="en-US" sz="1400" smtClean="0"/>
              <a:t>непокретности.</a:t>
            </a:r>
            <a:r>
              <a:rPr lang="sr-Cyrl-RS" sz="1400" smtClean="0"/>
              <a:t> </a:t>
            </a:r>
            <a:r>
              <a:rPr lang="en-US" sz="1400" err="1" smtClean="0"/>
              <a:t>Одредба</a:t>
            </a:r>
            <a:r>
              <a:rPr lang="en-US" sz="1400" smtClean="0"/>
              <a:t> </a:t>
            </a:r>
            <a:r>
              <a:rPr lang="en-US" sz="1400" err="1"/>
              <a:t>става</a:t>
            </a:r>
            <a:r>
              <a:rPr lang="en-US" sz="1400"/>
              <a:t> 1. </a:t>
            </a:r>
            <a:r>
              <a:rPr lang="en-US" sz="1400" err="1"/>
              <a:t>овог</a:t>
            </a:r>
            <a:r>
              <a:rPr lang="en-US" sz="1400"/>
              <a:t> </a:t>
            </a:r>
            <a:r>
              <a:rPr lang="en-US" sz="1400" err="1"/>
              <a:t>члана</a:t>
            </a:r>
            <a:r>
              <a:rPr lang="en-US" sz="1400"/>
              <a:t> </a:t>
            </a:r>
            <a:r>
              <a:rPr lang="en-US" sz="1400" err="1"/>
              <a:t>односи</a:t>
            </a:r>
            <a:r>
              <a:rPr lang="en-US" sz="1400"/>
              <a:t> се и </a:t>
            </a:r>
            <a:r>
              <a:rPr lang="en-US" sz="1400" err="1"/>
              <a:t>на</a:t>
            </a:r>
            <a:r>
              <a:rPr lang="en-US" sz="1400"/>
              <a:t> </a:t>
            </a:r>
            <a:r>
              <a:rPr lang="en-US" sz="1400" err="1"/>
              <a:t>лица</a:t>
            </a:r>
            <a:r>
              <a:rPr lang="en-US" sz="1400"/>
              <a:t> </a:t>
            </a:r>
            <a:r>
              <a:rPr lang="en-US" sz="1400" err="1"/>
              <a:t>која</a:t>
            </a:r>
            <a:r>
              <a:rPr lang="en-US" sz="1400"/>
              <a:t> </a:t>
            </a:r>
            <a:r>
              <a:rPr lang="en-US" sz="1400" err="1"/>
              <a:t>државину</a:t>
            </a:r>
            <a:r>
              <a:rPr lang="en-US" sz="1400"/>
              <a:t> </a:t>
            </a:r>
            <a:r>
              <a:rPr lang="en-US" sz="1400" err="1"/>
              <a:t>из</a:t>
            </a:r>
            <a:r>
              <a:rPr lang="en-US" sz="1400"/>
              <a:t> </a:t>
            </a:r>
            <a:r>
              <a:rPr lang="en-US" sz="1400" err="1"/>
              <a:t>тог</a:t>
            </a:r>
            <a:r>
              <a:rPr lang="en-US" sz="1400"/>
              <a:t> </a:t>
            </a:r>
            <a:r>
              <a:rPr lang="en-US" sz="1400" err="1"/>
              <a:t>става</a:t>
            </a:r>
            <a:r>
              <a:rPr lang="en-US" sz="1400"/>
              <a:t> </a:t>
            </a:r>
            <a:r>
              <a:rPr lang="en-US" sz="1400" err="1"/>
              <a:t>стекну</a:t>
            </a:r>
            <a:r>
              <a:rPr lang="en-US" sz="1400"/>
              <a:t> </a:t>
            </a:r>
            <a:r>
              <a:rPr lang="en-US" sz="1400" err="1"/>
              <a:t>правним</a:t>
            </a:r>
            <a:r>
              <a:rPr lang="en-US" sz="1400"/>
              <a:t> </a:t>
            </a:r>
            <a:r>
              <a:rPr lang="en-US" sz="1400" err="1"/>
              <a:t>послом</a:t>
            </a:r>
            <a:r>
              <a:rPr lang="en-US" sz="1400"/>
              <a:t>, </a:t>
            </a:r>
            <a:r>
              <a:rPr lang="en-US" sz="1400" err="1"/>
              <a:t>наслеђивањем</a:t>
            </a:r>
            <a:r>
              <a:rPr lang="en-US" sz="1400"/>
              <a:t>, </a:t>
            </a:r>
            <a:r>
              <a:rPr lang="en-US" sz="1400" err="1"/>
              <a:t>одлуком</a:t>
            </a:r>
            <a:r>
              <a:rPr lang="en-US" sz="1400"/>
              <a:t> </a:t>
            </a:r>
            <a:r>
              <a:rPr lang="en-US" sz="1400" err="1"/>
              <a:t>суда</a:t>
            </a:r>
            <a:r>
              <a:rPr lang="en-US" sz="1400"/>
              <a:t> или </a:t>
            </a:r>
            <a:r>
              <a:rPr lang="en-US" sz="1400" err="1"/>
              <a:t>другог</a:t>
            </a:r>
            <a:r>
              <a:rPr lang="en-US" sz="1400"/>
              <a:t> </a:t>
            </a:r>
            <a:r>
              <a:rPr lang="en-US" sz="1400" err="1"/>
              <a:t>надлежног</a:t>
            </a:r>
            <a:r>
              <a:rPr lang="en-US" sz="1400"/>
              <a:t> </a:t>
            </a:r>
            <a:r>
              <a:rPr lang="en-US" sz="1400" err="1"/>
              <a:t>органа</a:t>
            </a:r>
            <a:r>
              <a:rPr lang="en-US" sz="1400"/>
              <a:t> или </a:t>
            </a:r>
            <a:r>
              <a:rPr lang="en-US" sz="1400" err="1"/>
              <a:t>по</a:t>
            </a:r>
            <a:r>
              <a:rPr lang="en-US" sz="1400"/>
              <a:t> </a:t>
            </a:r>
            <a:r>
              <a:rPr lang="en-US" sz="1400" err="1"/>
              <a:t>другом</a:t>
            </a:r>
            <a:r>
              <a:rPr lang="en-US" sz="1400"/>
              <a:t> </a:t>
            </a:r>
            <a:r>
              <a:rPr lang="en-US" sz="1400" err="1"/>
              <a:t>законом</a:t>
            </a:r>
            <a:r>
              <a:rPr lang="en-US" sz="1400"/>
              <a:t> </a:t>
            </a:r>
            <a:r>
              <a:rPr lang="en-US" sz="1400" err="1"/>
              <a:t>прописаном</a:t>
            </a:r>
            <a:r>
              <a:rPr lang="en-US" sz="1400"/>
              <a:t> </a:t>
            </a:r>
            <a:r>
              <a:rPr lang="en-US" sz="1400" err="1"/>
              <a:t>основу</a:t>
            </a:r>
            <a:r>
              <a:rPr lang="en-US" sz="1400"/>
              <a:t>.</a:t>
            </a:r>
          </a:p>
          <a:p>
            <a:pPr marL="0" indent="0" algn="just">
              <a:buNone/>
            </a:pPr>
            <a:endParaRPr lang="sr-Cyrl-RS" sz="1400" smtClean="0"/>
          </a:p>
          <a:p>
            <a:pPr marL="0" indent="0" algn="just">
              <a:buNone/>
            </a:pPr>
            <a:r>
              <a:rPr lang="sr-Cyrl-RS" sz="1400" smtClean="0"/>
              <a:t>    </a:t>
            </a:r>
            <a:endParaRPr lang="en-US" sz="1400"/>
          </a:p>
        </p:txBody>
      </p:sp>
    </p:spTree>
    <p:extLst>
      <p:ext uri="{BB962C8B-B14F-4D97-AF65-F5344CB8AC3E}">
        <p14:creationId xmlns:p14="http://schemas.microsoft.com/office/powerpoint/2010/main" val="221977185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1115616" y="1628801"/>
            <a:ext cx="6840760" cy="3456384"/>
          </a:xfrm>
        </p:spPr>
        <p:txBody>
          <a:bodyPr/>
          <a:lstStyle/>
          <a:p>
            <a:endParaRPr lang="sr-Cyrl-RS" sz="1400" smtClean="0"/>
          </a:p>
          <a:p>
            <a:endParaRPr lang="sr-Cyrl-RS" sz="1400"/>
          </a:p>
          <a:p>
            <a:pPr marL="0" indent="0" algn="just">
              <a:buNone/>
            </a:pPr>
            <a:endParaRPr lang="sr-Cyrl-RS" sz="1400" smtClean="0"/>
          </a:p>
          <a:p>
            <a:pPr marL="0" indent="0" algn="just">
              <a:buNone/>
            </a:pPr>
            <a:endParaRPr lang="sr-Cyrl-RS" sz="1400"/>
          </a:p>
          <a:p>
            <a:pPr marL="0" indent="0" algn="just">
              <a:buNone/>
            </a:pPr>
            <a:r>
              <a:rPr lang="sr-Cyrl-RS" sz="1400" smtClean="0"/>
              <a:t>Дакле</a:t>
            </a:r>
            <a:r>
              <a:rPr lang="sr-Cyrl-RS" sz="1400"/>
              <a:t>, на непокретностима на којима је стечајни дужник уписан као држалац, на основу решења стечаног судије дозволиће се упис држаоца у корист купца, уколико су испуњени формални услови за упис у катастар непокретности, прописани одредбама Закона о поступку уписа у катастар непокретности и водова, а наведена одредба члана 58. истог закона, односно прописивање рока за брисање држаоца, има за циљ да подстакне купца да буде активан по питању тог уписа.</a:t>
            </a:r>
            <a:endParaRPr lang="en-US" sz="1400"/>
          </a:p>
          <a:p>
            <a:pPr marL="0" indent="0">
              <a:buNone/>
            </a:pPr>
            <a:endParaRPr lang="en-US" sz="1400"/>
          </a:p>
        </p:txBody>
      </p:sp>
    </p:spTree>
    <p:extLst>
      <p:ext uri="{BB962C8B-B14F-4D97-AF65-F5344CB8AC3E}">
        <p14:creationId xmlns:p14="http://schemas.microsoft.com/office/powerpoint/2010/main" val="75703039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1259632" y="2132856"/>
            <a:ext cx="6696744" cy="308898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07000"/>
              </a:lnSpc>
              <a:spcAft>
                <a:spcPts val="0"/>
              </a:spcAft>
            </a:pPr>
            <a:r>
              <a:rPr lang="sr-Cyrl-RS" sz="1400" smtClean="0">
                <a:solidFill>
                  <a:srgbClr val="000000"/>
                </a:solidFill>
                <a:latin typeface="+mn-lt"/>
                <a:ea typeface="Times New Roman" panose="02020603050405020304" pitchFamily="18" charset="0"/>
                <a:cs typeface="Times New Roman" panose="02020603050405020304" pitchFamily="18" charset="0"/>
              </a:rPr>
              <a:t>УПИС </a:t>
            </a:r>
            <a:r>
              <a:rPr lang="sr-Cyrl-RS" sz="1400">
                <a:solidFill>
                  <a:srgbClr val="000000"/>
                </a:solidFill>
                <a:latin typeface="+mn-lt"/>
                <a:ea typeface="Times New Roman" panose="02020603050405020304" pitchFamily="18" charset="0"/>
                <a:cs typeface="Times New Roman" panose="02020603050405020304" pitchFamily="18" charset="0"/>
              </a:rPr>
              <a:t>ОДГОВАРАЈУЋЕГ ПРАВА НА ГРАЂЕВИНСКОМ ЗЕМЉИШТУ НА КОМЕ СЕ НАЛАЗИ </a:t>
            </a:r>
            <a:r>
              <a:rPr lang="sr-Cyrl-RS" sz="1400" smtClean="0">
                <a:solidFill>
                  <a:srgbClr val="000000"/>
                </a:solidFill>
                <a:latin typeface="+mn-lt"/>
                <a:ea typeface="Times New Roman" panose="02020603050405020304" pitchFamily="18" charset="0"/>
                <a:cs typeface="Times New Roman" panose="02020603050405020304" pitchFamily="18" charset="0"/>
              </a:rPr>
              <a:t>ОБЈЕКАТ </a:t>
            </a:r>
            <a:r>
              <a:rPr lang="sr-Cyrl-RS" sz="1400">
                <a:solidFill>
                  <a:srgbClr val="000000"/>
                </a:solidFill>
                <a:latin typeface="+mn-lt"/>
                <a:ea typeface="Times New Roman" panose="02020603050405020304" pitchFamily="18" charset="0"/>
                <a:cs typeface="Times New Roman" panose="02020603050405020304" pitchFamily="18" charset="0"/>
              </a:rPr>
              <a:t>КОЈИ ЈЕ ПРЕДМЕТ ПРОДАЈЕ </a:t>
            </a:r>
            <a:endParaRPr lang="en-US" sz="1400">
              <a:latin typeface="+mn-lt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just">
              <a:lnSpc>
                <a:spcPct val="107000"/>
              </a:lnSpc>
              <a:spcAft>
                <a:spcPts val="0"/>
              </a:spcAft>
            </a:pPr>
            <a:endParaRPr lang="sr-Cyrl-RS" sz="1400" smtClean="0">
              <a:solidFill>
                <a:srgbClr val="000000"/>
              </a:solidFill>
              <a:latin typeface="+mn-lt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07000"/>
              </a:lnSpc>
              <a:spcAft>
                <a:spcPts val="0"/>
              </a:spcAft>
            </a:pPr>
            <a:r>
              <a:rPr lang="sr-Cyrl-RS" sz="1400" smtClean="0">
                <a:solidFill>
                  <a:srgbClr val="000000"/>
                </a:solidFill>
                <a:latin typeface="+mn-lt"/>
                <a:ea typeface="Times New Roman" panose="02020603050405020304" pitchFamily="18" charset="0"/>
                <a:cs typeface="Times New Roman" panose="02020603050405020304" pitchFamily="18" charset="0"/>
              </a:rPr>
              <a:t>Што </a:t>
            </a:r>
            <a:r>
              <a:rPr lang="sr-Cyrl-RS" sz="1400">
                <a:solidFill>
                  <a:srgbClr val="000000"/>
                </a:solidFill>
                <a:latin typeface="+mn-lt"/>
                <a:ea typeface="Times New Roman" panose="02020603050405020304" pitchFamily="18" charset="0"/>
                <a:cs typeface="Times New Roman" panose="02020603050405020304" pitchFamily="18" charset="0"/>
              </a:rPr>
              <a:t>се тиче грађевинског земљишта на коме се налази објекат који је предмет продаје, преносом права својине на истом објекту у корист купца, истовремено се преноси и одговарајуће право на земљишту применом одредбе члана 3. Закона о промету непокретности, односно приликом продаје објекта, преносом права својине на објекту преноси се и право </a:t>
            </a:r>
            <a:r>
              <a:rPr lang="sr-Cyrl-RS" sz="1400" smtClean="0">
                <a:solidFill>
                  <a:srgbClr val="000000"/>
                </a:solidFill>
                <a:latin typeface="+mn-lt"/>
                <a:ea typeface="Times New Roman" panose="02020603050405020304" pitchFamily="18" charset="0"/>
                <a:cs typeface="Times New Roman" panose="02020603050405020304" pitchFamily="18" charset="0"/>
              </a:rPr>
              <a:t>к</a:t>
            </a:r>
            <a:r>
              <a:rPr lang="sr-Latn-RS" sz="1400">
                <a:solidFill>
                  <a:srgbClr val="000000"/>
                </a:solidFill>
                <a:latin typeface="+mn-lt"/>
                <a:ea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sr-Cyrl-RS" sz="1400" smtClean="0">
                <a:solidFill>
                  <a:srgbClr val="000000"/>
                </a:solidFill>
                <a:latin typeface="+mn-lt"/>
                <a:ea typeface="Times New Roman" panose="02020603050405020304" pitchFamily="18" charset="0"/>
                <a:cs typeface="Times New Roman" panose="02020603050405020304" pitchFamily="18" charset="0"/>
              </a:rPr>
              <a:t>ришћења </a:t>
            </a:r>
            <a:r>
              <a:rPr lang="sr-Cyrl-RS" sz="1400">
                <a:solidFill>
                  <a:srgbClr val="000000"/>
                </a:solidFill>
                <a:latin typeface="+mn-lt"/>
                <a:ea typeface="Times New Roman" panose="02020603050405020304" pitchFamily="18" charset="0"/>
                <a:cs typeface="Times New Roman" panose="02020603050405020304" pitchFamily="18" charset="0"/>
              </a:rPr>
              <a:t>односно закупа на земљишту на коме се налази објекат који се продаје, као и на земљишту које служи за редовну употребу тог објекта. </a:t>
            </a:r>
            <a:endParaRPr lang="en-US" sz="1400">
              <a:latin typeface="+mn-lt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just">
              <a:lnSpc>
                <a:spcPct val="107000"/>
              </a:lnSpc>
              <a:spcAft>
                <a:spcPts val="0"/>
              </a:spcAft>
            </a:pPr>
            <a:endParaRPr lang="sr-Cyrl-RS" sz="1400" smtClean="0">
              <a:solidFill>
                <a:srgbClr val="000000"/>
              </a:solidFill>
              <a:latin typeface="+mn-lt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07000"/>
              </a:lnSpc>
              <a:spcAft>
                <a:spcPts val="0"/>
              </a:spcAft>
            </a:pPr>
            <a:endParaRPr lang="sr-Cyrl-RS" sz="1400">
              <a:solidFill>
                <a:srgbClr val="000000"/>
              </a:solidFill>
              <a:latin typeface="+mn-lt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07000"/>
              </a:lnSpc>
              <a:spcAft>
                <a:spcPts val="0"/>
              </a:spcAft>
            </a:pPr>
            <a:r>
              <a:rPr lang="sr-Cyrl-RS" sz="1400" smtClean="0">
                <a:solidFill>
                  <a:srgbClr val="000000"/>
                </a:solidFill>
                <a:latin typeface="+mn-lt"/>
                <a:ea typeface="Times New Roman" panose="02020603050405020304" pitchFamily="18" charset="0"/>
                <a:cs typeface="Times New Roman" panose="02020603050405020304" pitchFamily="18" charset="0"/>
              </a:rPr>
              <a:t>Распис </a:t>
            </a:r>
            <a:r>
              <a:rPr lang="sr-Cyrl-RS" sz="1400">
                <a:solidFill>
                  <a:srgbClr val="000000"/>
                </a:solidFill>
                <a:latin typeface="+mn-lt"/>
                <a:ea typeface="Times New Roman" panose="02020603050405020304" pitchFamily="18" charset="0"/>
                <a:cs typeface="Times New Roman" panose="02020603050405020304" pitchFamily="18" charset="0"/>
              </a:rPr>
              <a:t>директора Републичког геодетског завода од дана 23.03.2018. године </a:t>
            </a:r>
            <a:endParaRPr lang="en-US" sz="1400">
              <a:effectLst/>
              <a:latin typeface="+mn-lt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47194547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3203848" y="3068960"/>
            <a:ext cx="233166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r-Cyrl-RS" smtClean="0"/>
              <a:t>ХВАЛА НА ПАЖЊИ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285864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alsu septembar2015 [Autosaved].potx" id="{B6545AD1-23D3-4CF9-8F23-AA68CCDA3D8C}" vid="{035FCCA6-F6E5-42DD-AEAA-74FC3105D0E6}"/>
    </a:ext>
  </a:extLst>
</a:theme>
</file>

<file path=ppt/theme/theme2.xml><?xml version="1.0" encoding="utf-8"?>
<a:theme xmlns:a="http://schemas.openxmlformats.org/drawingml/2006/main" name="Custom Design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alsu septembar2015 [Autosaved].potx" id="{B6545AD1-23D3-4CF9-8F23-AA68CCDA3D8C}" vid="{4790AC05-C553-4FBC-B3CB-2FAEEE995CB4}"/>
    </a:ext>
  </a:extLst>
</a:theme>
</file>

<file path=ppt/theme/theme3.xml><?xml version="1.0" encoding="utf-8"?>
<a:theme xmlns:a="http://schemas.openxmlformats.org/drawingml/2006/main" name="2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alsu septembar2015 [Autosaved].potx" id="{B6545AD1-23D3-4CF9-8F23-AA68CCDA3D8C}" vid="{7F1158AD-7947-479B-9608-D93E4D35D877}"/>
    </a:ext>
  </a:extLst>
</a:theme>
</file>

<file path=ppt/theme/theme4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alsu septembar2015 [Autosaved].potx" id="{B6545AD1-23D3-4CF9-8F23-AA68CCDA3D8C}" vid="{1F936631-154B-4790-B39B-FC686499E99C}"/>
    </a:ext>
  </a:extLst>
</a:theme>
</file>

<file path=ppt/theme/theme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alsu septembar2015</Template>
  <TotalTime>1675</TotalTime>
  <Words>1600</Words>
  <Application>Microsoft Office PowerPoint</Application>
  <PresentationFormat>On-screen Show (4:3)</PresentationFormat>
  <Paragraphs>116</Paragraphs>
  <Slides>18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4</vt:i4>
      </vt:variant>
      <vt:variant>
        <vt:lpstr>Slide Titles</vt:lpstr>
      </vt:variant>
      <vt:variant>
        <vt:i4>18</vt:i4>
      </vt:variant>
    </vt:vector>
  </HeadingPairs>
  <TitlesOfParts>
    <vt:vector size="27" baseType="lpstr">
      <vt:lpstr>Arial</vt:lpstr>
      <vt:lpstr>Calibri</vt:lpstr>
      <vt:lpstr>Calibri Light</vt:lpstr>
      <vt:lpstr>Times New Roman</vt:lpstr>
      <vt:lpstr>Wingdings</vt:lpstr>
      <vt:lpstr>Office Theme</vt:lpstr>
      <vt:lpstr>Custom Design</vt:lpstr>
      <vt:lpstr>2_Office Theme</vt:lpstr>
      <vt:lpstr>1_Office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Danijela DV. Vazura</dc:creator>
  <cp:lastModifiedBy>Marija Stojanović</cp:lastModifiedBy>
  <cp:revision>130</cp:revision>
  <cp:lastPrinted>2017-11-03T10:02:26Z</cp:lastPrinted>
  <dcterms:created xsi:type="dcterms:W3CDTF">2015-09-21T07:03:01Z</dcterms:created>
  <dcterms:modified xsi:type="dcterms:W3CDTF">2021-09-14T11:30:03Z</dcterms:modified>
</cp:coreProperties>
</file>